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57" r:id="rId2"/>
    <p:sldId id="360" r:id="rId3"/>
    <p:sldId id="354" r:id="rId4"/>
    <p:sldId id="319" r:id="rId5"/>
    <p:sldId id="316" r:id="rId6"/>
    <p:sldId id="322" r:id="rId7"/>
    <p:sldId id="307" r:id="rId8"/>
    <p:sldId id="308" r:id="rId9"/>
    <p:sldId id="362" r:id="rId10"/>
    <p:sldId id="333" r:id="rId11"/>
    <p:sldId id="365" r:id="rId12"/>
    <p:sldId id="363" r:id="rId13"/>
    <p:sldId id="364" r:id="rId14"/>
    <p:sldId id="366" r:id="rId15"/>
    <p:sldId id="367" r:id="rId16"/>
    <p:sldId id="369" r:id="rId17"/>
    <p:sldId id="370" r:id="rId18"/>
    <p:sldId id="332" r:id="rId19"/>
    <p:sldId id="295" r:id="rId20"/>
    <p:sldId id="368" r:id="rId21"/>
    <p:sldId id="353" r:id="rId22"/>
    <p:sldId id="317" r:id="rId23"/>
    <p:sldId id="357" r:id="rId24"/>
    <p:sldId id="320" r:id="rId25"/>
    <p:sldId id="321" r:id="rId26"/>
    <p:sldId id="372" r:id="rId27"/>
    <p:sldId id="325" r:id="rId28"/>
    <p:sldId id="371" r:id="rId29"/>
    <p:sldId id="335" r:id="rId30"/>
    <p:sldId id="336" r:id="rId31"/>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stan Bloomfield" initials="TB" lastIdx="4" clrIdx="0">
    <p:extLst>
      <p:ext uri="{19B8F6BF-5375-455C-9EA6-DF929625EA0E}">
        <p15:presenceInfo xmlns:p15="http://schemas.microsoft.com/office/powerpoint/2012/main" userId="Tristan Bloomfiel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B0B0B0"/>
    <a:srgbClr val="BAE18F"/>
    <a:srgbClr val="FFD961"/>
    <a:srgbClr val="0066FF"/>
    <a:srgbClr val="008000"/>
    <a:srgbClr val="0000FF"/>
    <a:srgbClr val="003986"/>
    <a:srgbClr val="00429A"/>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18" autoAdjust="0"/>
    <p:restoredTop sz="79487" autoAdjust="0"/>
  </p:normalViewPr>
  <p:slideViewPr>
    <p:cSldViewPr snapToGrid="0">
      <p:cViewPr varScale="1">
        <p:scale>
          <a:sx n="91" d="100"/>
          <a:sy n="91" d="100"/>
        </p:scale>
        <p:origin x="1908" y="72"/>
      </p:cViewPr>
      <p:guideLst/>
    </p:cSldViewPr>
  </p:slideViewPr>
  <p:outlineViewPr>
    <p:cViewPr>
      <p:scale>
        <a:sx n="33" d="100"/>
        <a:sy n="33" d="100"/>
      </p:scale>
      <p:origin x="0" y="-9456"/>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17" d="100"/>
          <a:sy n="117" d="100"/>
        </p:scale>
        <p:origin x="2268"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914400" y="1094014"/>
            <a:ext cx="7315200" cy="4906736"/>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Footer Placeholder 9">
            <a:extLst>
              <a:ext uri="{FF2B5EF4-FFF2-40B4-BE49-F238E27FC236}">
                <a16:creationId xmlns:a16="http://schemas.microsoft.com/office/drawing/2014/main" id="{6C8A550C-1D1A-4995-A2D1-948121729D02}"/>
              </a:ext>
            </a:extLst>
          </p:cNvPr>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AU"/>
          </a:p>
        </p:txBody>
      </p:sp>
      <p:sp>
        <p:nvSpPr>
          <p:cNvPr id="2" name="Header Placeholder 1">
            <a:extLst>
              <a:ext uri="{FF2B5EF4-FFF2-40B4-BE49-F238E27FC236}">
                <a16:creationId xmlns:a16="http://schemas.microsoft.com/office/drawing/2014/main" id="{FC779ABC-EC16-465E-A53A-F76B70430FAB}"/>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AU"/>
          </a:p>
        </p:txBody>
      </p:sp>
    </p:spTree>
    <p:extLst>
      <p:ext uri="{BB962C8B-B14F-4D97-AF65-F5344CB8AC3E}">
        <p14:creationId xmlns:p14="http://schemas.microsoft.com/office/powerpoint/2010/main" val="3374280580"/>
      </p:ext>
    </p:extLst>
  </p:cSld>
  <p:clrMap bg1="lt1" tx1="dk1" bg2="lt2" tx2="dk2" accent1="accent1" accent2="accent2" accent3="accent3" accent4="accent4" accent5="accent5" accent6="accent6" hlink="hlink" folHlink="folHlink"/>
  <p:notesStyle>
    <a:lvl1pPr marL="0" algn="l" defTabSz="914400" rtl="0" eaLnBrk="1" latinLnBrk="0" hangingPunct="1">
      <a:defRPr sz="2400" kern="1200">
        <a:solidFill>
          <a:schemeClr val="tx1"/>
        </a:solidFill>
        <a:latin typeface="+mn-lt"/>
        <a:ea typeface="+mn-ea"/>
        <a:cs typeface="+mn-cs"/>
      </a:defRPr>
    </a:lvl1pPr>
    <a:lvl2pPr marL="457200" algn="l" defTabSz="914400" rtl="0" eaLnBrk="1" latinLnBrk="0" hangingPunct="1">
      <a:defRPr sz="2400" kern="1200">
        <a:solidFill>
          <a:schemeClr val="tx1"/>
        </a:solidFill>
        <a:latin typeface="+mn-lt"/>
        <a:ea typeface="+mn-ea"/>
        <a:cs typeface="+mn-cs"/>
      </a:defRPr>
    </a:lvl2pPr>
    <a:lvl3pPr marL="914400" algn="l" defTabSz="914400" rtl="0" eaLnBrk="1" latinLnBrk="0" hangingPunct="1">
      <a:defRPr sz="2400" kern="1200">
        <a:solidFill>
          <a:schemeClr val="tx1"/>
        </a:solidFill>
        <a:latin typeface="+mn-lt"/>
        <a:ea typeface="+mn-ea"/>
        <a:cs typeface="+mn-cs"/>
      </a:defRPr>
    </a:lvl3pPr>
    <a:lvl4pPr marL="1371600" algn="l" defTabSz="914400" rtl="0" eaLnBrk="1" latinLnBrk="0" hangingPunct="1">
      <a:defRPr sz="2400" kern="1200">
        <a:solidFill>
          <a:schemeClr val="tx1"/>
        </a:solidFill>
        <a:latin typeface="+mn-lt"/>
        <a:ea typeface="+mn-ea"/>
        <a:cs typeface="+mn-cs"/>
      </a:defRPr>
    </a:lvl4pPr>
    <a:lvl5pPr marL="1828800" algn="l" defTabSz="914400" rtl="0" eaLnBrk="1" latinLnBrk="0" hangingPunct="1">
      <a:defRPr sz="2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5179484" y="6513910"/>
            <a:ext cx="3962400" cy="344090"/>
          </a:xfrm>
          <a:prstGeom prst="rect">
            <a:avLst/>
          </a:prstGeom>
          <a:ln/>
        </p:spPr>
        <p:txBody>
          <a:bodyPr/>
          <a:lstStyle/>
          <a:p>
            <a:fld id="{54A209A4-8DC4-4D3B-94B1-2498AD3EE426}" type="slidenum">
              <a:rPr lang="en-AU" altLang="en-US"/>
              <a:pPr/>
              <a:t>1</a:t>
            </a:fld>
            <a:endParaRPr lang="en-AU" altLang="en-US"/>
          </a:p>
        </p:txBody>
      </p:sp>
      <p:sp>
        <p:nvSpPr>
          <p:cNvPr id="32771" name="Rectangle 3"/>
          <p:cNvSpPr>
            <a:spLocks noGrp="1" noChangeArrowheads="1"/>
          </p:cNvSpPr>
          <p:nvPr>
            <p:ph type="body" idx="1"/>
          </p:nvPr>
        </p:nvSpPr>
        <p:spPr/>
        <p:txBody>
          <a:bodyPr/>
          <a:lstStyle/>
          <a:p>
            <a:r>
              <a:rPr lang="en-US" altLang="en-US" dirty="0"/>
              <a:t>Report on recent results from studies of hadronic B decays at Belle</a:t>
            </a:r>
          </a:p>
        </p:txBody>
      </p:sp>
    </p:spTree>
    <p:extLst>
      <p:ext uri="{BB962C8B-B14F-4D97-AF65-F5344CB8AC3E}">
        <p14:creationId xmlns:p14="http://schemas.microsoft.com/office/powerpoint/2010/main" val="2364765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B0 to D0 bar pi0 fit performed same way.</a:t>
            </a:r>
          </a:p>
          <a:p>
            <a:pPr marL="171450" indent="-171450">
              <a:buFont typeface="Arial" panose="020B0604020202020204" pitchFamily="34" charset="0"/>
              <a:buChar char="•"/>
            </a:pPr>
            <a:r>
              <a:rPr lang="en-AU" dirty="0"/>
              <a:t>PDF shapes use calibration factors from the charged B measurement.</a:t>
            </a:r>
          </a:p>
          <a:p>
            <a:pPr marL="171450" indent="-171450">
              <a:buFont typeface="Arial" panose="020B0604020202020204" pitchFamily="34" charset="0"/>
              <a:buChar char="•"/>
            </a:pPr>
            <a:r>
              <a:rPr lang="en-AU" dirty="0"/>
              <a:t>First measurement of </a:t>
            </a:r>
            <a:r>
              <a:rPr lang="en-AU" dirty="0" err="1"/>
              <a:t>Acp</a:t>
            </a:r>
            <a:r>
              <a:rPr lang="en-AU" dirty="0"/>
              <a:t> for this decay, and most precise for branching fraction</a:t>
            </a:r>
          </a:p>
        </p:txBody>
      </p:sp>
      <p:sp>
        <p:nvSpPr>
          <p:cNvPr id="4" name="Slide Number Placeholder 3"/>
          <p:cNvSpPr>
            <a:spLocks noGrp="1"/>
          </p:cNvSpPr>
          <p:nvPr>
            <p:ph type="sldNum" sz="quarter" idx="5"/>
          </p:nvPr>
        </p:nvSpPr>
        <p:spPr>
          <a:xfrm>
            <a:off x="5179484" y="6513910"/>
            <a:ext cx="3962400" cy="344090"/>
          </a:xfrm>
          <a:prstGeom prst="rect">
            <a:avLst/>
          </a:prstGeom>
        </p:spPr>
        <p:txBody>
          <a:bodyPr/>
          <a:lstStyle/>
          <a:p>
            <a:fld id="{2DD0997A-FAFA-45F3-9853-8CBEA8C1ED7B}" type="slidenum">
              <a:rPr lang="en-AU" smtClean="0"/>
              <a:t>10</a:t>
            </a:fld>
            <a:endParaRPr lang="en-AU"/>
          </a:p>
        </p:txBody>
      </p:sp>
    </p:spTree>
    <p:extLst>
      <p:ext uri="{BB962C8B-B14F-4D97-AF65-F5344CB8AC3E}">
        <p14:creationId xmlns:p14="http://schemas.microsoft.com/office/powerpoint/2010/main" val="3688226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Charmless decays sensitive to localised CP violation</a:t>
                </a:r>
              </a:p>
              <a:p>
                <a:pPr marL="628650" lvl="1" indent="-171450">
                  <a:buFont typeface="Arial" panose="020B0604020202020204" pitchFamily="34" charset="0"/>
                  <a:buChar char="•"/>
                </a:pPr>
                <a:r>
                  <a:rPr lang="en-AU" b="0" dirty="0"/>
                  <a:t>Similar</a:t>
                </a:r>
                <a:r>
                  <a:rPr lang="en-AU" b="0" baseline="0" dirty="0"/>
                  <a:t> decay </a:t>
                </a:r>
                <a14:m>
                  <m:oMath xmlns:m="http://schemas.openxmlformats.org/officeDocument/2006/math">
                    <m:sSup>
                      <m:sSupPr>
                        <m:ctrlPr>
                          <a:rPr lang="en-AU" b="0" i="1" dirty="0" smtClean="0">
                            <a:latin typeface="Cambria Math" panose="02040503050406030204" pitchFamily="18" charset="0"/>
                          </a:rPr>
                        </m:ctrlPr>
                      </m:sSupPr>
                      <m:e>
                        <m:r>
                          <a:rPr lang="en-AU" i="1" dirty="0" smtClean="0">
                            <a:latin typeface="Cambria Math" panose="02040503050406030204" pitchFamily="18" charset="0"/>
                          </a:rPr>
                          <m:t>𝐵</m:t>
                        </m:r>
                      </m:e>
                      <m:sup>
                        <m:r>
                          <a:rPr lang="en-AU" b="0" i="1" dirty="0" smtClean="0">
                            <a:latin typeface="Cambria Math" panose="02040503050406030204" pitchFamily="18" charset="0"/>
                          </a:rPr>
                          <m:t>+</m:t>
                        </m:r>
                      </m:sup>
                    </m:sSup>
                    <m:r>
                      <a:rPr lang="en-AU" i="1" dirty="0" smtClean="0">
                        <a:latin typeface="Cambria Math" panose="02040503050406030204" pitchFamily="18" charset="0"/>
                      </a:rPr>
                      <m:t>→</m:t>
                    </m:r>
                    <m:sSup>
                      <m:sSupPr>
                        <m:ctrlPr>
                          <a:rPr lang="en-AU" b="0" i="1" dirty="0" smtClean="0">
                            <a:latin typeface="Cambria Math" panose="02040503050406030204" pitchFamily="18" charset="0"/>
                          </a:rPr>
                        </m:ctrlPr>
                      </m:sSupPr>
                      <m:e>
                        <m:r>
                          <a:rPr lang="en-AU" i="1" dirty="0" smtClean="0">
                            <a:latin typeface="Cambria Math" panose="02040503050406030204" pitchFamily="18" charset="0"/>
                          </a:rPr>
                          <m:t>𝐾</m:t>
                        </m:r>
                      </m:e>
                      <m:sup>
                        <m:r>
                          <a:rPr lang="en-AU" b="0" i="1" dirty="0" smtClean="0">
                            <a:latin typeface="Cambria Math" panose="02040503050406030204" pitchFamily="18" charset="0"/>
                          </a:rPr>
                          <m:t>+</m:t>
                        </m:r>
                      </m:sup>
                    </m:sSup>
                    <m:sSup>
                      <m:sSupPr>
                        <m:ctrlPr>
                          <a:rPr lang="en-AU" b="0" i="1" dirty="0" smtClean="0">
                            <a:latin typeface="Cambria Math" panose="02040503050406030204" pitchFamily="18" charset="0"/>
                          </a:rPr>
                        </m:ctrlPr>
                      </m:sSupPr>
                      <m:e>
                        <m:r>
                          <a:rPr lang="en-AU" i="1" dirty="0" smtClean="0">
                            <a:latin typeface="Cambria Math" panose="02040503050406030204" pitchFamily="18" charset="0"/>
                          </a:rPr>
                          <m:t>𝐾</m:t>
                        </m:r>
                      </m:e>
                      <m:sup>
                        <m:r>
                          <a:rPr lang="en-AU" i="1" dirty="0" smtClean="0">
                            <a:latin typeface="Cambria Math" panose="02040503050406030204" pitchFamily="18" charset="0"/>
                          </a:rPr>
                          <m:t>−</m:t>
                        </m:r>
                      </m:sup>
                    </m:sSup>
                    <m:r>
                      <a:rPr lang="en-AU" i="1" dirty="0" smtClean="0">
                        <a:latin typeface="Cambria Math" panose="02040503050406030204" pitchFamily="18" charset="0"/>
                      </a:rPr>
                      <m:t> </m:t>
                    </m:r>
                    <m:sSup>
                      <m:sSupPr>
                        <m:ctrlPr>
                          <a:rPr lang="en-AU" b="0" i="1" dirty="0" smtClean="0">
                            <a:latin typeface="Cambria Math" panose="02040503050406030204" pitchFamily="18" charset="0"/>
                          </a:rPr>
                        </m:ctrlPr>
                      </m:sSupPr>
                      <m:e>
                        <m:r>
                          <a:rPr lang="el-GR" i="1" dirty="0">
                            <a:latin typeface="Cambria Math" panose="02040503050406030204" pitchFamily="18" charset="0"/>
                          </a:rPr>
                          <m:t>𝜋</m:t>
                        </m:r>
                      </m:e>
                      <m:sup>
                        <m:r>
                          <a:rPr lang="el-GR" i="1" dirty="0">
                            <a:latin typeface="Cambria Math" panose="02040503050406030204" pitchFamily="18" charset="0"/>
                          </a:rPr>
                          <m:t>+</m:t>
                        </m:r>
                      </m:sup>
                    </m:sSup>
                  </m:oMath>
                </a14:m>
                <a:r>
                  <a:rPr lang="en-AU" dirty="0"/>
                  <a:t> shows evidence of large CPV in low </a:t>
                </a:r>
                <a14:m>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𝑀</m:t>
                        </m:r>
                      </m:e>
                      <m:sub>
                        <m:r>
                          <a:rPr lang="en-AU" b="0" i="1" smtClean="0">
                            <a:latin typeface="Cambria Math" panose="02040503050406030204" pitchFamily="18" charset="0"/>
                          </a:rPr>
                          <m:t>𝐾𝐾</m:t>
                        </m:r>
                      </m:sub>
                    </m:sSub>
                  </m:oMath>
                </a14:m>
                <a:r>
                  <a:rPr lang="en-AU" dirty="0"/>
                  <a:t> region</a:t>
                </a:r>
              </a:p>
              <a:p>
                <a:pPr marL="171450" indent="-171450">
                  <a:buFont typeface="Arial" panose="020B0604020202020204" pitchFamily="34" charset="0"/>
                  <a:buChar char="•"/>
                </a:pPr>
                <a:r>
                  <a:rPr lang="en-AU" dirty="0"/>
                  <a:t>Decay mainly proceeds via </a:t>
                </a:r>
                <a14:m>
                  <m:oMath xmlns:m="http://schemas.openxmlformats.org/officeDocument/2006/math">
                    <m:r>
                      <a:rPr lang="en-AU" b="0" i="1" smtClean="0">
                        <a:latin typeface="Cambria Math" panose="02040503050406030204" pitchFamily="18" charset="0"/>
                      </a:rPr>
                      <m:t>𝑏</m:t>
                    </m:r>
                    <m:r>
                      <a:rPr lang="en-AU" b="0" i="1" smtClean="0">
                        <a:latin typeface="Cambria Math" panose="02040503050406030204" pitchFamily="18" charset="0"/>
                      </a:rPr>
                      <m:t>→</m:t>
                    </m:r>
                    <m:r>
                      <a:rPr lang="en-AU" b="0" i="1" smtClean="0">
                        <a:latin typeface="Cambria Math" panose="02040503050406030204" pitchFamily="18" charset="0"/>
                      </a:rPr>
                      <m:t>𝑑</m:t>
                    </m:r>
                  </m:oMath>
                </a14:m>
                <a:r>
                  <a:rPr lang="en-AU" dirty="0"/>
                  <a:t> penguins provides an opportunity to search for physics beyond the SM since new heavy particles may cause deviations from SM predictions.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Study by </a:t>
                </a:r>
                <a:r>
                  <a:rPr lang="en-AU" dirty="0" err="1"/>
                  <a:t>BaBar</a:t>
                </a:r>
                <a:r>
                  <a:rPr lang="en-AU" dirty="0"/>
                  <a:t> indicates some hints of excess in the low </a:t>
                </a:r>
                <a14:m>
                  <m:oMath xmlns:m="http://schemas.openxmlformats.org/officeDocument/2006/math">
                    <m:sSub>
                      <m:sSubPr>
                        <m:ctrlPr>
                          <a:rPr lang="en-AU" b="0" i="1" dirty="0" smtClean="0">
                            <a:latin typeface="Cambria Math" panose="02040503050406030204" pitchFamily="18" charset="0"/>
                          </a:rPr>
                        </m:ctrlPr>
                      </m:sSubPr>
                      <m:e>
                        <m:r>
                          <a:rPr lang="en-AU" i="1" dirty="0" smtClean="0">
                            <a:latin typeface="Cambria Math" panose="02040503050406030204" pitchFamily="18" charset="0"/>
                          </a:rPr>
                          <m:t>𝑀</m:t>
                        </m:r>
                      </m:e>
                      <m:sub>
                        <m:sSup>
                          <m:sSupPr>
                            <m:ctrlPr>
                              <a:rPr lang="en-AU" b="0" i="1" dirty="0" smtClean="0">
                                <a:latin typeface="Cambria Math" panose="02040503050406030204" pitchFamily="18" charset="0"/>
                              </a:rPr>
                            </m:ctrlPr>
                          </m:sSupPr>
                          <m:e>
                            <m:r>
                              <a:rPr lang="en-AU" i="1" dirty="0" smtClean="0">
                                <a:latin typeface="Cambria Math" panose="02040503050406030204" pitchFamily="18" charset="0"/>
                              </a:rPr>
                              <m:t>𝐾</m:t>
                            </m:r>
                          </m:e>
                          <m:sup>
                            <m:r>
                              <a:rPr lang="en-AU" i="1" dirty="0" smtClean="0">
                                <a:latin typeface="Cambria Math" panose="02040503050406030204" pitchFamily="18" charset="0"/>
                              </a:rPr>
                              <m:t>−</m:t>
                            </m:r>
                          </m:sup>
                        </m:sSup>
                        <m:sSup>
                          <m:sSupPr>
                            <m:ctrlPr>
                              <a:rPr lang="en-AU" b="0" i="1" dirty="0" smtClean="0">
                                <a:latin typeface="Cambria Math" panose="02040503050406030204" pitchFamily="18" charset="0"/>
                              </a:rPr>
                            </m:ctrlPr>
                          </m:sSupPr>
                          <m:e>
                            <m:r>
                              <a:rPr lang="en-AU" i="1" dirty="0" smtClean="0">
                                <a:latin typeface="Cambria Math" panose="02040503050406030204" pitchFamily="18" charset="0"/>
                              </a:rPr>
                              <m:t>𝜋</m:t>
                            </m:r>
                          </m:e>
                          <m:sup>
                            <m:r>
                              <a:rPr lang="en-AU" i="1" dirty="0" smtClean="0">
                                <a:latin typeface="Cambria Math" panose="02040503050406030204" pitchFamily="18" charset="0"/>
                              </a:rPr>
                              <m:t>+</m:t>
                            </m:r>
                          </m:sup>
                        </m:sSup>
                      </m:sub>
                    </m:sSub>
                  </m:oMath>
                </a14:m>
                <a:r>
                  <a:rPr lang="en-AU" dirty="0"/>
                  <a:t> and </a:t>
                </a:r>
                <a14:m>
                  <m:oMath xmlns:m="http://schemas.openxmlformats.org/officeDocument/2006/math">
                    <m:sSub>
                      <m:sSubPr>
                        <m:ctrlPr>
                          <a:rPr lang="en-AU" b="0" i="1" dirty="0" smtClean="0">
                            <a:latin typeface="Cambria Math" panose="02040503050406030204" pitchFamily="18" charset="0"/>
                          </a:rPr>
                        </m:ctrlPr>
                      </m:sSubPr>
                      <m:e>
                        <m:r>
                          <a:rPr lang="en-AU" i="1" dirty="0" smtClean="0">
                            <a:latin typeface="Cambria Math" panose="02040503050406030204" pitchFamily="18" charset="0"/>
                          </a:rPr>
                          <m:t>𝑀</m:t>
                        </m:r>
                      </m:e>
                      <m:sub>
                        <m:sSup>
                          <m:sSupPr>
                            <m:ctrlPr>
                              <a:rPr lang="en-AU" b="0" i="1" dirty="0" smtClean="0">
                                <a:latin typeface="Cambria Math" panose="02040503050406030204" pitchFamily="18" charset="0"/>
                              </a:rPr>
                            </m:ctrlPr>
                          </m:sSupPr>
                          <m:e>
                            <m:r>
                              <a:rPr lang="en-AU" i="1" dirty="0" smtClean="0">
                                <a:latin typeface="Cambria Math" panose="02040503050406030204" pitchFamily="18" charset="0"/>
                              </a:rPr>
                              <m:t>𝐾</m:t>
                            </m:r>
                          </m:e>
                          <m:sup>
                            <m:r>
                              <a:rPr lang="en-AU" i="1" dirty="0">
                                <a:latin typeface="Cambria Math" panose="02040503050406030204" pitchFamily="18" charset="0"/>
                              </a:rPr>
                              <m:t>−</m:t>
                            </m:r>
                          </m:sup>
                        </m:sSup>
                        <m:sSub>
                          <m:sSubPr>
                            <m:ctrlPr>
                              <a:rPr lang="en-AU" b="0" i="1" dirty="0" smtClean="0">
                                <a:latin typeface="Cambria Math" panose="02040503050406030204" pitchFamily="18" charset="0"/>
                              </a:rPr>
                            </m:ctrlPr>
                          </m:sSubPr>
                          <m:e>
                            <m:r>
                              <a:rPr lang="en-AU" i="1" dirty="0" smtClean="0">
                                <a:latin typeface="Cambria Math" panose="02040503050406030204" pitchFamily="18" charset="0"/>
                              </a:rPr>
                              <m:t>𝐾</m:t>
                            </m:r>
                          </m:e>
                          <m:sub>
                            <m:r>
                              <a:rPr lang="en-AU" i="1" dirty="0" smtClean="0">
                                <a:latin typeface="Cambria Math" panose="02040503050406030204" pitchFamily="18" charset="0"/>
                              </a:rPr>
                              <m:t>𝑆</m:t>
                            </m:r>
                          </m:sub>
                        </m:sSub>
                      </m:sub>
                    </m:sSub>
                    <m:r>
                      <a:rPr lang="en-AU" i="1" dirty="0" smtClean="0">
                        <a:latin typeface="Cambria Math" panose="02040503050406030204" pitchFamily="18" charset="0"/>
                      </a:rPr>
                      <m:t> </m:t>
                    </m:r>
                  </m:oMath>
                </a14:m>
                <a:r>
                  <a:rPr lang="en-AU" dirty="0"/>
                  <a:t>region with highly asymmetric helicity angle distribution.</a:t>
                </a:r>
              </a:p>
              <a:p>
                <a:endParaRPr lang="en-AU" dirty="0"/>
              </a:p>
            </p:txBody>
          </p:sp>
        </mc:Choice>
        <mc:Fallback xmlns="">
          <p:sp>
            <p:nvSpPr>
              <p:cNvPr id="3" name="Notes Placeholder 2"/>
              <p:cNvSpPr>
                <a:spLocks noGrp="1"/>
              </p:cNvSpPr>
              <p:nvPr>
                <p:ph type="body" idx="1"/>
              </p:nvPr>
            </p:nvSpPr>
            <p:spPr/>
            <p:txBody>
              <a:bodyPr/>
              <a:lstStyle/>
              <a:p>
                <a:r>
                  <a:rPr lang="en-AU" dirty="0"/>
                  <a:t>decay mainly proceeds via</a:t>
                </a:r>
                <a:r>
                  <a:rPr lang="en-AU" b="0" i="0">
                    <a:latin typeface="Cambria Math" panose="02040503050406030204" pitchFamily="18" charset="0"/>
                  </a:rPr>
                  <a:t>𝑏→𝑑</a:t>
                </a:r>
                <a:r>
                  <a:rPr lang="en-AU" dirty="0"/>
                  <a:t> penguins provides an opportunity to search for physics beyond the SM since new heavy particles may cause deviations from SM predictions.</a:t>
                </a:r>
              </a:p>
            </p:txBody>
          </p:sp>
        </mc:Fallback>
      </mc:AlternateContent>
      <p:sp>
        <p:nvSpPr>
          <p:cNvPr id="4" name="Slide Number Placeholder 3"/>
          <p:cNvSpPr>
            <a:spLocks noGrp="1"/>
          </p:cNvSpPr>
          <p:nvPr>
            <p:ph type="sldNum" sz="quarter" idx="5"/>
          </p:nvPr>
        </p:nvSpPr>
        <p:spPr>
          <a:xfrm>
            <a:off x="5179484" y="6513910"/>
            <a:ext cx="3962400" cy="344090"/>
          </a:xfrm>
          <a:prstGeom prst="rect">
            <a:avLst/>
          </a:prstGeom>
        </p:spPr>
        <p:txBody>
          <a:bodyPr/>
          <a:lstStyle/>
          <a:p>
            <a:fld id="{5A645518-3056-457D-A74F-C0E7A7D0BEE4}" type="slidenum">
              <a:rPr lang="en-AU" smtClean="0"/>
              <a:t>11</a:t>
            </a:fld>
            <a:endParaRPr lang="en-AU"/>
          </a:p>
        </p:txBody>
      </p:sp>
    </p:spTree>
    <p:extLst>
      <p:ext uri="{BB962C8B-B14F-4D97-AF65-F5344CB8AC3E}">
        <p14:creationId xmlns:p14="http://schemas.microsoft.com/office/powerpoint/2010/main" val="39911865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Charmed background removed with veto around D mass.</a:t>
                </a:r>
              </a:p>
              <a:p>
                <a:pPr marL="171450" indent="-171450">
                  <a:buFont typeface="Arial" panose="020B0604020202020204" pitchFamily="34" charset="0"/>
                  <a:buChar char="•"/>
                </a:pPr>
                <a:r>
                  <a:rPr lang="en-AU" dirty="0"/>
                  <a:t>Peaking in delta E from mis </a:t>
                </a:r>
                <a:r>
                  <a:rPr lang="en-AU" dirty="0" err="1"/>
                  <a:t>Ided</a:t>
                </a:r>
                <a:r>
                  <a:rPr lang="en-AU" dirty="0"/>
                  <a:t> charged particles is modelled.</a:t>
                </a:r>
              </a:p>
              <a:p>
                <a:pPr marL="171450" indent="-171450">
                  <a:buFont typeface="Arial" panose="020B0604020202020204" pitchFamily="34" charset="0"/>
                  <a:buChar char="•"/>
                </a:pPr>
                <a:r>
                  <a:rPr lang="en-AU" dirty="0"/>
                  <a:t>3D </a:t>
                </a:r>
                <a:r>
                  <a:rPr lang="en-AU" dirty="0" err="1"/>
                  <a:t>unbinned</a:t>
                </a:r>
                <a:r>
                  <a:rPr lang="en-AU" dirty="0"/>
                  <a:t> maximum likelihood fit.</a:t>
                </a:r>
              </a:p>
              <a:p>
                <a:pPr marL="171450" indent="-171450">
                  <a:buFont typeface="Arial" panose="020B0604020202020204" pitchFamily="34" charset="0"/>
                  <a:buChar char="•"/>
                </a:pPr>
                <a:r>
                  <a:rPr lang="en-AU" dirty="0"/>
                  <a:t>Branching fraction consistent with PDG, with improved precision</a:t>
                </a:r>
              </a:p>
              <a:p>
                <a:pPr marL="171450" indent="-171450">
                  <a:buFont typeface="Arial" panose="020B0604020202020204" pitchFamily="34" charset="0"/>
                  <a:buChar char="•"/>
                </a:pPr>
                <a:r>
                  <a:rPr lang="en-AU" dirty="0" err="1"/>
                  <a:t>Acp</a:t>
                </a:r>
                <a:r>
                  <a:rPr lang="en-AU" dirty="0"/>
                  <a:t> </a:t>
                </a:r>
                <a:r>
                  <a:rPr lang="en-AU" dirty="0" err="1"/>
                  <a:t>consistant</a:t>
                </a:r>
                <a:r>
                  <a:rPr lang="en-AU" dirty="0"/>
                  <a:t> with 0.</a:t>
                </a:r>
              </a:p>
            </p:txBody>
          </p:sp>
        </mc:Choice>
        <mc:Fallback xmlns="">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Charmed background removed with veto around D mass.</a:t>
                </a:r>
              </a:p>
              <a:p>
                <a:pPr marL="171450" indent="-171450">
                  <a:buFont typeface="Arial" panose="020B0604020202020204" pitchFamily="34" charset="0"/>
                  <a:buChar char="•"/>
                </a:pPr>
                <a:r>
                  <a:rPr lang="en-AU" dirty="0"/>
                  <a:t>Peaking in delta E from mis </a:t>
                </a:r>
                <a:r>
                  <a:rPr lang="en-AU" dirty="0" err="1"/>
                  <a:t>Ided</a:t>
                </a:r>
                <a:r>
                  <a:rPr lang="en-AU" dirty="0"/>
                  <a:t> charged particles.</a:t>
                </a:r>
              </a:p>
              <a:p>
                <a:pPr marL="171450" indent="-171450">
                  <a:buFont typeface="Arial" panose="020B0604020202020204" pitchFamily="34" charset="0"/>
                  <a:buChar char="•"/>
                </a:pPr>
                <a:r>
                  <a:rPr lang="en-AU" b="0" i="0">
                    <a:latin typeface="Cambria Math" panose="02040503050406030204" pitchFamily="18" charset="0"/>
                  </a:rPr>
                  <a:t>█(𝑌𝑖𝑒𝑙𝑑=&amp;〖489.98〗_(−45.1)^(+45.8)@𝔅=&amp;(3.60±0.33±15)×〖10〗^(−6)@</a:t>
                </a:r>
                <a:r>
                  <a:rPr lang="en-AU" i="0">
                    <a:latin typeface="Cambria Math" panose="02040503050406030204" pitchFamily="18" charset="0"/>
                  </a:rPr>
                  <a:t>𝐴_𝐶𝑃=</a:t>
                </a:r>
                <a:r>
                  <a:rPr lang="en-AU" b="0" i="0">
                    <a:latin typeface="Cambria Math" panose="02040503050406030204" pitchFamily="18" charset="0"/>
                  </a:rPr>
                  <a:t>&amp;</a:t>
                </a:r>
                <a:r>
                  <a:rPr lang="en-AU" i="0">
                    <a:latin typeface="Cambria Math" panose="02040503050406030204" pitchFamily="18" charset="0"/>
                  </a:rPr>
                  <a:t>(−8.5±8.9±0.2)%)</a:t>
                </a:r>
                <a:endParaRPr lang="en-AU" dirty="0"/>
              </a:p>
            </p:txBody>
          </p:sp>
        </mc:Fallback>
      </mc:AlternateContent>
      <p:sp>
        <p:nvSpPr>
          <p:cNvPr id="4" name="Slide Number Placeholder 3"/>
          <p:cNvSpPr>
            <a:spLocks noGrp="1"/>
          </p:cNvSpPr>
          <p:nvPr>
            <p:ph type="sldNum" sz="quarter" idx="5"/>
          </p:nvPr>
        </p:nvSpPr>
        <p:spPr>
          <a:xfrm>
            <a:off x="5179484" y="6513910"/>
            <a:ext cx="3962400" cy="344090"/>
          </a:xfrm>
          <a:prstGeom prst="rect">
            <a:avLst/>
          </a:prstGeom>
        </p:spPr>
        <p:txBody>
          <a:bodyPr/>
          <a:lstStyle/>
          <a:p>
            <a:fld id="{5A645518-3056-457D-A74F-C0E7A7D0BEE4}" type="slidenum">
              <a:rPr lang="en-AU" smtClean="0"/>
              <a:t>12</a:t>
            </a:fld>
            <a:endParaRPr lang="en-AU"/>
          </a:p>
        </p:txBody>
      </p:sp>
    </p:spTree>
    <p:extLst>
      <p:ext uri="{BB962C8B-B14F-4D97-AF65-F5344CB8AC3E}">
        <p14:creationId xmlns:p14="http://schemas.microsoft.com/office/powerpoint/2010/main" val="3932610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err="1"/>
                  <a:t>Dalitz</a:t>
                </a:r>
                <a:r>
                  <a:rPr lang="en-AU" dirty="0"/>
                  <a:t> plot study performed using </a:t>
                </a:r>
                <a:r>
                  <a:rPr lang="en-AU" dirty="0" err="1"/>
                  <a:t>sPlot</a:t>
                </a:r>
                <a:endParaRPr lang="en-AU" dirty="0"/>
              </a:p>
              <a:p>
                <a:pPr marL="171450" indent="-171450">
                  <a:buFont typeface="Arial" panose="020B0604020202020204" pitchFamily="34" charset="0"/>
                  <a:buChar char="•"/>
                </a:pPr>
                <a:r>
                  <a:rPr lang="en-AU" dirty="0" err="1"/>
                  <a:t>Consistant</a:t>
                </a:r>
                <a:r>
                  <a:rPr lang="en-AU" dirty="0"/>
                  <a:t> with the Babar result there are indications of peaking structure in the low </a:t>
                </a:r>
                <a14:m>
                  <m:oMath xmlns:m="http://schemas.openxmlformats.org/officeDocument/2006/math">
                    <m:sSub>
                      <m:sSubPr>
                        <m:ctrlPr>
                          <a:rPr lang="en-AU" b="0" i="1" dirty="0" smtClean="0">
                            <a:latin typeface="Cambria Math" panose="02040503050406030204" pitchFamily="18" charset="0"/>
                          </a:rPr>
                        </m:ctrlPr>
                      </m:sSubPr>
                      <m:e>
                        <m:r>
                          <a:rPr lang="en-AU" i="1" dirty="0" smtClean="0">
                            <a:latin typeface="Cambria Math" panose="02040503050406030204" pitchFamily="18" charset="0"/>
                          </a:rPr>
                          <m:t>𝑀</m:t>
                        </m:r>
                      </m:e>
                      <m:sub>
                        <m:sSup>
                          <m:sSupPr>
                            <m:ctrlPr>
                              <a:rPr lang="en-AU" b="0" i="1" dirty="0" smtClean="0">
                                <a:latin typeface="Cambria Math" panose="02040503050406030204" pitchFamily="18" charset="0"/>
                              </a:rPr>
                            </m:ctrlPr>
                          </m:sSupPr>
                          <m:e>
                            <m:r>
                              <a:rPr lang="en-AU" i="1" dirty="0" smtClean="0">
                                <a:latin typeface="Cambria Math" panose="02040503050406030204" pitchFamily="18" charset="0"/>
                              </a:rPr>
                              <m:t>𝐾</m:t>
                            </m:r>
                          </m:e>
                          <m:sup>
                            <m:r>
                              <a:rPr lang="en-AU" b="0" i="1" dirty="0" smtClean="0">
                                <a:latin typeface="Cambria Math" panose="02040503050406030204" pitchFamily="18" charset="0"/>
                              </a:rPr>
                              <m:t>−</m:t>
                            </m:r>
                          </m:sup>
                        </m:sSup>
                        <m:sSub>
                          <m:sSubPr>
                            <m:ctrlPr>
                              <a:rPr lang="en-AU" b="0" i="1" dirty="0" smtClean="0">
                                <a:latin typeface="Cambria Math" panose="02040503050406030204" pitchFamily="18" charset="0"/>
                              </a:rPr>
                            </m:ctrlPr>
                          </m:sSubPr>
                          <m:e>
                            <m:r>
                              <a:rPr lang="en-AU" i="1" dirty="0" smtClean="0">
                                <a:latin typeface="Cambria Math" panose="02040503050406030204" pitchFamily="18" charset="0"/>
                              </a:rPr>
                              <m:t>𝐾</m:t>
                            </m:r>
                          </m:e>
                          <m:sub>
                            <m:r>
                              <a:rPr lang="en-AU" i="1" dirty="0" smtClean="0">
                                <a:latin typeface="Cambria Math" panose="02040503050406030204" pitchFamily="18" charset="0"/>
                              </a:rPr>
                              <m:t>𝑆</m:t>
                            </m:r>
                          </m:sub>
                        </m:sSub>
                      </m:sub>
                    </m:sSub>
                  </m:oMath>
                </a14:m>
                <a:r>
                  <a:rPr lang="en-AU" dirty="0"/>
                  <a:t> region.</a:t>
                </a:r>
              </a:p>
              <a:p>
                <a:pPr marL="628650" lvl="1" indent="-171450">
                  <a:buFont typeface="Arial" panose="020B0604020202020204" pitchFamily="34" charset="0"/>
                  <a:buChar char="•"/>
                </a:pPr>
                <a:r>
                  <a:rPr lang="en-AU" dirty="0"/>
                  <a:t>Shown in middle plot compared to phase space Monte Carlo.</a:t>
                </a:r>
              </a:p>
            </p:txBody>
          </p:sp>
        </mc:Choice>
        <mc:Fallback xmlns="">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err="1"/>
                  <a:t>Dalitz</a:t>
                </a:r>
                <a:r>
                  <a:rPr lang="en-AU" dirty="0"/>
                  <a:t> plot study performed using </a:t>
                </a:r>
                <a:r>
                  <a:rPr lang="en-AU" dirty="0" err="1"/>
                  <a:t>sPlot</a:t>
                </a:r>
                <a:endParaRPr lang="en-AU" dirty="0"/>
              </a:p>
              <a:p>
                <a:pPr marL="171450" indent="-171450">
                  <a:buFont typeface="Arial" panose="020B0604020202020204" pitchFamily="34" charset="0"/>
                  <a:buChar char="•"/>
                </a:pPr>
                <a:r>
                  <a:rPr lang="en-AU" dirty="0" err="1"/>
                  <a:t>Consistant</a:t>
                </a:r>
                <a:r>
                  <a:rPr lang="en-AU" dirty="0"/>
                  <a:t> with the Babar result there are indications of peaking structure in the low </a:t>
                </a:r>
                <a:r>
                  <a:rPr lang="en-AU" i="0" dirty="0">
                    <a:latin typeface="Cambria Math" panose="02040503050406030204" pitchFamily="18" charset="0"/>
                  </a:rPr>
                  <a:t>𝑀</a:t>
                </a:r>
                <a:r>
                  <a:rPr lang="en-AU" b="0" i="0" dirty="0">
                    <a:latin typeface="Cambria Math" panose="02040503050406030204" pitchFamily="18" charset="0"/>
                  </a:rPr>
                  <a:t>_(</a:t>
                </a:r>
                <a:r>
                  <a:rPr lang="en-AU" i="0" dirty="0">
                    <a:latin typeface="Cambria Math" panose="02040503050406030204" pitchFamily="18" charset="0"/>
                  </a:rPr>
                  <a:t>𝐾</a:t>
                </a:r>
                <a:r>
                  <a:rPr lang="en-AU" b="0" i="0" dirty="0">
                    <a:latin typeface="Cambria Math" panose="02040503050406030204" pitchFamily="18" charset="0"/>
                  </a:rPr>
                  <a:t>^− </a:t>
                </a:r>
                <a:r>
                  <a:rPr lang="en-AU" i="0" dirty="0">
                    <a:latin typeface="Cambria Math" panose="02040503050406030204" pitchFamily="18" charset="0"/>
                  </a:rPr>
                  <a:t>𝐾</a:t>
                </a:r>
                <a:r>
                  <a:rPr lang="en-AU" b="0" i="0" dirty="0">
                    <a:latin typeface="Cambria Math" panose="02040503050406030204" pitchFamily="18" charset="0"/>
                  </a:rPr>
                  <a:t>_</a:t>
                </a:r>
                <a:r>
                  <a:rPr lang="en-AU" i="0" dirty="0">
                    <a:latin typeface="Cambria Math" panose="02040503050406030204" pitchFamily="18" charset="0"/>
                  </a:rPr>
                  <a:t>𝑆 </a:t>
                </a:r>
                <a:r>
                  <a:rPr lang="en-AU" b="0" i="0" dirty="0">
                    <a:latin typeface="Cambria Math" panose="02040503050406030204" pitchFamily="18" charset="0"/>
                  </a:rPr>
                  <a:t>)</a:t>
                </a:r>
                <a:r>
                  <a:rPr lang="en-AU" dirty="0"/>
                  <a:t> region.</a:t>
                </a:r>
              </a:p>
              <a:p>
                <a:pPr marL="628650" lvl="1" indent="-171450">
                  <a:buFont typeface="Arial" panose="020B0604020202020204" pitchFamily="34" charset="0"/>
                  <a:buChar char="•"/>
                </a:pPr>
                <a:r>
                  <a:rPr lang="en-AU" dirty="0"/>
                  <a:t>Shown in middle plot compared to phase space Monte Carlo.</a:t>
                </a:r>
              </a:p>
            </p:txBody>
          </p:sp>
        </mc:Fallback>
      </mc:AlternateContent>
      <p:sp>
        <p:nvSpPr>
          <p:cNvPr id="4" name="Slide Number Placeholder 3"/>
          <p:cNvSpPr>
            <a:spLocks noGrp="1"/>
          </p:cNvSpPr>
          <p:nvPr>
            <p:ph type="sldNum" sz="quarter" idx="5"/>
          </p:nvPr>
        </p:nvSpPr>
        <p:spPr>
          <a:xfrm>
            <a:off x="5179484" y="6513910"/>
            <a:ext cx="3962400" cy="344090"/>
          </a:xfrm>
          <a:prstGeom prst="rect">
            <a:avLst/>
          </a:prstGeom>
        </p:spPr>
        <p:txBody>
          <a:bodyPr/>
          <a:lstStyle/>
          <a:p>
            <a:fld id="{5A645518-3056-457D-A74F-C0E7A7D0BEE4}" type="slidenum">
              <a:rPr lang="en-AU" smtClean="0"/>
              <a:t>13</a:t>
            </a:fld>
            <a:endParaRPr lang="en-AU"/>
          </a:p>
        </p:txBody>
      </p:sp>
    </p:spTree>
    <p:extLst>
      <p:ext uri="{BB962C8B-B14F-4D97-AF65-F5344CB8AC3E}">
        <p14:creationId xmlns:p14="http://schemas.microsoft.com/office/powerpoint/2010/main" val="1267742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Baryonic decays are similarly sensitive to CP violation.</a:t>
            </a:r>
          </a:p>
          <a:p>
            <a:pPr marL="171450" indent="-171450">
              <a:buFont typeface="Arial" panose="020B0604020202020204" pitchFamily="34" charset="0"/>
              <a:buChar char="•"/>
            </a:pPr>
            <a:r>
              <a:rPr lang="en-AU" dirty="0"/>
              <a:t>Few studies on baryonic B decays with neutral final state particles.</a:t>
            </a:r>
          </a:p>
          <a:p>
            <a:pPr marL="171450" indent="-171450">
              <a:buFont typeface="Arial" panose="020B0604020202020204" pitchFamily="34" charset="0"/>
              <a:buChar char="•"/>
            </a:pPr>
            <a:r>
              <a:rPr lang="en-AU" dirty="0"/>
              <a:t>Three-body decays are usually more frequent than their two-body counterparts, but less frequent than four-body decays. This phenomenon can be understood in terms of the so-called “threshold effect”, which indicates that the B meson prefers to decay into di-baryon pair with low invariant mass accompanied by a fast recoil meson.</a:t>
            </a:r>
          </a:p>
        </p:txBody>
      </p:sp>
      <p:sp>
        <p:nvSpPr>
          <p:cNvPr id="4" name="Slide Number Placeholder 3"/>
          <p:cNvSpPr>
            <a:spLocks noGrp="1"/>
          </p:cNvSpPr>
          <p:nvPr>
            <p:ph type="sldNum" sz="quarter" idx="5"/>
          </p:nvPr>
        </p:nvSpPr>
        <p:spPr>
          <a:xfrm>
            <a:off x="5179484" y="6513910"/>
            <a:ext cx="3962400" cy="344090"/>
          </a:xfrm>
          <a:prstGeom prst="rect">
            <a:avLst/>
          </a:prstGeom>
        </p:spPr>
        <p:txBody>
          <a:bodyPr/>
          <a:lstStyle/>
          <a:p>
            <a:fld id="{5A645518-3056-457D-A74F-C0E7A7D0BEE4}" type="slidenum">
              <a:rPr lang="en-AU" smtClean="0"/>
              <a:t>14</a:t>
            </a:fld>
            <a:endParaRPr lang="en-AU"/>
          </a:p>
        </p:txBody>
      </p:sp>
    </p:spTree>
    <p:extLst>
      <p:ext uri="{BB962C8B-B14F-4D97-AF65-F5344CB8AC3E}">
        <p14:creationId xmlns:p14="http://schemas.microsoft.com/office/powerpoint/2010/main" val="4170025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3D maximum </a:t>
                </a:r>
                <a:r>
                  <a:rPr lang="en-AU" dirty="0" err="1"/>
                  <a:t>unbinned</a:t>
                </a:r>
                <a:r>
                  <a:rPr lang="en-AU" dirty="0"/>
                  <a:t> likelihood fit performed.</a:t>
                </a:r>
              </a:p>
              <a:p>
                <a:pPr marL="171450" indent="-171450">
                  <a:buFont typeface="Arial" panose="020B0604020202020204" pitchFamily="34" charset="0"/>
                  <a:buChar char="•"/>
                </a:pPr>
                <a:r>
                  <a:rPr lang="en-AU" dirty="0"/>
                  <a:t>Branching fraction measured with over 3</a:t>
                </a:r>
                <a14:m>
                  <m:oMath xmlns:m="http://schemas.openxmlformats.org/officeDocument/2006/math">
                    <m:r>
                      <a:rPr lang="en-AU" b="0" i="1" dirty="0" smtClean="0">
                        <a:latin typeface="Cambria Math" panose="02040503050406030204" pitchFamily="18" charset="0"/>
                        <a:ea typeface="Cambria Math" panose="02040503050406030204" pitchFamily="18" charset="0"/>
                      </a:rPr>
                      <m:t>𝜎</m:t>
                    </m:r>
                  </m:oMath>
                </a14:m>
                <a:r>
                  <a:rPr lang="en-AU" dirty="0"/>
                  <a:t> significance,</a:t>
                </a:r>
              </a:p>
              <a:p>
                <a:pPr marL="171450" indent="-171450">
                  <a:buFont typeface="Arial" panose="020B0604020202020204" pitchFamily="34" charset="0"/>
                  <a:buChar char="•"/>
                </a:pPr>
                <a:r>
                  <a:rPr lang="en-AU" dirty="0"/>
                  <a:t>This is the first evidence for this decay occurring.</a:t>
                </a:r>
              </a:p>
              <a:p>
                <a:pPr marL="171450" indent="-171450">
                  <a:buFont typeface="Arial" panose="020B0604020202020204" pitchFamily="34" charset="0"/>
                  <a:buChar char="•"/>
                </a:pPr>
                <a:r>
                  <a:rPr lang="en-AU" dirty="0" err="1"/>
                  <a:t>sPlot</a:t>
                </a:r>
                <a:r>
                  <a:rPr lang="en-AU" dirty="0"/>
                  <a:t> is used to remove backgrounds and study distribution in p p-bar invariant mass.</a:t>
                </a:r>
              </a:p>
              <a:p>
                <a:pPr marL="628650" lvl="1" indent="-171450">
                  <a:buFont typeface="Arial" panose="020B0604020202020204" pitchFamily="34" charset="0"/>
                  <a:buChar char="•"/>
                </a:pPr>
                <a:r>
                  <a:rPr lang="en-AU" dirty="0"/>
                  <a:t>As expected, enhancement is shown in the low </a:t>
                </a:r>
                <a:r>
                  <a:rPr lang="en-AU" dirty="0" err="1"/>
                  <a:t>M_pp</a:t>
                </a:r>
                <a:r>
                  <a:rPr lang="en-AU" dirty="0"/>
                  <a:t> region.</a:t>
                </a:r>
              </a:p>
            </p:txBody>
          </p:sp>
        </mc:Choice>
        <mc:Fallback xmlns="">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3D maximum </a:t>
                </a:r>
                <a:r>
                  <a:rPr lang="en-AU" dirty="0" err="1"/>
                  <a:t>unbinned</a:t>
                </a:r>
                <a:r>
                  <a:rPr lang="en-AU" dirty="0"/>
                  <a:t> likelihood fit performed.</a:t>
                </a:r>
              </a:p>
              <a:p>
                <a:pPr marL="171450" indent="-171450">
                  <a:buFont typeface="Arial" panose="020B0604020202020204" pitchFamily="34" charset="0"/>
                  <a:buChar char="•"/>
                </a:pPr>
                <a:r>
                  <a:rPr lang="en-AU" dirty="0"/>
                  <a:t>Branching fraction measured as </a:t>
                </a:r>
                <a:r>
                  <a:rPr lang="en-AU" i="0" dirty="0">
                    <a:latin typeface="Cambria Math" panose="02040503050406030204" pitchFamily="18" charset="0"/>
                    <a:ea typeface="Cambria Math" panose="02040503050406030204" pitchFamily="18" charset="0"/>
                  </a:rPr>
                  <a:t>(5.0±1.8±0.6)×</a:t>
                </a:r>
                <a:r>
                  <a:rPr lang="en-AU" b="0" i="0" dirty="0">
                    <a:latin typeface="Cambria Math" panose="02040503050406030204" pitchFamily="18" charset="0"/>
                    <a:ea typeface="Cambria Math" panose="02040503050406030204" pitchFamily="18" charset="0"/>
                  </a:rPr>
                  <a:t>〖</a:t>
                </a:r>
                <a:r>
                  <a:rPr lang="en-AU" i="0" dirty="0">
                    <a:latin typeface="Cambria Math" panose="02040503050406030204" pitchFamily="18" charset="0"/>
                    <a:ea typeface="Cambria Math" panose="02040503050406030204" pitchFamily="18" charset="0"/>
                  </a:rPr>
                  <a:t>10</a:t>
                </a:r>
                <a:r>
                  <a:rPr lang="en-AU" b="0" i="0" dirty="0">
                    <a:latin typeface="Cambria Math" panose="02040503050406030204" pitchFamily="18" charset="0"/>
                    <a:ea typeface="Cambria Math" panose="02040503050406030204" pitchFamily="18" charset="0"/>
                  </a:rPr>
                  <a:t>〗^(</a:t>
                </a:r>
                <a:r>
                  <a:rPr lang="en-AU" i="0" dirty="0">
                    <a:latin typeface="Cambria Math" panose="02040503050406030204" pitchFamily="18" charset="0"/>
                    <a:ea typeface="Cambria Math" panose="02040503050406030204" pitchFamily="18" charset="0"/>
                  </a:rPr>
                  <a:t>−7</a:t>
                </a:r>
                <a:r>
                  <a:rPr lang="en-AU" b="0" i="0" dirty="0">
                    <a:latin typeface="Cambria Math" panose="02040503050406030204" pitchFamily="18" charset="0"/>
                    <a:ea typeface="Cambria Math" panose="02040503050406030204" pitchFamily="18" charset="0"/>
                  </a:rPr>
                  <a:t>)</a:t>
                </a:r>
                <a:endParaRPr lang="en-AU" dirty="0"/>
              </a:p>
              <a:p>
                <a:pPr marL="171450" indent="-171450">
                  <a:buFont typeface="Arial" panose="020B0604020202020204" pitchFamily="34" charset="0"/>
                  <a:buChar char="•"/>
                </a:pPr>
                <a:r>
                  <a:rPr lang="en-AU" dirty="0"/>
                  <a:t>This is the first evidence for this decay occurring.</a:t>
                </a:r>
              </a:p>
              <a:p>
                <a:pPr marL="171450" indent="-171450">
                  <a:buFont typeface="Arial" panose="020B0604020202020204" pitchFamily="34" charset="0"/>
                  <a:buChar char="•"/>
                </a:pPr>
                <a:r>
                  <a:rPr lang="en-AU" dirty="0" err="1"/>
                  <a:t>sPlot</a:t>
                </a:r>
                <a:r>
                  <a:rPr lang="en-AU" dirty="0"/>
                  <a:t> is used to remove backgrounds and study distribution in p p-bar invariant mass.</a:t>
                </a:r>
              </a:p>
              <a:p>
                <a:pPr marL="628650" lvl="1" indent="-171450">
                  <a:buFont typeface="Arial" panose="020B0604020202020204" pitchFamily="34" charset="0"/>
                  <a:buChar char="•"/>
                </a:pPr>
                <a:r>
                  <a:rPr lang="en-AU" dirty="0"/>
                  <a:t>As expected, enhancement is shown in the low </a:t>
                </a:r>
                <a:r>
                  <a:rPr lang="en-AU" dirty="0" err="1"/>
                  <a:t>M_pp</a:t>
                </a:r>
                <a:r>
                  <a:rPr lang="en-AU" dirty="0"/>
                  <a:t> region.</a:t>
                </a:r>
              </a:p>
            </p:txBody>
          </p:sp>
        </mc:Fallback>
      </mc:AlternateContent>
      <p:sp>
        <p:nvSpPr>
          <p:cNvPr id="4" name="Slide Number Placeholder 3"/>
          <p:cNvSpPr>
            <a:spLocks noGrp="1"/>
          </p:cNvSpPr>
          <p:nvPr>
            <p:ph type="sldNum" sz="quarter" idx="5"/>
          </p:nvPr>
        </p:nvSpPr>
        <p:spPr>
          <a:xfrm>
            <a:off x="5179484" y="6513910"/>
            <a:ext cx="3962400" cy="344090"/>
          </a:xfrm>
          <a:prstGeom prst="rect">
            <a:avLst/>
          </a:prstGeom>
        </p:spPr>
        <p:txBody>
          <a:bodyPr/>
          <a:lstStyle/>
          <a:p>
            <a:fld id="{5A645518-3056-457D-A74F-C0E7A7D0BEE4}" type="slidenum">
              <a:rPr lang="en-AU" smtClean="0"/>
              <a:t>15</a:t>
            </a:fld>
            <a:endParaRPr lang="en-AU"/>
          </a:p>
        </p:txBody>
      </p:sp>
    </p:spTree>
    <p:extLst>
      <p:ext uri="{BB962C8B-B14F-4D97-AF65-F5344CB8AC3E}">
        <p14:creationId xmlns:p14="http://schemas.microsoft.com/office/powerpoint/2010/main" val="29602435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Studies of </a:t>
                </a:r>
                <a14:m>
                  <m:oMath xmlns:m="http://schemas.openxmlformats.org/officeDocument/2006/math">
                    <m:sSup>
                      <m:sSupPr>
                        <m:ctrlPr>
                          <a:rPr lang="en-AU" b="0" i="1" dirty="0" smtClean="0">
                            <a:latin typeface="Cambria Math" panose="02040503050406030204" pitchFamily="18" charset="0"/>
                          </a:rPr>
                        </m:ctrlPr>
                      </m:sSupPr>
                      <m:e>
                        <m:r>
                          <a:rPr lang="en-AU" i="1" dirty="0" smtClean="0">
                            <a:latin typeface="Cambria Math" panose="02040503050406030204" pitchFamily="18" charset="0"/>
                          </a:rPr>
                          <m:t>𝐵</m:t>
                        </m:r>
                      </m:e>
                      <m:sup>
                        <m:r>
                          <a:rPr lang="en-AU" i="1" dirty="0" smtClean="0">
                            <a:latin typeface="Cambria Math" panose="02040503050406030204" pitchFamily="18" charset="0"/>
                          </a:rPr>
                          <m:t>+</m:t>
                        </m:r>
                      </m:sup>
                    </m:sSup>
                    <m:r>
                      <a:rPr lang="en-AU" i="1" dirty="0" smtClean="0">
                        <a:latin typeface="Cambria Math" panose="02040503050406030204" pitchFamily="18" charset="0"/>
                      </a:rPr>
                      <m:t>→</m:t>
                    </m:r>
                    <m:r>
                      <a:rPr lang="en-AU" i="1" dirty="0" err="1">
                        <a:latin typeface="Cambria Math" panose="02040503050406030204" pitchFamily="18" charset="0"/>
                      </a:rPr>
                      <m:t>𝑝</m:t>
                    </m:r>
                    <m:acc>
                      <m:accPr>
                        <m:chr m:val="̅"/>
                        <m:ctrlPr>
                          <a:rPr lang="en-AU" b="0" i="1" dirty="0" smtClean="0">
                            <a:latin typeface="Cambria Math" panose="02040503050406030204" pitchFamily="18" charset="0"/>
                          </a:rPr>
                        </m:ctrlPr>
                      </m:accPr>
                      <m:e>
                        <m:r>
                          <a:rPr lang="en-AU" i="1" dirty="0" err="1">
                            <a:latin typeface="Cambria Math" panose="02040503050406030204" pitchFamily="18" charset="0"/>
                          </a:rPr>
                          <m:t>𝑝</m:t>
                        </m:r>
                      </m:e>
                    </m:acc>
                    <m:sSup>
                      <m:sSupPr>
                        <m:ctrlPr>
                          <a:rPr lang="en-AU" b="0" i="1" dirty="0" smtClean="0">
                            <a:latin typeface="Cambria Math" panose="02040503050406030204" pitchFamily="18" charset="0"/>
                          </a:rPr>
                        </m:ctrlPr>
                      </m:sSupPr>
                      <m:e>
                        <m:r>
                          <a:rPr lang="en-AU" i="1" dirty="0" err="1">
                            <a:latin typeface="Cambria Math" panose="02040503050406030204" pitchFamily="18" charset="0"/>
                          </a:rPr>
                          <m:t>𝐾</m:t>
                        </m:r>
                      </m:e>
                      <m:sup>
                        <m:r>
                          <a:rPr lang="en-AU" i="1" dirty="0" smtClean="0">
                            <a:latin typeface="Cambria Math" panose="02040503050406030204" pitchFamily="18" charset="0"/>
                          </a:rPr>
                          <m:t>+</m:t>
                        </m:r>
                      </m:sup>
                    </m:sSup>
                  </m:oMath>
                </a14:m>
                <a:r>
                  <a:rPr lang="en-AU" dirty="0"/>
                  <a:t> and </a:t>
                </a:r>
                <a14:m>
                  <m:oMath xmlns:m="http://schemas.openxmlformats.org/officeDocument/2006/math">
                    <m:sSup>
                      <m:sSupPr>
                        <m:ctrlPr>
                          <a:rPr lang="en-AU" i="1" dirty="0" smtClean="0">
                            <a:latin typeface="Cambria Math" panose="02040503050406030204" pitchFamily="18" charset="0"/>
                          </a:rPr>
                        </m:ctrlPr>
                      </m:sSupPr>
                      <m:e>
                        <m:r>
                          <a:rPr lang="en-AU" i="1" dirty="0">
                            <a:latin typeface="Cambria Math" panose="02040503050406030204" pitchFamily="18" charset="0"/>
                          </a:rPr>
                          <m:t>𝐵</m:t>
                        </m:r>
                      </m:e>
                      <m:sup>
                        <m:r>
                          <a:rPr lang="en-AU" i="1" dirty="0">
                            <a:latin typeface="Cambria Math" panose="02040503050406030204" pitchFamily="18" charset="0"/>
                          </a:rPr>
                          <m:t>+</m:t>
                        </m:r>
                      </m:sup>
                    </m:sSup>
                    <m:r>
                      <a:rPr lang="en-AU" i="1" dirty="0">
                        <a:latin typeface="Cambria Math" panose="02040503050406030204" pitchFamily="18" charset="0"/>
                      </a:rPr>
                      <m:t>→</m:t>
                    </m:r>
                    <m:r>
                      <a:rPr lang="en-AU" i="1" dirty="0" err="1">
                        <a:latin typeface="Cambria Math" panose="02040503050406030204" pitchFamily="18" charset="0"/>
                      </a:rPr>
                      <m:t>𝑝</m:t>
                    </m:r>
                    <m:acc>
                      <m:accPr>
                        <m:chr m:val="̅"/>
                        <m:ctrlPr>
                          <a:rPr lang="en-AU" i="1" dirty="0">
                            <a:latin typeface="Cambria Math" panose="02040503050406030204" pitchFamily="18" charset="0"/>
                          </a:rPr>
                        </m:ctrlPr>
                      </m:accPr>
                      <m:e>
                        <m:r>
                          <a:rPr lang="en-AU" i="1" dirty="0" err="1">
                            <a:latin typeface="Cambria Math" panose="02040503050406030204" pitchFamily="18" charset="0"/>
                          </a:rPr>
                          <m:t>𝑝</m:t>
                        </m:r>
                      </m:e>
                    </m:acc>
                    <m:sSup>
                      <m:sSupPr>
                        <m:ctrlPr>
                          <a:rPr lang="en-AU" i="1" dirty="0">
                            <a:latin typeface="Cambria Math" panose="02040503050406030204" pitchFamily="18" charset="0"/>
                          </a:rPr>
                        </m:ctrlPr>
                      </m:sSupPr>
                      <m:e>
                        <m:r>
                          <a:rPr lang="en-AU" b="0" i="1" dirty="0" smtClean="0">
                            <a:latin typeface="Cambria Math" panose="02040503050406030204" pitchFamily="18" charset="0"/>
                          </a:rPr>
                          <m:t>𝜋</m:t>
                        </m:r>
                      </m:e>
                      <m:sup>
                        <m:r>
                          <a:rPr lang="en-AU" i="1" dirty="0">
                            <a:latin typeface="Cambria Math" panose="02040503050406030204" pitchFamily="18" charset="0"/>
                          </a:rPr>
                          <m:t>+</m:t>
                        </m:r>
                      </m:sup>
                    </m:sSup>
                  </m:oMath>
                </a14:m>
                <a:r>
                  <a:rPr lang="en-AU" dirty="0"/>
                  <a:t> show large angular asymmetry for</a:t>
                </a:r>
                <a:r>
                  <a:rPr lang="en-AU" baseline="0" dirty="0"/>
                  <a:t> the meson in the p pbar rest frame. This is of opposite signs for kaons and pions.</a:t>
                </a:r>
              </a:p>
              <a:p>
                <a:pPr marL="171450" indent="-171450">
                  <a:buFont typeface="Arial" panose="020B0604020202020204" pitchFamily="34" charset="0"/>
                  <a:buChar char="•"/>
                </a:pPr>
                <a:r>
                  <a:rPr lang="en-AU" baseline="0" dirty="0"/>
                  <a:t>Baryonic b-&gt;s decays are the most frequently studied, so investigations of b-&gt;u decays needed to shed light on this phenomenon.</a:t>
                </a:r>
              </a:p>
              <a:p>
                <a:pPr marL="171450" indent="-171450">
                  <a:buFont typeface="Arial" panose="020B0604020202020204" pitchFamily="34" charset="0"/>
                  <a:buChar char="•"/>
                </a:pPr>
                <a:r>
                  <a:rPr lang="en-AU" baseline="0" dirty="0"/>
                  <a:t>Study by </a:t>
                </a:r>
                <a:r>
                  <a:rPr lang="en-AU" baseline="0" dirty="0" err="1"/>
                  <a:t>LHCb</a:t>
                </a:r>
                <a:r>
                  <a:rPr lang="en-AU" baseline="0" dirty="0"/>
                  <a:t> has shown indications of rho resonance structures in </a:t>
                </a:r>
                <a14:m>
                  <m:oMath xmlns:m="http://schemas.openxmlformats.org/officeDocument/2006/math">
                    <m:sSup>
                      <m:sSupPr>
                        <m:ctrlPr>
                          <a:rPr lang="en-AU" b="0" i="1" smtClean="0">
                            <a:latin typeface="Cambria Math" panose="02040503050406030204" pitchFamily="18" charset="0"/>
                          </a:rPr>
                        </m:ctrlPr>
                      </m:sSupPr>
                      <m:e>
                        <m:r>
                          <a:rPr lang="en-AU" i="1">
                            <a:latin typeface="Cambria Math" panose="02040503050406030204" pitchFamily="18" charset="0"/>
                          </a:rPr>
                          <m:t>𝐵</m:t>
                        </m:r>
                      </m:e>
                      <m:sup>
                        <m:r>
                          <a:rPr lang="en-AU" b="0" i="1" smtClean="0">
                            <a:latin typeface="Cambria Math" panose="02040503050406030204" pitchFamily="18" charset="0"/>
                          </a:rPr>
                          <m:t>0</m:t>
                        </m:r>
                      </m:sup>
                    </m:sSup>
                    <m:r>
                      <a:rPr lang="en-AU" i="1">
                        <a:latin typeface="Cambria Math" panose="02040503050406030204" pitchFamily="18" charset="0"/>
                      </a:rPr>
                      <m:t>→</m:t>
                    </m:r>
                    <m:r>
                      <a:rPr lang="en-AU" i="1">
                        <a:latin typeface="Cambria Math" panose="02040503050406030204" pitchFamily="18" charset="0"/>
                      </a:rPr>
                      <m:t>𝑝</m:t>
                    </m:r>
                    <m:acc>
                      <m:accPr>
                        <m:chr m:val="̅"/>
                        <m:ctrlPr>
                          <a:rPr lang="en-AU" i="1">
                            <a:latin typeface="Cambria Math" panose="02040503050406030204" pitchFamily="18" charset="0"/>
                          </a:rPr>
                        </m:ctrlPr>
                      </m:accPr>
                      <m:e>
                        <m:r>
                          <a:rPr lang="en-AU" i="1">
                            <a:latin typeface="Cambria Math" panose="02040503050406030204" pitchFamily="18" charset="0"/>
                          </a:rPr>
                          <m:t>𝑝</m:t>
                        </m:r>
                      </m:e>
                    </m:acc>
                    <m:sSup>
                      <m:sSupPr>
                        <m:ctrlPr>
                          <a:rPr lang="en-AU" b="0" i="1" smtClean="0">
                            <a:latin typeface="Cambria Math" panose="02040503050406030204" pitchFamily="18" charset="0"/>
                          </a:rPr>
                        </m:ctrlPr>
                      </m:sSupPr>
                      <m:e>
                        <m:r>
                          <a:rPr lang="en-AU" i="1">
                            <a:latin typeface="Cambria Math" panose="02040503050406030204" pitchFamily="18" charset="0"/>
                          </a:rPr>
                          <m:t>𝜋</m:t>
                        </m:r>
                      </m:e>
                      <m:sup>
                        <m:r>
                          <a:rPr lang="en-AU" b="0" i="1" smtClean="0">
                            <a:latin typeface="Cambria Math" panose="02040503050406030204" pitchFamily="18" charset="0"/>
                          </a:rPr>
                          <m:t>+</m:t>
                        </m:r>
                      </m:sup>
                    </m:sSup>
                    <m:sSup>
                      <m:sSupPr>
                        <m:ctrlPr>
                          <a:rPr lang="en-AU" b="0" i="1" smtClean="0">
                            <a:latin typeface="Cambria Math" panose="02040503050406030204" pitchFamily="18" charset="0"/>
                          </a:rPr>
                        </m:ctrlPr>
                      </m:sSupPr>
                      <m:e>
                        <m:r>
                          <a:rPr lang="en-AU" i="1">
                            <a:latin typeface="Cambria Math" panose="02040503050406030204" pitchFamily="18" charset="0"/>
                          </a:rPr>
                          <m:t>𝜋</m:t>
                        </m:r>
                      </m:e>
                      <m:sup>
                        <m:r>
                          <a:rPr lang="en-AU" b="0" i="1" smtClean="0">
                            <a:latin typeface="Cambria Math" panose="02040503050406030204" pitchFamily="18" charset="0"/>
                          </a:rPr>
                          <m:t>−</m:t>
                        </m:r>
                      </m:sup>
                    </m:sSup>
                  </m:oMath>
                </a14:m>
                <a:r>
                  <a:rPr lang="en-AU" dirty="0"/>
                  <a:t>.</a:t>
                </a:r>
              </a:p>
            </p:txBody>
          </p:sp>
        </mc:Choice>
        <mc:Fallback xmlns="">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Studies of </a:t>
                </a:r>
                <a:r>
                  <a:rPr lang="en-AU" i="0" dirty="0">
                    <a:latin typeface="Cambria Math" panose="02040503050406030204" pitchFamily="18" charset="0"/>
                  </a:rPr>
                  <a:t>𝐵</a:t>
                </a:r>
                <a:r>
                  <a:rPr lang="en-AU" b="0" i="0" dirty="0">
                    <a:latin typeface="Cambria Math" panose="02040503050406030204" pitchFamily="18" charset="0"/>
                  </a:rPr>
                  <a:t>^</a:t>
                </a:r>
                <a:r>
                  <a:rPr lang="en-AU" i="0" dirty="0">
                    <a:latin typeface="Cambria Math" panose="02040503050406030204" pitchFamily="18" charset="0"/>
                  </a:rPr>
                  <a:t>+→</a:t>
                </a:r>
                <a:r>
                  <a:rPr lang="en-AU" i="0" dirty="0" err="1">
                    <a:latin typeface="Cambria Math" panose="02040503050406030204" pitchFamily="18" charset="0"/>
                  </a:rPr>
                  <a:t>𝑝𝑝</a:t>
                </a:r>
                <a:r>
                  <a:rPr lang="en-AU" b="0" i="0" dirty="0">
                    <a:latin typeface="Cambria Math" panose="02040503050406030204" pitchFamily="18" charset="0"/>
                  </a:rPr>
                  <a:t> ̅</a:t>
                </a:r>
                <a:r>
                  <a:rPr lang="en-AU" i="0" dirty="0" err="1">
                    <a:latin typeface="Cambria Math" panose="02040503050406030204" pitchFamily="18" charset="0"/>
                  </a:rPr>
                  <a:t>𝐾</a:t>
                </a:r>
                <a:r>
                  <a:rPr lang="en-AU" b="0" i="0" dirty="0">
                    <a:latin typeface="Cambria Math" panose="02040503050406030204" pitchFamily="18" charset="0"/>
                  </a:rPr>
                  <a:t>^</a:t>
                </a:r>
                <a:r>
                  <a:rPr lang="en-AU" i="0" dirty="0">
                    <a:latin typeface="Cambria Math" panose="02040503050406030204" pitchFamily="18" charset="0"/>
                  </a:rPr>
                  <a:t>+</a:t>
                </a:r>
                <a:r>
                  <a:rPr lang="en-AU" dirty="0"/>
                  <a:t> and </a:t>
                </a:r>
                <a:r>
                  <a:rPr lang="en-AU" i="0" dirty="0">
                    <a:latin typeface="Cambria Math" panose="02040503050406030204" pitchFamily="18" charset="0"/>
                  </a:rPr>
                  <a:t>𝐵^+→</a:t>
                </a:r>
                <a:r>
                  <a:rPr lang="en-AU" i="0" dirty="0" err="1">
                    <a:latin typeface="Cambria Math" panose="02040503050406030204" pitchFamily="18" charset="0"/>
                  </a:rPr>
                  <a:t>𝑝𝑝</a:t>
                </a:r>
                <a:r>
                  <a:rPr lang="en-AU" i="0" dirty="0">
                    <a:latin typeface="Cambria Math" panose="02040503050406030204" pitchFamily="18" charset="0"/>
                  </a:rPr>
                  <a:t> ̅</a:t>
                </a:r>
                <a:r>
                  <a:rPr lang="en-AU" b="0" i="0" dirty="0">
                    <a:latin typeface="Cambria Math" panose="02040503050406030204" pitchFamily="18" charset="0"/>
                  </a:rPr>
                  <a:t>𝜋^</a:t>
                </a:r>
                <a:r>
                  <a:rPr lang="en-AU" i="0" dirty="0">
                    <a:latin typeface="Cambria Math" panose="02040503050406030204" pitchFamily="18" charset="0"/>
                  </a:rPr>
                  <a:t>+</a:t>
                </a:r>
                <a:r>
                  <a:rPr lang="en-AU" dirty="0"/>
                  <a:t> show large angular asymmetry for</a:t>
                </a:r>
                <a:r>
                  <a:rPr lang="en-AU" baseline="0" dirty="0"/>
                  <a:t> the meson in the p pbar rest frame. This is of opposite signs for kaons and pions.</a:t>
                </a:r>
              </a:p>
              <a:p>
                <a:pPr marL="171450" indent="-171450">
                  <a:buFont typeface="Arial" panose="020B0604020202020204" pitchFamily="34" charset="0"/>
                  <a:buChar char="•"/>
                </a:pPr>
                <a:r>
                  <a:rPr lang="en-AU" baseline="0" dirty="0"/>
                  <a:t>Baryonic b-&gt;s decays are the most frequently studied, so investigations of b-&gt;u decays needed to shed light on this phenomenon.</a:t>
                </a:r>
              </a:p>
              <a:p>
                <a:pPr marL="171450" indent="-171450">
                  <a:buFont typeface="Arial" panose="020B0604020202020204" pitchFamily="34" charset="0"/>
                  <a:buChar char="•"/>
                </a:pPr>
                <a:r>
                  <a:rPr lang="en-AU" baseline="0" dirty="0"/>
                  <a:t>Study by </a:t>
                </a:r>
                <a:r>
                  <a:rPr lang="en-AU" baseline="0" dirty="0" err="1"/>
                  <a:t>LHCb</a:t>
                </a:r>
                <a:r>
                  <a:rPr lang="en-AU" baseline="0" dirty="0"/>
                  <a:t> has shown indications of rho resonance structures in </a:t>
                </a:r>
                <a:r>
                  <a:rPr lang="en-AU" i="0">
                    <a:latin typeface="Cambria Math" panose="02040503050406030204" pitchFamily="18" charset="0"/>
                  </a:rPr>
                  <a:t>𝐵</a:t>
                </a:r>
                <a:r>
                  <a:rPr lang="en-AU" b="0" i="0">
                    <a:latin typeface="Cambria Math" panose="02040503050406030204" pitchFamily="18" charset="0"/>
                  </a:rPr>
                  <a:t>^0</a:t>
                </a:r>
                <a:r>
                  <a:rPr lang="en-AU" i="0">
                    <a:latin typeface="Cambria Math" panose="02040503050406030204" pitchFamily="18" charset="0"/>
                  </a:rPr>
                  <a:t>→𝑝𝑝 ̅𝜋</a:t>
                </a:r>
                <a:r>
                  <a:rPr lang="en-AU" b="0" i="0">
                    <a:latin typeface="Cambria Math" panose="02040503050406030204" pitchFamily="18" charset="0"/>
                  </a:rPr>
                  <a:t>^+ </a:t>
                </a:r>
                <a:r>
                  <a:rPr lang="en-AU" i="0">
                    <a:latin typeface="Cambria Math" panose="02040503050406030204" pitchFamily="18" charset="0"/>
                  </a:rPr>
                  <a:t>𝜋</a:t>
                </a:r>
                <a:r>
                  <a:rPr lang="en-AU" b="0" i="0">
                    <a:latin typeface="Cambria Math" panose="02040503050406030204" pitchFamily="18" charset="0"/>
                  </a:rPr>
                  <a:t>^−</a:t>
                </a:r>
                <a:r>
                  <a:rPr lang="en-AU" dirty="0"/>
                  <a:t>.</a:t>
                </a:r>
              </a:p>
            </p:txBody>
          </p:sp>
        </mc:Fallback>
      </mc:AlternateContent>
      <p:sp>
        <p:nvSpPr>
          <p:cNvPr id="4" name="Slide Number Placeholder 3"/>
          <p:cNvSpPr>
            <a:spLocks noGrp="1"/>
          </p:cNvSpPr>
          <p:nvPr>
            <p:ph type="sldNum" sz="quarter" idx="5"/>
          </p:nvPr>
        </p:nvSpPr>
        <p:spPr>
          <a:xfrm>
            <a:off x="5179484" y="6513910"/>
            <a:ext cx="3962400" cy="344090"/>
          </a:xfrm>
          <a:prstGeom prst="rect">
            <a:avLst/>
          </a:prstGeom>
        </p:spPr>
        <p:txBody>
          <a:bodyPr/>
          <a:lstStyle/>
          <a:p>
            <a:fld id="{5A645518-3056-457D-A74F-C0E7A7D0BEE4}" type="slidenum">
              <a:rPr lang="en-AU" smtClean="0"/>
              <a:t>16</a:t>
            </a:fld>
            <a:endParaRPr lang="en-AU"/>
          </a:p>
        </p:txBody>
      </p:sp>
    </p:spTree>
    <p:extLst>
      <p:ext uri="{BB962C8B-B14F-4D97-AF65-F5344CB8AC3E}">
        <p14:creationId xmlns:p14="http://schemas.microsoft.com/office/powerpoint/2010/main" val="268832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2D fit in </a:t>
                </a:r>
                <a:r>
                  <a:rPr lang="en-AU" dirty="0" err="1"/>
                  <a:t>Mbc</a:t>
                </a:r>
                <a:r>
                  <a:rPr lang="en-AU" dirty="0"/>
                  <a:t> and </a:t>
                </a:r>
                <a:r>
                  <a:rPr lang="en-AU" dirty="0" err="1"/>
                  <a:t>deltaE</a:t>
                </a:r>
                <a:r>
                  <a:rPr lang="en-AU" dirty="0"/>
                  <a:t>.</a:t>
                </a:r>
              </a:p>
              <a:p>
                <a:pPr marL="171450" indent="-171450">
                  <a:buFont typeface="Arial" panose="020B0604020202020204" pitchFamily="34" charset="0"/>
                  <a:buChar char="•"/>
                </a:pPr>
                <a:r>
                  <a:rPr lang="en-AU" dirty="0"/>
                  <a:t>Branching fraction for neutral B shown here is after removing </a:t>
                </a:r>
                <a:r>
                  <a:rPr lang="en-AU" dirty="0" err="1"/>
                  <a:t>Kshort</a:t>
                </a:r>
                <a:r>
                  <a:rPr lang="en-AU" dirty="0"/>
                  <a:t> to pipi</a:t>
                </a:r>
                <a:r>
                  <a:rPr lang="en-AU" baseline="0" dirty="0"/>
                  <a:t> resonances. </a:t>
                </a:r>
                <a:endParaRPr lang="en-AU" i="1" dirty="0">
                  <a:latin typeface="Cambria Math" panose="02040503050406030204" pitchFamily="18" charset="0"/>
                  <a:ea typeface="Cambria Math" panose="02040503050406030204" pitchFamily="18" charset="0"/>
                </a:endParaRPr>
              </a:p>
              <a:p>
                <a:pPr marL="171450" indent="-171450">
                  <a:buFont typeface="Arial" panose="020B0604020202020204" pitchFamily="34" charset="0"/>
                  <a:buChar char="•"/>
                </a:pPr>
                <a:r>
                  <a:rPr lang="en-AU" dirty="0"/>
                  <a:t>Charged B branching fraction is</a:t>
                </a:r>
                <a:r>
                  <a:rPr lang="en-AU" baseline="0" dirty="0"/>
                  <a:t> an order of magnitude lower than expected from theory predictions.</a:t>
                </a:r>
              </a:p>
              <a:p>
                <a:pPr marL="628650" lvl="1" indent="-171450">
                  <a:buFont typeface="Arial" panose="020B0604020202020204" pitchFamily="34" charset="0"/>
                  <a:buChar char="•"/>
                </a:pPr>
                <a:r>
                  <a:rPr lang="en-AU" dirty="0"/>
                  <a:t>Not enough events to study angular distribution.</a:t>
                </a:r>
              </a:p>
              <a:p>
                <a:pPr marL="171450" indent="-171450">
                  <a:buFont typeface="Arial" panose="020B0604020202020204" pitchFamily="34" charset="0"/>
                  <a:buChar char="•"/>
                </a:pPr>
                <a:r>
                  <a:rPr lang="en-AU" dirty="0"/>
                  <a:t>There are some hints of rho structure in the </a:t>
                </a:r>
                <a:r>
                  <a:rPr lang="en-AU" dirty="0" err="1"/>
                  <a:t>Mpipi</a:t>
                </a:r>
                <a:r>
                  <a:rPr lang="en-AU" dirty="0"/>
                  <a:t> distribution.</a:t>
                </a:r>
              </a:p>
            </p:txBody>
          </p:sp>
        </mc:Choice>
        <mc:Fallback xmlns="">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2D fit in </a:t>
                </a:r>
                <a:r>
                  <a:rPr lang="en-AU" dirty="0" err="1"/>
                  <a:t>Mbc</a:t>
                </a:r>
                <a:r>
                  <a:rPr lang="en-AU" dirty="0"/>
                  <a:t> and </a:t>
                </a:r>
                <a:r>
                  <a:rPr lang="en-AU" dirty="0" err="1"/>
                  <a:t>deltaE</a:t>
                </a:r>
                <a:r>
                  <a:rPr lang="en-AU" dirty="0"/>
                  <a:t>.</a:t>
                </a:r>
              </a:p>
              <a:p>
                <a:pPr marL="171450" indent="-171450">
                  <a:buFont typeface="Arial" panose="020B0604020202020204" pitchFamily="34" charset="0"/>
                  <a:buChar char="•"/>
                </a:pPr>
                <a:r>
                  <a:rPr lang="en-AU" dirty="0"/>
                  <a:t>Branching fraction for </a:t>
                </a:r>
                <a:r>
                  <a:rPr lang="en-AU" i="0">
                    <a:latin typeface="Cambria Math" panose="02040503050406030204" pitchFamily="18" charset="0"/>
                    <a:ea typeface="Cambria Math" panose="02040503050406030204" pitchFamily="18" charset="0"/>
                  </a:rPr>
                  <a:t>𝐵^0→𝑝𝑝 ̅𝜋^+ 𝜋^−</a:t>
                </a:r>
                <a:r>
                  <a:rPr lang="en-AU" dirty="0">
                    <a:latin typeface="Cambria Math" panose="02040503050406030204" pitchFamily="18" charset="0"/>
                    <a:ea typeface="Cambria Math" panose="02040503050406030204" pitchFamily="18" charset="0"/>
                  </a:rPr>
                  <a:t>  measured as </a:t>
                </a:r>
                <a:r>
                  <a:rPr lang="en-AU" b="0" i="0">
                    <a:latin typeface="Cambria Math" panose="02040503050406030204" pitchFamily="18" charset="0"/>
                    <a:ea typeface="Cambria Math" panose="02040503050406030204" pitchFamily="18" charset="0"/>
                  </a:rPr>
                  <a:t>〖(0.83〗_(−0.17)^(+0.18)±0.17)×〖10〗^(−6)</a:t>
                </a:r>
                <a:r>
                  <a:rPr lang="en-AU" dirty="0"/>
                  <a:t> after removing </a:t>
                </a:r>
                <a:r>
                  <a:rPr lang="en-AU" dirty="0" err="1"/>
                  <a:t>Kshort</a:t>
                </a:r>
                <a:r>
                  <a:rPr lang="en-AU" baseline="0" dirty="0"/>
                  <a:t> resonances.</a:t>
                </a:r>
              </a:p>
              <a:p>
                <a:pPr marL="171450" indent="-171450">
                  <a:buFont typeface="Arial" panose="020B0604020202020204" pitchFamily="34" charset="0"/>
                  <a:buChar char="•"/>
                </a:pPr>
                <a:r>
                  <a:rPr lang="en-AU" baseline="0" dirty="0">
                    <a:ea typeface="Cambria Math" panose="02040503050406030204" pitchFamily="18" charset="0"/>
                  </a:rPr>
                  <a:t>Branching fraction for </a:t>
                </a:r>
                <a:r>
                  <a:rPr lang="en-AU" i="0">
                    <a:latin typeface="Cambria Math" panose="02040503050406030204" pitchFamily="18" charset="0"/>
                    <a:ea typeface="Cambria Math" panose="02040503050406030204" pitchFamily="18" charset="0"/>
                  </a:rPr>
                  <a:t>𝐵^+→𝑝𝑝 ̅𝜋^+ 𝜋^0</a:t>
                </a:r>
                <a:r>
                  <a:rPr lang="en-AU" dirty="0">
                    <a:latin typeface="Cambria Math" panose="02040503050406030204" pitchFamily="18" charset="0"/>
                    <a:ea typeface="Cambria Math" panose="02040503050406030204" pitchFamily="18" charset="0"/>
                  </a:rPr>
                  <a:t> is found to be </a:t>
                </a:r>
                <a:r>
                  <a:rPr lang="en-AU" i="0">
                    <a:latin typeface="Cambria Math" panose="02040503050406030204" pitchFamily="18" charset="0"/>
                    <a:ea typeface="Cambria Math" panose="02040503050406030204" pitchFamily="18" charset="0"/>
                  </a:rPr>
                  <a:t>𝔅=〖(</a:t>
                </a:r>
                <a:r>
                  <a:rPr lang="en-AU" b="0" i="0">
                    <a:latin typeface="Cambria Math" panose="02040503050406030204" pitchFamily="18" charset="0"/>
                    <a:ea typeface="Cambria Math" panose="02040503050406030204" pitchFamily="18" charset="0"/>
                  </a:rPr>
                  <a:t>4</a:t>
                </a:r>
                <a:r>
                  <a:rPr lang="en-AU" i="0">
                    <a:latin typeface="Cambria Math" panose="02040503050406030204" pitchFamily="18" charset="0"/>
                    <a:ea typeface="Cambria Math" panose="02040503050406030204" pitchFamily="18" charset="0"/>
                  </a:rPr>
                  <a:t>.</a:t>
                </a:r>
                <a:r>
                  <a:rPr lang="en-AU" b="0" i="0">
                    <a:latin typeface="Cambria Math" panose="02040503050406030204" pitchFamily="18" charset="0"/>
                    <a:ea typeface="Cambria Math" panose="02040503050406030204" pitchFamily="18" charset="0"/>
                  </a:rPr>
                  <a:t>64〗_(</a:t>
                </a:r>
                <a:r>
                  <a:rPr lang="en-AU" i="0">
                    <a:latin typeface="Cambria Math" panose="02040503050406030204" pitchFamily="18" charset="0"/>
                    <a:ea typeface="Cambria Math" panose="02040503050406030204" pitchFamily="18" charset="0"/>
                  </a:rPr>
                  <a:t>−</a:t>
                </a:r>
                <a:r>
                  <a:rPr lang="en-AU" b="0" i="0">
                    <a:latin typeface="Cambria Math" panose="02040503050406030204" pitchFamily="18" charset="0"/>
                    <a:ea typeface="Cambria Math" panose="02040503050406030204" pitchFamily="18" charset="0"/>
                  </a:rPr>
                  <a:t>1.10)^(</a:t>
                </a:r>
                <a:r>
                  <a:rPr lang="en-AU" i="0">
                    <a:latin typeface="Cambria Math" panose="02040503050406030204" pitchFamily="18" charset="0"/>
                    <a:ea typeface="Cambria Math" panose="02040503050406030204" pitchFamily="18" charset="0"/>
                  </a:rPr>
                  <a:t>+</a:t>
                </a:r>
                <a:r>
                  <a:rPr lang="en-AU" b="0" i="0">
                    <a:latin typeface="Cambria Math" panose="02040503050406030204" pitchFamily="18" charset="0"/>
                    <a:ea typeface="Cambria Math" panose="02040503050406030204" pitchFamily="18" charset="0"/>
                  </a:rPr>
                  <a:t>1</a:t>
                </a:r>
                <a:r>
                  <a:rPr lang="en-AU" i="0">
                    <a:latin typeface="Cambria Math" panose="02040503050406030204" pitchFamily="18" charset="0"/>
                    <a:ea typeface="Cambria Math" panose="02040503050406030204" pitchFamily="18" charset="0"/>
                  </a:rPr>
                  <a:t>.1</a:t>
                </a:r>
                <a:r>
                  <a:rPr lang="en-AU" b="0" i="0">
                    <a:latin typeface="Cambria Math" panose="02040503050406030204" pitchFamily="18" charset="0"/>
                    <a:ea typeface="Cambria Math" panose="02040503050406030204" pitchFamily="18" charset="0"/>
                  </a:rPr>
                  <a:t>5)</a:t>
                </a:r>
                <a:r>
                  <a:rPr lang="en-AU" i="0">
                    <a:latin typeface="Cambria Math" panose="02040503050406030204" pitchFamily="18" charset="0"/>
                    <a:ea typeface="Cambria Math" panose="02040503050406030204" pitchFamily="18" charset="0"/>
                  </a:rPr>
                  <a:t>±0.</a:t>
                </a:r>
                <a:r>
                  <a:rPr lang="en-AU" b="0" i="0">
                    <a:latin typeface="Cambria Math" panose="02040503050406030204" pitchFamily="18" charset="0"/>
                    <a:ea typeface="Cambria Math" panose="02040503050406030204" pitchFamily="18" charset="0"/>
                  </a:rPr>
                  <a:t>68</a:t>
                </a:r>
                <a:r>
                  <a:rPr lang="en-AU" i="0">
                    <a:latin typeface="Cambria Math" panose="02040503050406030204" pitchFamily="18" charset="0"/>
                    <a:ea typeface="Cambria Math" panose="02040503050406030204" pitchFamily="18" charset="0"/>
                  </a:rPr>
                  <a:t>)×〖10〗^(−6)</a:t>
                </a:r>
                <a:r>
                  <a:rPr lang="en-AU" dirty="0"/>
                  <a:t>.</a:t>
                </a:r>
              </a:p>
              <a:p>
                <a:pPr marL="171450" indent="-171450">
                  <a:buFont typeface="Arial" panose="020B0604020202020204" pitchFamily="34" charset="0"/>
                  <a:buChar char="•"/>
                </a:pPr>
                <a:r>
                  <a:rPr lang="en-AU" i="0">
                    <a:latin typeface="Cambria Math" panose="02040503050406030204" pitchFamily="18" charset="0"/>
                    <a:ea typeface="Cambria Math" panose="02040503050406030204" pitchFamily="18" charset="0"/>
                  </a:rPr>
                  <a:t>𝐵^0→𝑝𝑝 ̅𝜋^+ 𝜋^−</a:t>
                </a:r>
                <a:r>
                  <a:rPr lang="en-AU" dirty="0"/>
                  <a:t> branching ration is</a:t>
                </a:r>
                <a:r>
                  <a:rPr lang="en-AU" baseline="0" dirty="0"/>
                  <a:t> an order of magnitude lower than expected from theory predictions.</a:t>
                </a:r>
              </a:p>
              <a:p>
                <a:pPr marL="628650" lvl="1" indent="-171450">
                  <a:buFont typeface="Arial" panose="020B0604020202020204" pitchFamily="34" charset="0"/>
                  <a:buChar char="•"/>
                </a:pPr>
                <a:r>
                  <a:rPr lang="en-AU" dirty="0"/>
                  <a:t>Not enough events to study angular distribution.</a:t>
                </a:r>
              </a:p>
              <a:p>
                <a:pPr marL="171450" indent="-171450">
                  <a:buFont typeface="Arial" panose="020B0604020202020204" pitchFamily="34" charset="0"/>
                  <a:buChar char="•"/>
                </a:pPr>
                <a:r>
                  <a:rPr lang="en-AU" dirty="0"/>
                  <a:t>There are some hints of rho structure in the </a:t>
                </a:r>
                <a:r>
                  <a:rPr lang="en-AU" dirty="0" err="1"/>
                  <a:t>Mpipi</a:t>
                </a:r>
                <a:r>
                  <a:rPr lang="en-AU" dirty="0"/>
                  <a:t> distribution.</a:t>
                </a:r>
              </a:p>
            </p:txBody>
          </p:sp>
        </mc:Fallback>
      </mc:AlternateContent>
      <p:sp>
        <p:nvSpPr>
          <p:cNvPr id="4" name="Slide Number Placeholder 3"/>
          <p:cNvSpPr>
            <a:spLocks noGrp="1"/>
          </p:cNvSpPr>
          <p:nvPr>
            <p:ph type="sldNum" sz="quarter" idx="5"/>
          </p:nvPr>
        </p:nvSpPr>
        <p:spPr>
          <a:xfrm>
            <a:off x="5179484" y="6513910"/>
            <a:ext cx="3962400" cy="344090"/>
          </a:xfrm>
          <a:prstGeom prst="rect">
            <a:avLst/>
          </a:prstGeom>
        </p:spPr>
        <p:txBody>
          <a:bodyPr/>
          <a:lstStyle/>
          <a:p>
            <a:fld id="{5A645518-3056-457D-A74F-C0E7A7D0BEE4}" type="slidenum">
              <a:rPr lang="en-AU" smtClean="0"/>
              <a:t>17</a:t>
            </a:fld>
            <a:endParaRPr lang="en-AU"/>
          </a:p>
        </p:txBody>
      </p:sp>
    </p:spTree>
    <p:extLst>
      <p:ext uri="{BB962C8B-B14F-4D97-AF65-F5344CB8AC3E}">
        <p14:creationId xmlns:p14="http://schemas.microsoft.com/office/powerpoint/2010/main" val="26259972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In conclusion, results have been presented on:</a:t>
                </a:r>
              </a:p>
              <a:p>
                <a:pPr marL="171450" indent="-171450">
                  <a:buFont typeface="Arial" panose="020B0604020202020204" pitchFamily="34" charset="0"/>
                  <a:buChar char="•"/>
                </a:pPr>
                <a:r>
                  <a:rPr lang="en-AU" dirty="0"/>
                  <a:t>The first measurement of </a:t>
                </a:r>
                <a:r>
                  <a:rPr lang="en-AU" dirty="0" err="1"/>
                  <a:t>Acp</a:t>
                </a:r>
                <a:r>
                  <a:rPr lang="en-AU" dirty="0"/>
                  <a:t> for B0 to D0bar pi0 as well as most precise branching fraction.</a:t>
                </a:r>
              </a:p>
              <a:p>
                <a:pPr marL="171450" indent="-171450">
                  <a:buFont typeface="Arial" panose="020B0604020202020204" pitchFamily="34" charset="0"/>
                  <a:buChar char="•"/>
                </a:pPr>
                <a:r>
                  <a:rPr lang="en-AU" dirty="0"/>
                  <a:t>The highest precision measurement of B+ to B0bar pi+ branching </a:t>
                </a:r>
                <a:r>
                  <a:rPr lang="en-AU" dirty="0" err="1"/>
                  <a:t>fration</a:t>
                </a:r>
                <a:r>
                  <a:rPr lang="en-AU" dirty="0"/>
                  <a:t> and </a:t>
                </a:r>
                <a:r>
                  <a:rPr lang="en-AU" dirty="0" err="1"/>
                  <a:t>Acp</a:t>
                </a:r>
                <a:r>
                  <a:rPr lang="en-AU" dirty="0"/>
                  <a:t>.</a:t>
                </a:r>
              </a:p>
              <a:p>
                <a:pPr marL="171450" indent="-171450">
                  <a:buFont typeface="Arial" panose="020B0604020202020204" pitchFamily="34" charset="0"/>
                  <a:buChar char="•"/>
                </a:pPr>
                <a:r>
                  <a:rPr lang="en-AU" dirty="0"/>
                  <a:t>Study of B0 to K pi K short observes an excess in low M k </a:t>
                </a:r>
                <a:r>
                  <a:rPr lang="en-AU" dirty="0" err="1"/>
                  <a:t>k</a:t>
                </a:r>
                <a:r>
                  <a:rPr lang="en-AU" dirty="0"/>
                  <a:t> short region in agreement with Babar.</a:t>
                </a:r>
              </a:p>
              <a:p>
                <a:pPr marL="171450" indent="-171450">
                  <a:buFont typeface="Arial" panose="020B0604020202020204" pitchFamily="34" charset="0"/>
                  <a:buChar char="•"/>
                </a:pPr>
                <a:r>
                  <a:rPr lang="en-AU" dirty="0"/>
                  <a:t>First observation of B0 to p </a:t>
                </a:r>
                <a:r>
                  <a:rPr lang="en-AU" dirty="0" err="1"/>
                  <a:t>p</a:t>
                </a:r>
                <a:r>
                  <a:rPr lang="en-AU" dirty="0"/>
                  <a:t> bar pi0.</a:t>
                </a:r>
              </a:p>
              <a:p>
                <a:pPr marL="171450" indent="-171450">
                  <a:buFont typeface="Arial" panose="020B0604020202020204" pitchFamily="34" charset="0"/>
                  <a:buChar char="•"/>
                </a:pPr>
                <a:r>
                  <a:rPr lang="en-AU" dirty="0"/>
                  <a:t>Measurement of branching fraction for B to p </a:t>
                </a:r>
                <a:r>
                  <a:rPr lang="en-AU" dirty="0" err="1"/>
                  <a:t>p</a:t>
                </a:r>
                <a:r>
                  <a:rPr lang="en-AU" dirty="0"/>
                  <a:t> bar pi </a:t>
                </a:r>
                <a:r>
                  <a:rPr lang="en-AU" dirty="0" err="1"/>
                  <a:t>pi</a:t>
                </a:r>
                <a:r>
                  <a:rPr lang="en-AU" dirty="0"/>
                  <a:t> found to be order of magnitude lower than predictions for b to p </a:t>
                </a:r>
                <a:r>
                  <a:rPr lang="en-AU" dirty="0" err="1"/>
                  <a:t>p</a:t>
                </a:r>
                <a:r>
                  <a:rPr lang="en-AU" dirty="0"/>
                  <a:t> bar rho.</a:t>
                </a:r>
              </a:p>
            </p:txBody>
          </p:sp>
        </mc:Choice>
        <mc:Fallback xmlns="">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Given a brief theoretical overview of what CP violation is, how it is incorporated into the standard model and why it is of interest to study.</a:t>
                </a:r>
              </a:p>
              <a:p>
                <a:pPr marL="171450" indent="-171450">
                  <a:buFont typeface="Arial" panose="020B0604020202020204" pitchFamily="34" charset="0"/>
                  <a:buChar char="•"/>
                </a:pPr>
                <a:r>
                  <a:rPr lang="en-AU" dirty="0"/>
                  <a:t>Using the data gathered as KEKB by the Belle experiment, We’ve performed the first measurement of </a:t>
                </a:r>
                <a:r>
                  <a:rPr lang="en-AU" dirty="0" err="1"/>
                  <a:t>Acp</a:t>
                </a:r>
                <a:r>
                  <a:rPr lang="en-AU" dirty="0"/>
                  <a:t> in </a:t>
                </a:r>
                <a:r>
                  <a:rPr lang="en-AU" i="0">
                    <a:latin typeface="Cambria Math" panose="02040503050406030204" pitchFamily="18" charset="0"/>
                  </a:rPr>
                  <a:t>B</a:t>
                </a:r>
                <a:r>
                  <a:rPr lang="en-AU" b="0" i="0">
                    <a:latin typeface="Cambria Math" panose="02040503050406030204" pitchFamily="18" charset="0"/>
                  </a:rPr>
                  <a:t>^0</a:t>
                </a:r>
                <a:r>
                  <a:rPr lang="en-AU" i="0">
                    <a:latin typeface="Cambria Math" panose="02040503050406030204" pitchFamily="18" charset="0"/>
                  </a:rPr>
                  <a:t>→¯(D^0 ) 𝜋^0</a:t>
                </a:r>
                <a:r>
                  <a:rPr lang="en-AU" dirty="0"/>
                  <a:t> and the worlds</a:t>
                </a:r>
                <a:r>
                  <a:rPr lang="en-AU" baseline="0" dirty="0"/>
                  <a:t> most precise measurement of its branching ratio.</a:t>
                </a:r>
              </a:p>
              <a:p>
                <a:pPr marL="171450" indent="-171450">
                  <a:buFont typeface="Arial" panose="020B0604020202020204" pitchFamily="34" charset="0"/>
                  <a:buChar char="•"/>
                </a:pPr>
                <a:r>
                  <a:rPr lang="en-AU" baseline="0" dirty="0"/>
                  <a:t>With a factor of 3 improvement in the uncertainty over the previous Belle results.</a:t>
                </a:r>
              </a:p>
              <a:p>
                <a:pPr marL="171450" indent="-171450">
                  <a:buFont typeface="Arial" panose="020B0604020202020204" pitchFamily="34" charset="0"/>
                  <a:buChar char="•"/>
                </a:pPr>
                <a:r>
                  <a:rPr lang="en-AU" baseline="0" dirty="0"/>
                  <a:t>This is certainly not limit in precision measurements, with Belle II looking for 50x the integrated luminosity we expect flavour physics to take enough lead forward in </a:t>
                </a:r>
                <a:r>
                  <a:rPr lang="en-AU" baseline="0"/>
                  <a:t>precision measurements.</a:t>
                </a:r>
                <a:endParaRPr lang="en-AU" dirty="0"/>
              </a:p>
            </p:txBody>
          </p:sp>
        </mc:Fallback>
      </mc:AlternateContent>
      <p:sp>
        <p:nvSpPr>
          <p:cNvPr id="4" name="Slide Number Placeholder 3"/>
          <p:cNvSpPr>
            <a:spLocks noGrp="1"/>
          </p:cNvSpPr>
          <p:nvPr>
            <p:ph type="sldNum" sz="quarter" idx="5"/>
          </p:nvPr>
        </p:nvSpPr>
        <p:spPr>
          <a:xfrm>
            <a:off x="5179484" y="6513910"/>
            <a:ext cx="3962400" cy="344090"/>
          </a:xfrm>
          <a:prstGeom prst="rect">
            <a:avLst/>
          </a:prstGeom>
        </p:spPr>
        <p:txBody>
          <a:bodyPr/>
          <a:lstStyle/>
          <a:p>
            <a:fld id="{5A645518-3056-457D-A74F-C0E7A7D0BEE4}" type="slidenum">
              <a:rPr lang="en-AU" smtClean="0"/>
              <a:t>18</a:t>
            </a:fld>
            <a:endParaRPr lang="en-AU"/>
          </a:p>
        </p:txBody>
      </p:sp>
    </p:spTree>
    <p:extLst>
      <p:ext uri="{BB962C8B-B14F-4D97-AF65-F5344CB8AC3E}">
        <p14:creationId xmlns:p14="http://schemas.microsoft.com/office/powerpoint/2010/main" val="1513328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a:xfrm>
            <a:off x="5179484" y="6513910"/>
            <a:ext cx="3962400" cy="344090"/>
          </a:xfrm>
          <a:prstGeom prst="rect">
            <a:avLst/>
          </a:prstGeom>
        </p:spPr>
        <p:txBody>
          <a:bodyPr/>
          <a:lstStyle/>
          <a:p>
            <a:fld id="{5A645518-3056-457D-A74F-C0E7A7D0BEE4}" type="slidenum">
              <a:rPr lang="en-AU" smtClean="0"/>
              <a:t>19</a:t>
            </a:fld>
            <a:endParaRPr lang="en-AU"/>
          </a:p>
        </p:txBody>
      </p:sp>
    </p:spTree>
    <p:extLst>
      <p:ext uri="{BB962C8B-B14F-4D97-AF65-F5344CB8AC3E}">
        <p14:creationId xmlns:p14="http://schemas.microsoft.com/office/powerpoint/2010/main" val="3607202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Start with a brief overview.</a:t>
            </a:r>
          </a:p>
          <a:p>
            <a:pPr marL="171450" indent="-171450">
              <a:buFont typeface="Arial" panose="020B0604020202020204" pitchFamily="34" charset="0"/>
              <a:buChar char="•"/>
            </a:pPr>
            <a:r>
              <a:rPr lang="en-AU" dirty="0"/>
              <a:t>Present 4 results, 2 recently published:  B0 to K pi K short and B0 to p </a:t>
            </a:r>
            <a:r>
              <a:rPr lang="en-AU" dirty="0" err="1"/>
              <a:t>p</a:t>
            </a:r>
            <a:r>
              <a:rPr lang="en-AU" dirty="0"/>
              <a:t> bar pi0</a:t>
            </a:r>
          </a:p>
          <a:p>
            <a:pPr marL="171450" indent="-171450">
              <a:buFont typeface="Arial" panose="020B0604020202020204" pitchFamily="34" charset="0"/>
              <a:buChar char="•"/>
            </a:pPr>
            <a:r>
              <a:rPr lang="en-AU" dirty="0"/>
              <a:t>2 new preliminary results, B to D0 bar pi and B to p </a:t>
            </a:r>
            <a:r>
              <a:rPr lang="en-AU" dirty="0" err="1"/>
              <a:t>p</a:t>
            </a:r>
            <a:r>
              <a:rPr lang="en-AU" dirty="0"/>
              <a:t> bar pi </a:t>
            </a:r>
            <a:r>
              <a:rPr lang="en-AU" dirty="0" err="1"/>
              <a:t>pi</a:t>
            </a:r>
            <a:endParaRPr lang="en-AU" dirty="0"/>
          </a:p>
        </p:txBody>
      </p:sp>
      <p:sp>
        <p:nvSpPr>
          <p:cNvPr id="4" name="Slide Number Placeholder 3"/>
          <p:cNvSpPr>
            <a:spLocks noGrp="1"/>
          </p:cNvSpPr>
          <p:nvPr>
            <p:ph type="sldNum" sz="quarter" idx="5"/>
          </p:nvPr>
        </p:nvSpPr>
        <p:spPr>
          <a:xfrm>
            <a:off x="5179484" y="6513910"/>
            <a:ext cx="3962400" cy="344090"/>
          </a:xfrm>
          <a:prstGeom prst="rect">
            <a:avLst/>
          </a:prstGeom>
        </p:spPr>
        <p:txBody>
          <a:bodyPr/>
          <a:lstStyle/>
          <a:p>
            <a:fld id="{5A645518-3056-457D-A74F-C0E7A7D0BEE4}" type="slidenum">
              <a:rPr lang="en-AU" smtClean="0"/>
              <a:t>2</a:t>
            </a:fld>
            <a:endParaRPr lang="en-AU"/>
          </a:p>
        </p:txBody>
      </p:sp>
    </p:spTree>
    <p:extLst>
      <p:ext uri="{BB962C8B-B14F-4D97-AF65-F5344CB8AC3E}">
        <p14:creationId xmlns:p14="http://schemas.microsoft.com/office/powerpoint/2010/main" val="362909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a:xfrm>
            <a:off x="5179484" y="6513910"/>
            <a:ext cx="3962400" cy="344090"/>
          </a:xfrm>
          <a:prstGeom prst="rect">
            <a:avLst/>
          </a:prstGeom>
        </p:spPr>
        <p:txBody>
          <a:bodyPr/>
          <a:lstStyle/>
          <a:p>
            <a:fld id="{5A645518-3056-457D-A74F-C0E7A7D0BEE4}" type="slidenum">
              <a:rPr lang="en-AU" smtClean="0"/>
              <a:t>20</a:t>
            </a:fld>
            <a:endParaRPr lang="en-AU"/>
          </a:p>
        </p:txBody>
      </p:sp>
    </p:spTree>
    <p:extLst>
      <p:ext uri="{BB962C8B-B14F-4D97-AF65-F5344CB8AC3E}">
        <p14:creationId xmlns:p14="http://schemas.microsoft.com/office/powerpoint/2010/main" val="3404040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One problem with having pi0s in the final state is the ELC is not perfect.</a:t>
            </a:r>
          </a:p>
          <a:p>
            <a:pPr marL="628650" lvl="1" indent="-171450">
              <a:buFont typeface="Arial" panose="020B0604020202020204" pitchFamily="34" charset="0"/>
              <a:buChar char="•"/>
            </a:pPr>
            <a:r>
              <a:rPr lang="en-AU" dirty="0"/>
              <a:t>Energy leakage will result in the underestimation of gamma energy, and thus pi0 momentum.</a:t>
            </a:r>
          </a:p>
          <a:p>
            <a:pPr marL="171450" lvl="0" indent="-171450">
              <a:buFont typeface="Arial" panose="020B0604020202020204" pitchFamily="34" charset="0"/>
              <a:buChar char="•"/>
            </a:pPr>
            <a:r>
              <a:rPr lang="en-AU" dirty="0"/>
              <a:t>This results in the MBC and delta E parameters being correlated to an annoying degree.</a:t>
            </a:r>
          </a:p>
          <a:p>
            <a:pPr marL="628650" lvl="1" indent="-171450">
              <a:buFont typeface="Arial" panose="020B0604020202020204" pitchFamily="34" charset="0"/>
              <a:buChar char="•"/>
            </a:pPr>
            <a:r>
              <a:rPr lang="en-AU" dirty="0"/>
              <a:t>See left diagram, in the tails of the delta E distribution the MBC shape flattens out and number of low MBC events increases.</a:t>
            </a:r>
          </a:p>
          <a:p>
            <a:pPr marL="171450" lvl="0" indent="-171450">
              <a:buFont typeface="Arial" panose="020B0604020202020204" pitchFamily="34" charset="0"/>
              <a:buChar char="•"/>
            </a:pPr>
            <a:r>
              <a:rPr lang="en-AU" dirty="0"/>
              <a:t>To try and fix they we calculate MBC under the assumption that the Delta E = 0  and any energy loss it put into the pi0.</a:t>
            </a:r>
          </a:p>
          <a:p>
            <a:pPr marL="171450" lvl="0" indent="-171450">
              <a:buFont typeface="Arial" panose="020B0604020202020204" pitchFamily="34" charset="0"/>
              <a:buChar char="•"/>
            </a:pPr>
            <a:r>
              <a:rPr lang="en-AU" dirty="0"/>
              <a:t>We use this to rescale the pi0 momentum as shown, and then use this corrected value to recalculate MBC</a:t>
            </a:r>
          </a:p>
          <a:p>
            <a:pPr marL="171450" lvl="0" indent="-171450">
              <a:buFont typeface="Arial" panose="020B0604020202020204" pitchFamily="34" charset="0"/>
              <a:buChar char="•"/>
            </a:pPr>
            <a:r>
              <a:rPr lang="en-AU" dirty="0"/>
              <a:t>Shown on the left, new MBC and delta E are much less correlated.</a:t>
            </a:r>
          </a:p>
          <a:p>
            <a:pPr marL="171450" lvl="0" indent="-171450">
              <a:buFont typeface="Arial" panose="020B0604020202020204" pitchFamily="34" charset="0"/>
              <a:buChar char="•"/>
            </a:pPr>
            <a:r>
              <a:rPr lang="en-AU" dirty="0"/>
              <a:t>In the case of the D0bar -&gt; K+pi-pi0 we can’t do anything with the 2</a:t>
            </a:r>
            <a:r>
              <a:rPr lang="en-AU" baseline="30000" dirty="0"/>
              <a:t>nd</a:t>
            </a:r>
            <a:r>
              <a:rPr lang="en-AU" dirty="0"/>
              <a:t> pi0, which will be a bit of a problem latter when we fit PDFs to these.</a:t>
            </a:r>
          </a:p>
        </p:txBody>
      </p:sp>
      <p:sp>
        <p:nvSpPr>
          <p:cNvPr id="4" name="Slide Number Placeholder 3"/>
          <p:cNvSpPr>
            <a:spLocks noGrp="1"/>
          </p:cNvSpPr>
          <p:nvPr>
            <p:ph type="sldNum" sz="quarter" idx="5"/>
          </p:nvPr>
        </p:nvSpPr>
        <p:spPr>
          <a:xfrm>
            <a:off x="5179484" y="6513910"/>
            <a:ext cx="3962400" cy="344090"/>
          </a:xfrm>
          <a:prstGeom prst="rect">
            <a:avLst/>
          </a:prstGeom>
        </p:spPr>
        <p:txBody>
          <a:bodyPr/>
          <a:lstStyle/>
          <a:p>
            <a:fld id="{5A645518-3056-457D-A74F-C0E7A7D0BEE4}" type="slidenum">
              <a:rPr lang="en-AU" smtClean="0"/>
              <a:t>21</a:t>
            </a:fld>
            <a:endParaRPr lang="en-AU"/>
          </a:p>
        </p:txBody>
      </p:sp>
    </p:spTree>
    <p:extLst>
      <p:ext uri="{BB962C8B-B14F-4D97-AF65-F5344CB8AC3E}">
        <p14:creationId xmlns:p14="http://schemas.microsoft.com/office/powerpoint/2010/main" val="22068621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5 components in the neural network, distribution shown here with signal in right and continuum in left.</a:t>
            </a:r>
          </a:p>
        </p:txBody>
      </p:sp>
      <p:sp>
        <p:nvSpPr>
          <p:cNvPr id="4" name="Slide Number Placeholder 3"/>
          <p:cNvSpPr>
            <a:spLocks noGrp="1"/>
          </p:cNvSpPr>
          <p:nvPr>
            <p:ph type="sldNum" sz="quarter" idx="5"/>
          </p:nvPr>
        </p:nvSpPr>
        <p:spPr>
          <a:xfrm>
            <a:off x="5179484" y="6513910"/>
            <a:ext cx="3962400" cy="344090"/>
          </a:xfrm>
          <a:prstGeom prst="rect">
            <a:avLst/>
          </a:prstGeom>
        </p:spPr>
        <p:txBody>
          <a:bodyPr/>
          <a:lstStyle/>
          <a:p>
            <a:fld id="{5A645518-3056-457D-A74F-C0E7A7D0BEE4}" type="slidenum">
              <a:rPr lang="en-AU" smtClean="0"/>
              <a:t>22</a:t>
            </a:fld>
            <a:endParaRPr lang="en-AU"/>
          </a:p>
        </p:txBody>
      </p:sp>
    </p:spTree>
    <p:extLst>
      <p:ext uri="{BB962C8B-B14F-4D97-AF65-F5344CB8AC3E}">
        <p14:creationId xmlns:p14="http://schemas.microsoft.com/office/powerpoint/2010/main" val="17905337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Said use kaon charge to determine the flavour of B, but this is not 100%.</a:t>
                </a:r>
              </a:p>
              <a:p>
                <a:pPr marL="171450" indent="-171450">
                  <a:buFont typeface="Arial" panose="020B0604020202020204" pitchFamily="34" charset="0"/>
                  <a:buChar char="•"/>
                </a:pPr>
                <a:r>
                  <a:rPr lang="en-AU" dirty="0"/>
                  <a:t>Wrong sign decays as shown here exist. Called doubly </a:t>
                </a:r>
                <a:r>
                  <a:rPr lang="en-AU" dirty="0" err="1"/>
                  <a:t>Cabibbo</a:t>
                </a:r>
                <a:r>
                  <a:rPr lang="en-AU" dirty="0"/>
                  <a:t> suppressed as their much smaller CKM terms lower their amplitude by a factor of lambda^2 over </a:t>
                </a:r>
                <a:r>
                  <a:rPr lang="en-AU" dirty="0" err="1"/>
                  <a:t>Cabibbo</a:t>
                </a:r>
                <a:r>
                  <a:rPr lang="en-AU" dirty="0"/>
                  <a:t> favoured modes.</a:t>
                </a:r>
              </a:p>
              <a:p>
                <a:pPr marL="171450" indent="-171450">
                  <a:buFont typeface="Arial" panose="020B0604020202020204" pitchFamily="34" charset="0"/>
                  <a:buChar char="•"/>
                </a:pPr>
                <a:r>
                  <a:rPr lang="en-AU" dirty="0"/>
                  <a:t>To see the effect of these wrong sign decays we define R as the ratio of wrong sign to right sign decays.</a:t>
                </a:r>
              </a:p>
              <a:p>
                <a:pPr marL="171450" indent="-171450">
                  <a:buFont typeface="Arial" panose="020B0604020202020204" pitchFamily="34" charset="0"/>
                  <a:buChar char="•"/>
                </a:pPr>
                <a:r>
                  <a:rPr lang="en-AU" dirty="0"/>
                  <a:t>For the D0 decays this is measured to be ~3x10^-3 average over both modes.</a:t>
                </a:r>
              </a:p>
              <a:p>
                <a:pPr marL="171450" indent="-171450">
                  <a:buFont typeface="Arial" panose="020B0604020202020204" pitchFamily="34" charset="0"/>
                  <a:buChar char="•"/>
                </a:pPr>
                <a:r>
                  <a:rPr lang="en-AU" dirty="0"/>
                  <a:t>For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𝐵</m:t>
                        </m:r>
                      </m:e>
                      <m:sup>
                        <m:r>
                          <a:rPr lang="en-AU" b="0" i="1" smtClean="0">
                            <a:latin typeface="Cambria Math" panose="02040503050406030204" pitchFamily="18" charset="0"/>
                          </a:rPr>
                          <m:t>0</m:t>
                        </m:r>
                      </m:sup>
                    </m:sSup>
                    <m:r>
                      <a:rPr lang="en-AU" b="0" i="1" smtClean="0">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𝐷</m:t>
                        </m:r>
                      </m:e>
                      <m:sup>
                        <m:r>
                          <a:rPr lang="en-AU" i="1">
                            <a:latin typeface="Cambria Math" panose="02040503050406030204" pitchFamily="18" charset="0"/>
                          </a:rPr>
                          <m:t>0</m:t>
                        </m:r>
                      </m:sup>
                    </m:sSup>
                    <m:sSup>
                      <m:sSupPr>
                        <m:ctrlPr>
                          <a:rPr lang="en-AU" i="1">
                            <a:latin typeface="Cambria Math" panose="02040503050406030204" pitchFamily="18" charset="0"/>
                          </a:rPr>
                        </m:ctrlPr>
                      </m:sSupPr>
                      <m:e>
                        <m:r>
                          <a:rPr lang="en-AU" i="1">
                            <a:latin typeface="Cambria Math" panose="02040503050406030204" pitchFamily="18" charset="0"/>
                          </a:rPr>
                          <m:t>𝜋</m:t>
                        </m:r>
                      </m:e>
                      <m:sup>
                        <m:r>
                          <a:rPr lang="en-AU" i="1">
                            <a:latin typeface="Cambria Math" panose="02040503050406030204" pitchFamily="18" charset="0"/>
                          </a:rPr>
                          <m:t>0</m:t>
                        </m:r>
                      </m:sup>
                    </m:sSup>
                  </m:oMath>
                </a14:m>
                <a:r>
                  <a:rPr lang="en-AU" dirty="0"/>
                  <a:t> R</a:t>
                </a:r>
                <a:r>
                  <a:rPr lang="en-AU" baseline="0" dirty="0"/>
                  <a:t> hasn’t been measured, but expect to be same as </a:t>
                </a:r>
                <a14:m>
                  <m:oMath xmlns:m="http://schemas.openxmlformats.org/officeDocument/2006/math">
                    <m:sSup>
                      <m:sSupPr>
                        <m:ctrlPr>
                          <a:rPr lang="en-AU" i="1" smtClean="0">
                            <a:latin typeface="Cambria Math" panose="02040503050406030204" pitchFamily="18" charset="0"/>
                          </a:rPr>
                        </m:ctrlPr>
                      </m:sSupPr>
                      <m:e>
                        <m:r>
                          <a:rPr lang="en-AU" i="1">
                            <a:latin typeface="Cambria Math" panose="02040503050406030204" pitchFamily="18" charset="0"/>
                          </a:rPr>
                          <m:t>𝐵</m:t>
                        </m:r>
                      </m:e>
                      <m:sup>
                        <m:r>
                          <a:rPr lang="en-AU" i="1">
                            <a:latin typeface="Cambria Math" panose="02040503050406030204" pitchFamily="18" charset="0"/>
                          </a:rPr>
                          <m:t>0</m:t>
                        </m:r>
                      </m:sup>
                    </m:sSup>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𝐷</m:t>
                        </m:r>
                      </m:e>
                      <m:sup>
                        <m:r>
                          <a:rPr lang="en-AU" b="0" i="1" smtClean="0">
                            <a:latin typeface="Cambria Math" panose="02040503050406030204" pitchFamily="18" charset="0"/>
                          </a:rPr>
                          <m:t>−</m:t>
                        </m:r>
                      </m:sup>
                    </m:sSup>
                    <m:sSup>
                      <m:sSupPr>
                        <m:ctrlPr>
                          <a:rPr lang="en-AU" i="1">
                            <a:latin typeface="Cambria Math" panose="02040503050406030204" pitchFamily="18" charset="0"/>
                          </a:rPr>
                        </m:ctrlPr>
                      </m:sSupPr>
                      <m:e>
                        <m:r>
                          <a:rPr lang="en-AU" i="1">
                            <a:latin typeface="Cambria Math" panose="02040503050406030204" pitchFamily="18" charset="0"/>
                          </a:rPr>
                          <m:t>𝜋</m:t>
                        </m:r>
                      </m:e>
                      <m:sup>
                        <m:r>
                          <a:rPr lang="en-AU" b="0" i="1" smtClean="0">
                            <a:latin typeface="Cambria Math" panose="02040503050406030204" pitchFamily="18" charset="0"/>
                          </a:rPr>
                          <m:t>+</m:t>
                        </m:r>
                      </m:sup>
                    </m:sSup>
                  </m:oMath>
                </a14:m>
                <a:r>
                  <a:rPr lang="en-AU" dirty="0"/>
                  <a:t> which is ~3x10^-4</a:t>
                </a:r>
              </a:p>
              <a:p>
                <a:pPr marL="171450" indent="-171450">
                  <a:buFont typeface="Arial" panose="020B0604020202020204" pitchFamily="34" charset="0"/>
                  <a:buChar char="•"/>
                </a:pPr>
                <a:r>
                  <a:rPr lang="en-AU" dirty="0"/>
                  <a:t>Real compared to measured </a:t>
                </a:r>
                <a14:m>
                  <m:oMath xmlns:m="http://schemas.openxmlformats.org/officeDocument/2006/math">
                    <m:r>
                      <m:rPr>
                        <m:sty m:val="p"/>
                      </m:rPr>
                      <a:rPr lang="en-AU" b="0" i="0" smtClean="0">
                        <a:latin typeface="Cambria Math" panose="02040503050406030204" pitchFamily="18" charset="0"/>
                      </a:rPr>
                      <m:t>Δ</m:t>
                    </m:r>
                    <m:r>
                      <a:rPr lang="en-AU" b="0" i="1" smtClean="0">
                        <a:latin typeface="Cambria Math" panose="02040503050406030204" pitchFamily="18" charset="0"/>
                      </a:rPr>
                      <m:t>𝔅</m:t>
                    </m:r>
                    <m:r>
                      <a:rPr lang="en-AU" b="0" i="1" smtClean="0">
                        <a:latin typeface="Cambria Math" panose="02040503050406030204" pitchFamily="18" charset="0"/>
                      </a:rPr>
                      <m:t>=−0.3%               </m:t>
                    </m:r>
                    <m:r>
                      <m:rPr>
                        <m:sty m:val="p"/>
                      </m:rPr>
                      <a:rPr lang="en-AU" b="0" i="0" smtClean="0">
                        <a:latin typeface="Cambria Math" panose="02040503050406030204" pitchFamily="18" charset="0"/>
                      </a:rPr>
                      <m:t>Δ</m:t>
                    </m:r>
                    <m:sSub>
                      <m:sSubPr>
                        <m:ctrlPr>
                          <a:rPr lang="en-AU" b="0" i="1" smtClean="0">
                            <a:latin typeface="Cambria Math" panose="02040503050406030204" pitchFamily="18" charset="0"/>
                          </a:rPr>
                        </m:ctrlPr>
                      </m:sSubPr>
                      <m:e>
                        <m:r>
                          <a:rPr lang="en-AU" b="0" i="1" smtClean="0">
                            <a:latin typeface="Cambria Math" panose="02040503050406030204" pitchFamily="18" charset="0"/>
                          </a:rPr>
                          <m:t>𝐴</m:t>
                        </m:r>
                      </m:e>
                      <m:sub>
                        <m:r>
                          <a:rPr lang="en-AU" b="0" i="1" smtClean="0">
                            <a:latin typeface="Cambria Math" panose="02040503050406030204" pitchFamily="18" charset="0"/>
                          </a:rPr>
                          <m:t>𝐶𝑃</m:t>
                        </m:r>
                      </m:sub>
                    </m:sSub>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r>
                          <a:rPr lang="en-AU" b="0" i="1" smtClean="0">
                            <a:latin typeface="Cambria Math" panose="02040503050406030204" pitchFamily="18" charset="0"/>
                          </a:rPr>
                          <m:t>10</m:t>
                        </m:r>
                      </m:e>
                      <m:sup>
                        <m:r>
                          <a:rPr lang="en-AU" b="0" i="1" smtClean="0">
                            <a:latin typeface="Cambria Math" panose="02040503050406030204" pitchFamily="18" charset="0"/>
                          </a:rPr>
                          <m:t>−5</m:t>
                        </m:r>
                      </m:sup>
                    </m:sSup>
                  </m:oMath>
                </a14:m>
                <a:endParaRPr lang="en-AU" dirty="0"/>
              </a:p>
              <a:p>
                <a:pPr marL="171450" indent="-171450">
                  <a:buFont typeface="Arial" panose="020B0604020202020204" pitchFamily="34" charset="0"/>
                  <a:buChar char="•"/>
                </a:pPr>
                <a:r>
                  <a:rPr lang="en-AU" dirty="0"/>
                  <a:t>For branching fraction small but will correct for, </a:t>
                </a:r>
                <a:r>
                  <a:rPr lang="en-AU" dirty="0" err="1"/>
                  <a:t>Acp</a:t>
                </a:r>
                <a:r>
                  <a:rPr lang="en-AU" dirty="0"/>
                  <a:t> is &lt;&lt; uncertainty so is neglected.</a:t>
                </a:r>
              </a:p>
            </p:txBody>
          </p:sp>
        </mc:Choice>
        <mc:Fallback xmlns="">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Said use kaon charge to determine the flavour of B, but this is not 100%.</a:t>
                </a:r>
              </a:p>
              <a:p>
                <a:pPr marL="171450" indent="-171450">
                  <a:buFont typeface="Arial" panose="020B0604020202020204" pitchFamily="34" charset="0"/>
                  <a:buChar char="•"/>
                </a:pPr>
                <a:r>
                  <a:rPr lang="en-AU" dirty="0"/>
                  <a:t>Wrong sign decays as shown here exist. Called doubly </a:t>
                </a:r>
                <a:r>
                  <a:rPr lang="en-AU" dirty="0" err="1"/>
                  <a:t>Cabibbo</a:t>
                </a:r>
                <a:r>
                  <a:rPr lang="en-AU" dirty="0"/>
                  <a:t> suppressed as their much smaller CKM terms lower their amplitude by a factor of lambda^2 over </a:t>
                </a:r>
                <a:r>
                  <a:rPr lang="en-AU" dirty="0" err="1"/>
                  <a:t>Cabibbo</a:t>
                </a:r>
                <a:r>
                  <a:rPr lang="en-AU" dirty="0"/>
                  <a:t> favoured modes.</a:t>
                </a:r>
              </a:p>
              <a:p>
                <a:pPr marL="171450" indent="-171450">
                  <a:buFont typeface="Arial" panose="020B0604020202020204" pitchFamily="34" charset="0"/>
                  <a:buChar char="•"/>
                </a:pPr>
                <a:r>
                  <a:rPr lang="en-AU" dirty="0"/>
                  <a:t>To see the effect of these wrong sign decays we define R as the ratio of wrong sign to right sign decays.</a:t>
                </a:r>
              </a:p>
              <a:p>
                <a:pPr marL="171450" indent="-171450">
                  <a:buFont typeface="Arial" panose="020B0604020202020204" pitchFamily="34" charset="0"/>
                  <a:buChar char="•"/>
                </a:pPr>
                <a:r>
                  <a:rPr lang="en-AU" dirty="0"/>
                  <a:t>For the D0 decays this is measured to be ~3x10^-3 average over both modes.</a:t>
                </a:r>
              </a:p>
              <a:p>
                <a:pPr marL="171450" indent="-171450">
                  <a:buFont typeface="Arial" panose="020B0604020202020204" pitchFamily="34" charset="0"/>
                  <a:buChar char="•"/>
                </a:pPr>
                <a:r>
                  <a:rPr lang="en-AU" dirty="0"/>
                  <a:t>For </a:t>
                </a:r>
                <a:r>
                  <a:rPr lang="en-AU" b="0" i="0">
                    <a:latin typeface="Cambria Math" panose="02040503050406030204" pitchFamily="18" charset="0"/>
                  </a:rPr>
                  <a:t>𝐵^0→</a:t>
                </a:r>
                <a:r>
                  <a:rPr lang="en-AU" i="0">
                    <a:latin typeface="Cambria Math" panose="02040503050406030204" pitchFamily="18" charset="0"/>
                  </a:rPr>
                  <a:t>𝐷^0 𝜋^0</a:t>
                </a:r>
                <a:r>
                  <a:rPr lang="en-AU" dirty="0"/>
                  <a:t> R</a:t>
                </a:r>
                <a:r>
                  <a:rPr lang="en-AU" baseline="0" dirty="0"/>
                  <a:t> hasn’t been measured, but expect to be same as </a:t>
                </a:r>
                <a:r>
                  <a:rPr lang="en-AU" i="0">
                    <a:latin typeface="Cambria Math" panose="02040503050406030204" pitchFamily="18" charset="0"/>
                  </a:rPr>
                  <a:t>𝐵^0→𝐷^</a:t>
                </a:r>
                <a:r>
                  <a:rPr lang="en-AU" b="0" i="0">
                    <a:latin typeface="Cambria Math" panose="02040503050406030204" pitchFamily="18" charset="0"/>
                  </a:rPr>
                  <a:t>− </a:t>
                </a:r>
                <a:r>
                  <a:rPr lang="en-AU" i="0">
                    <a:latin typeface="Cambria Math" panose="02040503050406030204" pitchFamily="18" charset="0"/>
                  </a:rPr>
                  <a:t>𝜋^</a:t>
                </a:r>
                <a:r>
                  <a:rPr lang="en-AU" b="0" i="0">
                    <a:latin typeface="Cambria Math" panose="02040503050406030204" pitchFamily="18" charset="0"/>
                  </a:rPr>
                  <a:t>+</a:t>
                </a:r>
                <a:r>
                  <a:rPr lang="en-AU" dirty="0"/>
                  <a:t> which is ~3x10^-4</a:t>
                </a:r>
              </a:p>
              <a:p>
                <a:pPr marL="171450" indent="-171450">
                  <a:buFont typeface="Arial" panose="020B0604020202020204" pitchFamily="34" charset="0"/>
                  <a:buChar char="•"/>
                </a:pPr>
                <a:r>
                  <a:rPr lang="en-AU" dirty="0"/>
                  <a:t>Real compared to measured </a:t>
                </a:r>
                <a:r>
                  <a:rPr lang="en-AU" b="0" i="0">
                    <a:latin typeface="Cambria Math" panose="02040503050406030204" pitchFamily="18" charset="0"/>
                  </a:rPr>
                  <a:t>Δ𝔅=−0.3%               Δ𝐴_𝐶𝑃=+3×〖10〗^(−5)</a:t>
                </a:r>
                <a:endParaRPr lang="en-AU" dirty="0"/>
              </a:p>
              <a:p>
                <a:pPr marL="171450" indent="-171450">
                  <a:buFont typeface="Arial" panose="020B0604020202020204" pitchFamily="34" charset="0"/>
                  <a:buChar char="•"/>
                </a:pPr>
                <a:r>
                  <a:rPr lang="en-AU" dirty="0"/>
                  <a:t>For branching fraction small but will correct for, </a:t>
                </a:r>
                <a:r>
                  <a:rPr lang="en-AU" dirty="0" err="1"/>
                  <a:t>Acp</a:t>
                </a:r>
                <a:r>
                  <a:rPr lang="en-AU" dirty="0"/>
                  <a:t> is &lt;&lt; uncertainty so is neglected.</a:t>
                </a:r>
              </a:p>
            </p:txBody>
          </p:sp>
        </mc:Fallback>
      </mc:AlternateContent>
      <p:sp>
        <p:nvSpPr>
          <p:cNvPr id="4" name="Slide Number Placeholder 3"/>
          <p:cNvSpPr>
            <a:spLocks noGrp="1"/>
          </p:cNvSpPr>
          <p:nvPr>
            <p:ph type="sldNum" sz="quarter" idx="5"/>
          </p:nvPr>
        </p:nvSpPr>
        <p:spPr/>
        <p:txBody>
          <a:bodyPr/>
          <a:lstStyle/>
          <a:p>
            <a:fld id="{5A645518-3056-457D-A74F-C0E7A7D0BEE4}" type="slidenum">
              <a:rPr lang="en-AU" smtClean="0"/>
              <a:t>23</a:t>
            </a:fld>
            <a:endParaRPr lang="en-AU"/>
          </a:p>
        </p:txBody>
      </p:sp>
    </p:spTree>
    <p:extLst>
      <p:ext uri="{BB962C8B-B14F-4D97-AF65-F5344CB8AC3E}">
        <p14:creationId xmlns:p14="http://schemas.microsoft.com/office/powerpoint/2010/main" val="21133975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For our fitter we use </a:t>
                </a:r>
                <a:r>
                  <a:rPr lang="en-AU" dirty="0" err="1"/>
                  <a:t>Roofit</a:t>
                </a:r>
                <a:r>
                  <a:rPr lang="en-AU" dirty="0"/>
                  <a:t> as part of the root framework, and perform a simultaneous maximum likelihood fit in MBC delta E and </a:t>
                </a:r>
                <a:r>
                  <a:rPr lang="en-AU" dirty="0" err="1"/>
                  <a:t>Cnn</a:t>
                </a:r>
                <a:r>
                  <a:rPr lang="en-AU" dirty="0"/>
                  <a:t>`</a:t>
                </a:r>
              </a:p>
              <a:p>
                <a:pPr marL="171450" indent="-171450">
                  <a:buFont typeface="Arial" panose="020B0604020202020204" pitchFamily="34" charset="0"/>
                  <a:buChar char="•"/>
                </a:pPr>
                <a:r>
                  <a:rPr lang="en-AU" dirty="0"/>
                  <a:t>Performed simultaneously over 4 datasets binned by D0 decay mode and kaon charge.</a:t>
                </a:r>
              </a:p>
              <a:p>
                <a:pPr marL="171450" indent="-171450">
                  <a:buFont typeface="Arial" panose="020B0604020202020204" pitchFamily="34" charset="0"/>
                  <a:buChar char="•"/>
                </a:pPr>
                <a:r>
                  <a:rPr lang="en-AU" dirty="0"/>
                  <a:t>Yield in each bin is related to Total yield by </a:t>
                </a:r>
                <a:r>
                  <a:rPr lang="en-AU" dirty="0" err="1"/>
                  <a:t>Acp</a:t>
                </a:r>
                <a:r>
                  <a:rPr lang="en-AU" dirty="0"/>
                  <a:t> and the D0 decay mode ratio.</a:t>
                </a:r>
              </a:p>
              <a:p>
                <a:pPr marL="171450" indent="-171450">
                  <a:buFont typeface="Arial" panose="020B0604020202020204" pitchFamily="34" charset="0"/>
                  <a:buChar char="•"/>
                </a:pPr>
                <a:r>
                  <a:rPr lang="en-AU" dirty="0"/>
                  <a:t>This exists for each type of event (signal, </a:t>
                </a:r>
                <a:r>
                  <a:rPr lang="en-AU" dirty="0" err="1"/>
                  <a:t>qq</a:t>
                </a:r>
                <a:r>
                  <a:rPr lang="en-AU" dirty="0"/>
                  <a:t>, </a:t>
                </a:r>
                <a14:m>
                  <m:oMath xmlns:m="http://schemas.openxmlformats.org/officeDocument/2006/math">
                    <m:r>
                      <a:rPr lang="en-AU" b="0" i="1" smtClean="0">
                        <a:latin typeface="Cambria Math" panose="02040503050406030204" pitchFamily="18" charset="0"/>
                      </a:rPr>
                      <m:t>𝐵</m:t>
                    </m:r>
                    <m:bar>
                      <m:barPr>
                        <m:pos m:val="top"/>
                        <m:ctrlPr>
                          <a:rPr lang="en-AU" b="0" i="1" smtClean="0">
                            <a:latin typeface="Cambria Math" panose="02040503050406030204" pitchFamily="18" charset="0"/>
                          </a:rPr>
                        </m:ctrlPr>
                      </m:barPr>
                      <m:e>
                        <m:r>
                          <a:rPr lang="en-AU" b="0" i="1" smtClean="0">
                            <a:latin typeface="Cambria Math" panose="02040503050406030204" pitchFamily="18" charset="0"/>
                          </a:rPr>
                          <m:t>𝐵</m:t>
                        </m:r>
                      </m:e>
                    </m:bar>
                  </m:oMath>
                </a14:m>
                <a:r>
                  <a:rPr lang="en-AU" dirty="0"/>
                  <a:t> </a:t>
                </a:r>
                <a:r>
                  <a:rPr lang="en-AU" dirty="0" err="1"/>
                  <a:t>bkg</a:t>
                </a:r>
                <a:r>
                  <a:rPr lang="en-AU" dirty="0"/>
                  <a:t>, Rare)</a:t>
                </a:r>
              </a:p>
              <a:p>
                <a:pPr marL="171450" indent="-171450">
                  <a:buFont typeface="Arial" panose="020B0604020202020204" pitchFamily="34" charset="0"/>
                  <a:buChar char="•"/>
                </a:pPr>
                <a:r>
                  <a:rPr lang="en-AU" dirty="0"/>
                  <a:t>For backgrounds </a:t>
                </a:r>
                <a:r>
                  <a:rPr lang="en-AU" dirty="0" err="1"/>
                  <a:t>Acp</a:t>
                </a:r>
                <a:r>
                  <a:rPr lang="en-AU" dirty="0"/>
                  <a:t> is fixed and the ratio between the different D0 decay bins is free to float.</a:t>
                </a:r>
              </a:p>
              <a:p>
                <a:pPr marL="171450" indent="-171450">
                  <a:buFont typeface="Arial" panose="020B0604020202020204" pitchFamily="34" charset="0"/>
                  <a:buChar char="•"/>
                </a:pPr>
                <a:r>
                  <a:rPr lang="en-AU" dirty="0"/>
                  <a:t>While for signal this is held constant based on MC studies, and the </a:t>
                </a:r>
                <a:r>
                  <a:rPr lang="en-AU" dirty="0" err="1"/>
                  <a:t>Acp</a:t>
                </a:r>
                <a:r>
                  <a:rPr lang="en-AU" dirty="0"/>
                  <a:t> is floated.</a:t>
                </a:r>
              </a:p>
            </p:txBody>
          </p:sp>
        </mc:Choice>
        <mc:Fallback xmlns="">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For our fitter we use </a:t>
                </a:r>
                <a:r>
                  <a:rPr lang="en-AU" dirty="0" err="1"/>
                  <a:t>Roofit</a:t>
                </a:r>
                <a:r>
                  <a:rPr lang="en-AU" dirty="0"/>
                  <a:t> as part of the root framework, and perform a simultaneous maximum likelihood fit in MBC delta E and </a:t>
                </a:r>
                <a:r>
                  <a:rPr lang="en-AU" dirty="0" err="1"/>
                  <a:t>Cnn</a:t>
                </a:r>
                <a:r>
                  <a:rPr lang="en-AU" dirty="0"/>
                  <a:t>`</a:t>
                </a:r>
              </a:p>
              <a:p>
                <a:pPr marL="171450" indent="-171450">
                  <a:buFont typeface="Arial" panose="020B0604020202020204" pitchFamily="34" charset="0"/>
                  <a:buChar char="•"/>
                </a:pPr>
                <a:r>
                  <a:rPr lang="en-AU" dirty="0"/>
                  <a:t>Performed simultaneously over 4 datasets binned by D0 decay mode and kaon charge.</a:t>
                </a:r>
              </a:p>
              <a:p>
                <a:pPr marL="171450" indent="-171450">
                  <a:buFont typeface="Arial" panose="020B0604020202020204" pitchFamily="34" charset="0"/>
                  <a:buChar char="•"/>
                </a:pPr>
                <a:r>
                  <a:rPr lang="en-AU" dirty="0"/>
                  <a:t>Yield in each bin is related to Total yield by </a:t>
                </a:r>
                <a:r>
                  <a:rPr lang="en-AU" dirty="0" err="1"/>
                  <a:t>Acp</a:t>
                </a:r>
                <a:r>
                  <a:rPr lang="en-AU" dirty="0"/>
                  <a:t> and the D0 decay mode ratio.</a:t>
                </a:r>
              </a:p>
              <a:p>
                <a:pPr marL="171450" indent="-171450">
                  <a:buFont typeface="Arial" panose="020B0604020202020204" pitchFamily="34" charset="0"/>
                  <a:buChar char="•"/>
                </a:pPr>
                <a:r>
                  <a:rPr lang="en-AU" dirty="0"/>
                  <a:t>This exists for each type of event (signal, </a:t>
                </a:r>
                <a:r>
                  <a:rPr lang="en-AU" dirty="0" err="1"/>
                  <a:t>qq</a:t>
                </a:r>
                <a:r>
                  <a:rPr lang="en-AU" dirty="0"/>
                  <a:t>, </a:t>
                </a:r>
                <a:r>
                  <a:rPr lang="en-AU" b="0" i="0">
                    <a:latin typeface="Cambria Math" panose="02040503050406030204" pitchFamily="18" charset="0"/>
                  </a:rPr>
                  <a:t>𝐵¯𝐵</a:t>
                </a:r>
                <a:r>
                  <a:rPr lang="en-AU" dirty="0"/>
                  <a:t> </a:t>
                </a:r>
                <a:r>
                  <a:rPr lang="en-AU" dirty="0" err="1"/>
                  <a:t>bkg</a:t>
                </a:r>
                <a:r>
                  <a:rPr lang="en-AU" dirty="0"/>
                  <a:t>, Rare)</a:t>
                </a:r>
              </a:p>
              <a:p>
                <a:pPr marL="171450" indent="-171450">
                  <a:buFont typeface="Arial" panose="020B0604020202020204" pitchFamily="34" charset="0"/>
                  <a:buChar char="•"/>
                </a:pPr>
                <a:r>
                  <a:rPr lang="en-AU" dirty="0"/>
                  <a:t>For backgrounds </a:t>
                </a:r>
                <a:r>
                  <a:rPr lang="en-AU" dirty="0" err="1"/>
                  <a:t>Acp</a:t>
                </a:r>
                <a:r>
                  <a:rPr lang="en-AU" dirty="0"/>
                  <a:t> is fixed and the ratio between the different D0 decay bins is free to float.</a:t>
                </a:r>
              </a:p>
              <a:p>
                <a:pPr marL="171450" indent="-171450">
                  <a:buFont typeface="Arial" panose="020B0604020202020204" pitchFamily="34" charset="0"/>
                  <a:buChar char="•"/>
                </a:pPr>
                <a:r>
                  <a:rPr lang="en-AU" dirty="0"/>
                  <a:t>While for signal this is held constant based on MC studies, and the </a:t>
                </a:r>
                <a:r>
                  <a:rPr lang="en-AU" dirty="0" err="1"/>
                  <a:t>Acp</a:t>
                </a:r>
                <a:r>
                  <a:rPr lang="en-AU" dirty="0"/>
                  <a:t> is floated.</a:t>
                </a:r>
              </a:p>
            </p:txBody>
          </p:sp>
        </mc:Fallback>
      </mc:AlternateContent>
      <p:sp>
        <p:nvSpPr>
          <p:cNvPr id="4" name="Slide Number Placeholder 3"/>
          <p:cNvSpPr>
            <a:spLocks noGrp="1"/>
          </p:cNvSpPr>
          <p:nvPr>
            <p:ph type="sldNum" sz="quarter" idx="5"/>
          </p:nvPr>
        </p:nvSpPr>
        <p:spPr>
          <a:xfrm>
            <a:off x="5179484" y="6513910"/>
            <a:ext cx="3962400" cy="344090"/>
          </a:xfrm>
          <a:prstGeom prst="rect">
            <a:avLst/>
          </a:prstGeom>
        </p:spPr>
        <p:txBody>
          <a:bodyPr/>
          <a:lstStyle/>
          <a:p>
            <a:fld id="{5A645518-3056-457D-A74F-C0E7A7D0BEE4}" type="slidenum">
              <a:rPr lang="en-AU" smtClean="0"/>
              <a:t>24</a:t>
            </a:fld>
            <a:endParaRPr lang="en-AU"/>
          </a:p>
        </p:txBody>
      </p:sp>
    </p:spTree>
    <p:extLst>
      <p:ext uri="{BB962C8B-B14F-4D97-AF65-F5344CB8AC3E}">
        <p14:creationId xmlns:p14="http://schemas.microsoft.com/office/powerpoint/2010/main" val="6842785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We try to model as product of 3 1D PDFs where possible for ease.</a:t>
            </a:r>
          </a:p>
          <a:p>
            <a:pPr marL="171450" indent="-171450">
              <a:buFont typeface="Arial" panose="020B0604020202020204" pitchFamily="34" charset="0"/>
              <a:buChar char="•"/>
            </a:pPr>
            <a:r>
              <a:rPr lang="en-AU" dirty="0"/>
              <a:t>However due to high </a:t>
            </a:r>
            <a:r>
              <a:rPr lang="en-AU" dirty="0" err="1"/>
              <a:t>correation</a:t>
            </a:r>
            <a:r>
              <a:rPr lang="en-AU" dirty="0"/>
              <a:t> between MBC and delta E in a number of components, some 2D PDFs are needed.</a:t>
            </a:r>
          </a:p>
          <a:p>
            <a:pPr marL="171450" indent="-171450">
              <a:buFont typeface="Arial" panose="020B0604020202020204" pitchFamily="34" charset="0"/>
              <a:buChar char="•"/>
            </a:pPr>
            <a:r>
              <a:rPr lang="en-AU" dirty="0" err="1"/>
              <a:t>Cnn</a:t>
            </a:r>
            <a:r>
              <a:rPr lang="en-AU" dirty="0"/>
              <a:t>` is uncorrelated.</a:t>
            </a:r>
          </a:p>
          <a:p>
            <a:pPr marL="171450" indent="-171450">
              <a:buFont typeface="Arial" panose="020B0604020202020204" pitchFamily="34" charset="0"/>
              <a:buChar char="•"/>
            </a:pPr>
            <a:r>
              <a:rPr lang="en-AU" dirty="0"/>
              <a:t>List types.</a:t>
            </a:r>
          </a:p>
        </p:txBody>
      </p:sp>
      <p:sp>
        <p:nvSpPr>
          <p:cNvPr id="4" name="Slide Number Placeholder 3"/>
          <p:cNvSpPr>
            <a:spLocks noGrp="1"/>
          </p:cNvSpPr>
          <p:nvPr>
            <p:ph type="sldNum" sz="quarter" idx="5"/>
          </p:nvPr>
        </p:nvSpPr>
        <p:spPr>
          <a:xfrm>
            <a:off x="5179484" y="6513910"/>
            <a:ext cx="3962400" cy="344090"/>
          </a:xfrm>
          <a:prstGeom prst="rect">
            <a:avLst/>
          </a:prstGeom>
        </p:spPr>
        <p:txBody>
          <a:bodyPr/>
          <a:lstStyle/>
          <a:p>
            <a:fld id="{5A645518-3056-457D-A74F-C0E7A7D0BEE4}" type="slidenum">
              <a:rPr lang="en-AU" smtClean="0"/>
              <a:t>25</a:t>
            </a:fld>
            <a:endParaRPr lang="en-AU"/>
          </a:p>
        </p:txBody>
      </p:sp>
    </p:spTree>
    <p:extLst>
      <p:ext uri="{BB962C8B-B14F-4D97-AF65-F5344CB8AC3E}">
        <p14:creationId xmlns:p14="http://schemas.microsoft.com/office/powerpoint/2010/main" val="16796942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For those that need 2D modelling due to correlations we use kernel density estimation.</a:t>
            </a:r>
          </a:p>
          <a:p>
            <a:pPr marL="171450" indent="-171450">
              <a:buFont typeface="Arial" panose="020B0604020202020204" pitchFamily="34" charset="0"/>
              <a:buChar char="•"/>
            </a:pPr>
            <a:r>
              <a:rPr lang="en-AU" dirty="0"/>
              <a:t>Similar to histograms, where instead of binning data, each point is represented by a kernel function that superimpose to form a PDF.</a:t>
            </a:r>
          </a:p>
          <a:p>
            <a:pPr marL="171450" indent="-171450">
              <a:buFont typeface="Arial" panose="020B0604020202020204" pitchFamily="34" charset="0"/>
              <a:buChar char="•"/>
            </a:pPr>
            <a:r>
              <a:rPr lang="en-AU" dirty="0"/>
              <a:t>Diagram on left shows how this compares to a histogram.</a:t>
            </a:r>
          </a:p>
          <a:p>
            <a:pPr marL="171450" indent="-171450">
              <a:buFont typeface="Arial" panose="020B0604020202020204" pitchFamily="34" charset="0"/>
              <a:buChar char="•"/>
            </a:pPr>
            <a:r>
              <a:rPr lang="en-AU" dirty="0"/>
              <a:t>Typically this kernel is a Gaussian, where width is known as the bandwidth, by varying this the degree to which detail is retained or smoothed.</a:t>
            </a:r>
          </a:p>
          <a:p>
            <a:pPr marL="171450" indent="-171450">
              <a:buFont typeface="Arial" panose="020B0604020202020204" pitchFamily="34" charset="0"/>
              <a:buChar char="•"/>
            </a:pPr>
            <a:r>
              <a:rPr lang="en-AU" dirty="0"/>
              <a:t>Right shows the same distribution fitted with kernels of different bandwidth.</a:t>
            </a:r>
          </a:p>
          <a:p>
            <a:pPr marL="171450" indent="-171450">
              <a:buFont typeface="Arial" panose="020B0604020202020204" pitchFamily="34" charset="0"/>
              <a:buChar char="•"/>
            </a:pPr>
            <a:r>
              <a:rPr lang="en-AU" dirty="0" err="1"/>
              <a:t>Roofit</a:t>
            </a:r>
            <a:r>
              <a:rPr lang="en-AU" dirty="0"/>
              <a:t> uses an algorithm to dynamically vary the bandwidth based on the local event density.</a:t>
            </a:r>
          </a:p>
          <a:p>
            <a:pPr marL="171450" indent="-171450">
              <a:buFont typeface="Arial" panose="020B0604020202020204" pitchFamily="34" charset="0"/>
              <a:buChar char="•"/>
            </a:pPr>
            <a:r>
              <a:rPr lang="en-AU" dirty="0"/>
              <a:t>This means when event density is high and thus uncertainty low we retain information, while low density areas with high uncertainty are smoothed to reduce statistical noise.</a:t>
            </a:r>
          </a:p>
        </p:txBody>
      </p:sp>
      <p:sp>
        <p:nvSpPr>
          <p:cNvPr id="4" name="Slide Number Placeholder 3"/>
          <p:cNvSpPr>
            <a:spLocks noGrp="1"/>
          </p:cNvSpPr>
          <p:nvPr>
            <p:ph type="sldNum" sz="quarter" idx="5"/>
          </p:nvPr>
        </p:nvSpPr>
        <p:spPr/>
        <p:txBody>
          <a:bodyPr/>
          <a:lstStyle/>
          <a:p>
            <a:fld id="{5A645518-3056-457D-A74F-C0E7A7D0BEE4}" type="slidenum">
              <a:rPr lang="en-AU" smtClean="0"/>
              <a:t>26</a:t>
            </a:fld>
            <a:endParaRPr lang="en-AU"/>
          </a:p>
        </p:txBody>
      </p:sp>
    </p:spTree>
    <p:extLst>
      <p:ext uri="{BB962C8B-B14F-4D97-AF65-F5344CB8AC3E}">
        <p14:creationId xmlns:p14="http://schemas.microsoft.com/office/powerpoint/2010/main" val="7019782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Mentioned surprises from real data. These come in the form of discrepancies between simulated MC and data.</a:t>
                </a:r>
              </a:p>
              <a:p>
                <a:pPr marL="171450" indent="-171450">
                  <a:buFont typeface="Arial" panose="020B0604020202020204" pitchFamily="34" charset="0"/>
                  <a:buChar char="•"/>
                </a:pPr>
                <a:r>
                  <a:rPr lang="en-AU" dirty="0"/>
                  <a:t>We add calibration factors to PDFs where possible, in the form of small mean shifts and width factors.</a:t>
                </a:r>
              </a:p>
              <a:p>
                <a:pPr marL="171450" indent="-171450">
                  <a:buFont typeface="Arial" panose="020B0604020202020204" pitchFamily="34" charset="0"/>
                  <a:buChar char="•"/>
                </a:pPr>
                <a:r>
                  <a:rPr lang="en-AU" dirty="0"/>
                  <a:t>These are added to all the </a:t>
                </a:r>
                <a:r>
                  <a:rPr lang="en-AU" dirty="0" err="1"/>
                  <a:t>Cnn</a:t>
                </a:r>
                <a:r>
                  <a:rPr lang="en-AU" dirty="0"/>
                  <a:t>` PDFs, as well as the analytic </a:t>
                </a:r>
                <a14:m>
                  <m:oMath xmlns:m="http://schemas.openxmlformats.org/officeDocument/2006/math">
                    <m:bar>
                      <m:barPr>
                        <m:pos m:val="top"/>
                        <m:ctrlPr>
                          <a:rPr lang="en-AU" i="1" smtClean="0">
                            <a:latin typeface="Cambria Math" panose="02040503050406030204" pitchFamily="18" charset="0"/>
                          </a:rPr>
                        </m:ctrlPr>
                      </m:barPr>
                      <m:e>
                        <m:sSup>
                          <m:sSupPr>
                            <m:ctrlPr>
                              <a:rPr lang="en-AU" i="1">
                                <a:latin typeface="Cambria Math" panose="02040503050406030204" pitchFamily="18" charset="0"/>
                              </a:rPr>
                            </m:ctrlPr>
                          </m:sSupPr>
                          <m:e>
                            <m:r>
                              <a:rPr lang="en-AU" i="1">
                                <a:latin typeface="Cambria Math" panose="02040503050406030204" pitchFamily="18" charset="0"/>
                              </a:rPr>
                              <m:t>𝐷</m:t>
                            </m:r>
                          </m:e>
                          <m:sup>
                            <m:r>
                              <a:rPr lang="en-AU" i="1">
                                <a:latin typeface="Cambria Math" panose="02040503050406030204" pitchFamily="18" charset="0"/>
                              </a:rPr>
                              <m:t>0</m:t>
                            </m:r>
                          </m:sup>
                        </m:sSup>
                      </m:e>
                    </m:bar>
                    <m:r>
                      <a:rPr lang="en-AU">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𝐾</m:t>
                        </m:r>
                      </m:e>
                      <m:sup>
                        <m:r>
                          <a:rPr lang="en-AU">
                            <a:latin typeface="Cambria Math" panose="02040503050406030204" pitchFamily="18" charset="0"/>
                          </a:rPr>
                          <m:t>+</m:t>
                        </m:r>
                      </m:sup>
                    </m:sSup>
                    <m:sSup>
                      <m:sSupPr>
                        <m:ctrlPr>
                          <a:rPr lang="en-AU" i="1">
                            <a:latin typeface="Cambria Math" panose="02040503050406030204" pitchFamily="18" charset="0"/>
                          </a:rPr>
                        </m:ctrlPr>
                      </m:sSupPr>
                      <m:e>
                        <m:r>
                          <a:rPr lang="en-AU" i="1">
                            <a:latin typeface="Cambria Math" panose="02040503050406030204" pitchFamily="18" charset="0"/>
                          </a:rPr>
                          <m:t>𝜋</m:t>
                        </m:r>
                      </m:e>
                      <m:sup>
                        <m:r>
                          <a:rPr lang="en-AU">
                            <a:latin typeface="Cambria Math" panose="02040503050406030204" pitchFamily="18" charset="0"/>
                          </a:rPr>
                          <m:t>−</m:t>
                        </m:r>
                      </m:sup>
                    </m:sSup>
                  </m:oMath>
                </a14:m>
                <a:r>
                  <a:rPr lang="en-AU" dirty="0"/>
                  <a:t> signal PDF.</a:t>
                </a:r>
              </a:p>
              <a:p>
                <a:pPr marL="171450" indent="-171450">
                  <a:buFont typeface="Arial" panose="020B0604020202020204" pitchFamily="34" charset="0"/>
                  <a:buChar char="•"/>
                </a:pPr>
                <a:r>
                  <a:rPr lang="en-AU" dirty="0"/>
                  <a:t>For </a:t>
                </a:r>
                <a:r>
                  <a:rPr lang="en-AU" dirty="0" err="1"/>
                  <a:t>Cnn</a:t>
                </a:r>
                <a:r>
                  <a:rPr lang="en-AU" dirty="0"/>
                  <a:t>` these are floated in the control mode fit, and these values then fixed and applied to PDF when we later fit to the signal channel.</a:t>
                </a:r>
              </a:p>
              <a:p>
                <a:pPr marL="171450" indent="-171450">
                  <a:buFont typeface="Arial" panose="020B0604020202020204" pitchFamily="34" charset="0"/>
                  <a:buChar char="•"/>
                </a:pPr>
                <a:r>
                  <a:rPr lang="en-AU" dirty="0"/>
                  <a:t>For MBC and delta E in the signal PDF these are left floating in both fits to reduce the systematics from fixed shapes.</a:t>
                </a:r>
              </a:p>
              <a:p>
                <a:pPr marL="171450" indent="-171450">
                  <a:buFont typeface="Arial" panose="020B0604020202020204" pitchFamily="34" charset="0"/>
                  <a:buChar char="•"/>
                </a:pPr>
                <a:r>
                  <a:rPr lang="en-AU" dirty="0"/>
                  <a:t>For </a:t>
                </a:r>
                <a14:m>
                  <m:oMath xmlns:m="http://schemas.openxmlformats.org/officeDocument/2006/math">
                    <m:bar>
                      <m:barPr>
                        <m:pos m:val="top"/>
                        <m:ctrlPr>
                          <a:rPr lang="en-AU" i="1" smtClean="0">
                            <a:latin typeface="Cambria Math" panose="02040503050406030204" pitchFamily="18" charset="0"/>
                          </a:rPr>
                        </m:ctrlPr>
                      </m:barPr>
                      <m:e>
                        <m:sSup>
                          <m:sSupPr>
                            <m:ctrlPr>
                              <a:rPr lang="en-AU" i="1">
                                <a:latin typeface="Cambria Math" panose="02040503050406030204" pitchFamily="18" charset="0"/>
                              </a:rPr>
                            </m:ctrlPr>
                          </m:sSupPr>
                          <m:e>
                            <m:r>
                              <a:rPr lang="en-AU" i="1">
                                <a:latin typeface="Cambria Math" panose="02040503050406030204" pitchFamily="18" charset="0"/>
                              </a:rPr>
                              <m:t>𝐷</m:t>
                            </m:r>
                          </m:e>
                          <m:sup>
                            <m:r>
                              <a:rPr lang="en-AU" i="1">
                                <a:latin typeface="Cambria Math" panose="02040503050406030204" pitchFamily="18" charset="0"/>
                              </a:rPr>
                              <m:t>0</m:t>
                            </m:r>
                          </m:sup>
                        </m:sSup>
                      </m:e>
                    </m:bar>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𝐾</m:t>
                        </m:r>
                      </m:e>
                      <m:sup>
                        <m:r>
                          <a:rPr lang="en-AU" i="1">
                            <a:latin typeface="Cambria Math" panose="02040503050406030204" pitchFamily="18" charset="0"/>
                          </a:rPr>
                          <m:t>+</m:t>
                        </m:r>
                      </m:sup>
                    </m:sSup>
                    <m:sSup>
                      <m:sSupPr>
                        <m:ctrlPr>
                          <a:rPr lang="en-AU" i="1">
                            <a:latin typeface="Cambria Math" panose="02040503050406030204" pitchFamily="18" charset="0"/>
                          </a:rPr>
                        </m:ctrlPr>
                      </m:sSupPr>
                      <m:e>
                        <m:r>
                          <a:rPr lang="en-AU" i="1">
                            <a:latin typeface="Cambria Math" panose="02040503050406030204" pitchFamily="18" charset="0"/>
                          </a:rPr>
                          <m:t>𝜋</m:t>
                        </m:r>
                      </m:e>
                      <m:sup>
                        <m:r>
                          <a:rPr lang="en-AU" i="1">
                            <a:latin typeface="Cambria Math" panose="02040503050406030204" pitchFamily="18" charset="0"/>
                          </a:rPr>
                          <m:t>−</m:t>
                        </m:r>
                      </m:sup>
                    </m:sSup>
                    <m:sSup>
                      <m:sSupPr>
                        <m:ctrlPr>
                          <a:rPr lang="en-AU" i="1">
                            <a:latin typeface="Cambria Math" panose="02040503050406030204" pitchFamily="18" charset="0"/>
                          </a:rPr>
                        </m:ctrlPr>
                      </m:sSupPr>
                      <m:e>
                        <m:r>
                          <a:rPr lang="en-AU" i="1">
                            <a:latin typeface="Cambria Math" panose="02040503050406030204" pitchFamily="18" charset="0"/>
                          </a:rPr>
                          <m:t>𝜋</m:t>
                        </m:r>
                      </m:e>
                      <m:sup>
                        <m:r>
                          <a:rPr lang="en-AU" i="1">
                            <a:latin typeface="Cambria Math" panose="02040503050406030204" pitchFamily="18" charset="0"/>
                          </a:rPr>
                          <m:t>0</m:t>
                        </m:r>
                      </m:sup>
                    </m:sSup>
                  </m:oMath>
                </a14:m>
                <a:r>
                  <a:rPr lang="en-AU" dirty="0"/>
                  <a:t> however, we can’t use calibration</a:t>
                </a:r>
                <a:r>
                  <a:rPr lang="en-AU" baseline="0" dirty="0"/>
                  <a:t> factors with </a:t>
                </a:r>
                <a:r>
                  <a:rPr lang="en-AU" baseline="0" dirty="0" err="1"/>
                  <a:t>parameterless</a:t>
                </a:r>
                <a:r>
                  <a:rPr lang="en-AU" baseline="0" dirty="0"/>
                  <a:t> kernel density PDFs.</a:t>
                </a:r>
              </a:p>
              <a:p>
                <a:pPr marL="171450" indent="-171450">
                  <a:buFont typeface="Arial" panose="020B0604020202020204" pitchFamily="34" charset="0"/>
                  <a:buChar char="•"/>
                </a:pPr>
                <a:r>
                  <a:rPr lang="en-AU" baseline="0" dirty="0"/>
                  <a:t>But some correction is needed, see plot.</a:t>
                </a:r>
              </a:p>
              <a:p>
                <a:pPr marL="171450" indent="-171450">
                  <a:buFont typeface="Arial" panose="020B0604020202020204" pitchFamily="34" charset="0"/>
                  <a:buChar char="•"/>
                </a:pPr>
                <a:r>
                  <a:rPr lang="en-AU" baseline="0" dirty="0"/>
                  <a:t>We fit new kernel density PDFs to a new variable that is Delta E + random number from a Gaussian distribution.</a:t>
                </a:r>
              </a:p>
              <a:p>
                <a:pPr marL="171450" indent="-171450">
                  <a:buFont typeface="Arial" panose="020B0604020202020204" pitchFamily="34" charset="0"/>
                  <a:buChar char="•"/>
                </a:pPr>
                <a:r>
                  <a:rPr lang="en-AU" baseline="0" dirty="0"/>
                  <a:t>This smears out the distribution acting as a width factor. See PDF after.</a:t>
                </a:r>
                <a:endParaRPr lang="en-AU" dirty="0"/>
              </a:p>
            </p:txBody>
          </p:sp>
        </mc:Choice>
        <mc:Fallback xmlns="">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Mentioned surprises from real data. These come in the form of discrepancies between simulated MC and data.</a:t>
                </a:r>
              </a:p>
              <a:p>
                <a:pPr marL="171450" indent="-171450">
                  <a:buFont typeface="Arial" panose="020B0604020202020204" pitchFamily="34" charset="0"/>
                  <a:buChar char="•"/>
                </a:pPr>
                <a:r>
                  <a:rPr lang="en-AU" dirty="0"/>
                  <a:t>We add calibration factors to PDFs where possible, in the form of small mean shifts and width factors.</a:t>
                </a:r>
              </a:p>
              <a:p>
                <a:pPr marL="171450" indent="-171450">
                  <a:buFont typeface="Arial" panose="020B0604020202020204" pitchFamily="34" charset="0"/>
                  <a:buChar char="•"/>
                </a:pPr>
                <a:r>
                  <a:rPr lang="en-AU" dirty="0"/>
                  <a:t>These are added to all the </a:t>
                </a:r>
                <a:r>
                  <a:rPr lang="en-AU" dirty="0" err="1"/>
                  <a:t>Cnn</a:t>
                </a:r>
                <a:r>
                  <a:rPr lang="en-AU" dirty="0"/>
                  <a:t>` PDFs, as well as the analytic </a:t>
                </a:r>
                <a:r>
                  <a:rPr lang="en-AU" i="0">
                    <a:latin typeface="Cambria Math" panose="02040503050406030204" pitchFamily="18" charset="0"/>
                  </a:rPr>
                  <a:t>¯(𝐷^0 )→𝐾^+ 𝜋^−</a:t>
                </a:r>
                <a:r>
                  <a:rPr lang="en-AU" dirty="0"/>
                  <a:t> signal PDF.</a:t>
                </a:r>
              </a:p>
              <a:p>
                <a:pPr marL="171450" indent="-171450">
                  <a:buFont typeface="Arial" panose="020B0604020202020204" pitchFamily="34" charset="0"/>
                  <a:buChar char="•"/>
                </a:pPr>
                <a:r>
                  <a:rPr lang="en-AU" dirty="0"/>
                  <a:t>For </a:t>
                </a:r>
                <a:r>
                  <a:rPr lang="en-AU" dirty="0" err="1"/>
                  <a:t>Cnn</a:t>
                </a:r>
                <a:r>
                  <a:rPr lang="en-AU" dirty="0"/>
                  <a:t>` these are floated in the control mode fit, and these values then fixed and applied to PDF when we later fit to the signal channel.</a:t>
                </a:r>
              </a:p>
              <a:p>
                <a:pPr marL="171450" indent="-171450">
                  <a:buFont typeface="Arial" panose="020B0604020202020204" pitchFamily="34" charset="0"/>
                  <a:buChar char="•"/>
                </a:pPr>
                <a:r>
                  <a:rPr lang="en-AU" dirty="0"/>
                  <a:t>For MBC and delta E in the signal PDF these are left floating in both fits to reduce the systematics from fixed shapes.</a:t>
                </a:r>
              </a:p>
              <a:p>
                <a:pPr marL="171450" indent="-171450">
                  <a:buFont typeface="Arial" panose="020B0604020202020204" pitchFamily="34" charset="0"/>
                  <a:buChar char="•"/>
                </a:pPr>
                <a:r>
                  <a:rPr lang="en-AU" dirty="0"/>
                  <a:t>For </a:t>
                </a:r>
                <a:r>
                  <a:rPr lang="en-AU" i="0">
                    <a:latin typeface="Cambria Math" panose="02040503050406030204" pitchFamily="18" charset="0"/>
                  </a:rPr>
                  <a:t>¯(𝐷^0 )→𝐾^+ 𝜋^− 𝜋^0</a:t>
                </a:r>
                <a:r>
                  <a:rPr lang="en-AU" dirty="0"/>
                  <a:t> however, we can’t use calibration</a:t>
                </a:r>
                <a:r>
                  <a:rPr lang="en-AU" baseline="0" dirty="0"/>
                  <a:t> factors with </a:t>
                </a:r>
                <a:r>
                  <a:rPr lang="en-AU" baseline="0" dirty="0" err="1"/>
                  <a:t>parameterless</a:t>
                </a:r>
                <a:r>
                  <a:rPr lang="en-AU" baseline="0" dirty="0"/>
                  <a:t> kernel density PDFs.</a:t>
                </a:r>
              </a:p>
              <a:p>
                <a:pPr marL="171450" indent="-171450">
                  <a:buFont typeface="Arial" panose="020B0604020202020204" pitchFamily="34" charset="0"/>
                  <a:buChar char="•"/>
                </a:pPr>
                <a:r>
                  <a:rPr lang="en-AU" baseline="0" dirty="0"/>
                  <a:t>But some correction is needed, see plot.</a:t>
                </a:r>
              </a:p>
              <a:p>
                <a:pPr marL="171450" indent="-171450">
                  <a:buFont typeface="Arial" panose="020B0604020202020204" pitchFamily="34" charset="0"/>
                  <a:buChar char="•"/>
                </a:pPr>
                <a:r>
                  <a:rPr lang="en-AU" baseline="0" dirty="0"/>
                  <a:t>We fit new kernel density PDFs to a new variable that is Delta E + random number from a Gaussian distribution.</a:t>
                </a:r>
              </a:p>
              <a:p>
                <a:pPr marL="171450" indent="-171450">
                  <a:buFont typeface="Arial" panose="020B0604020202020204" pitchFamily="34" charset="0"/>
                  <a:buChar char="•"/>
                </a:pPr>
                <a:r>
                  <a:rPr lang="en-AU" baseline="0" dirty="0"/>
                  <a:t>This smears out the distribution acting as a width factor. See PDF after.</a:t>
                </a:r>
                <a:endParaRPr lang="en-AU" dirty="0"/>
              </a:p>
            </p:txBody>
          </p:sp>
        </mc:Fallback>
      </mc:AlternateContent>
      <p:sp>
        <p:nvSpPr>
          <p:cNvPr id="4" name="Slide Number Placeholder 3"/>
          <p:cNvSpPr>
            <a:spLocks noGrp="1"/>
          </p:cNvSpPr>
          <p:nvPr>
            <p:ph type="sldNum" sz="quarter" idx="5"/>
          </p:nvPr>
        </p:nvSpPr>
        <p:spPr>
          <a:xfrm>
            <a:off x="5179484" y="6513910"/>
            <a:ext cx="3962400" cy="344090"/>
          </a:xfrm>
          <a:prstGeom prst="rect">
            <a:avLst/>
          </a:prstGeom>
        </p:spPr>
        <p:txBody>
          <a:bodyPr/>
          <a:lstStyle/>
          <a:p>
            <a:fld id="{5A645518-3056-457D-A74F-C0E7A7D0BEE4}" type="slidenum">
              <a:rPr lang="en-AU" smtClean="0"/>
              <a:t>27</a:t>
            </a:fld>
            <a:endParaRPr lang="en-AU"/>
          </a:p>
        </p:txBody>
      </p:sp>
    </p:spTree>
    <p:extLst>
      <p:ext uri="{BB962C8B-B14F-4D97-AF65-F5344CB8AC3E}">
        <p14:creationId xmlns:p14="http://schemas.microsoft.com/office/powerpoint/2010/main" val="23388649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a:xfrm>
            <a:off x="5179484" y="6513910"/>
            <a:ext cx="3962400" cy="344090"/>
          </a:xfrm>
          <a:prstGeom prst="rect">
            <a:avLst/>
          </a:prstGeom>
        </p:spPr>
        <p:txBody>
          <a:bodyPr/>
          <a:lstStyle/>
          <a:p>
            <a:fld id="{5A645518-3056-457D-A74F-C0E7A7D0BEE4}" type="slidenum">
              <a:rPr lang="en-AU" smtClean="0"/>
              <a:t>28</a:t>
            </a:fld>
            <a:endParaRPr lang="en-AU"/>
          </a:p>
        </p:txBody>
      </p:sp>
    </p:spTree>
    <p:extLst>
      <p:ext uri="{BB962C8B-B14F-4D97-AF65-F5344CB8AC3E}">
        <p14:creationId xmlns:p14="http://schemas.microsoft.com/office/powerpoint/2010/main" val="14583427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p:spPr>
      </p:sp>
      <p:sp>
        <p:nvSpPr>
          <p:cNvPr id="3" name="Notes Placeholder 2"/>
          <p:cNvSpPr>
            <a:spLocks noGrp="1"/>
          </p:cNvSpPr>
          <p:nvPr>
            <p:ph type="body" idx="1"/>
          </p:nvPr>
        </p:nvSpPr>
        <p:spPr/>
        <p:txBody>
          <a:bodyPr/>
          <a:lstStyle/>
          <a:p>
            <a:r>
              <a:rPr lang="en-AU" dirty="0"/>
              <a:t>Contributors to systematic uncertainty in branching fraction.</a:t>
            </a:r>
          </a:p>
          <a:p>
            <a:r>
              <a:rPr lang="en-AU" dirty="0"/>
              <a:t>Biggest pi0 efficiency correction and D0 </a:t>
            </a:r>
            <a:r>
              <a:rPr lang="en-AU" dirty="0" err="1"/>
              <a:t>subdecay</a:t>
            </a:r>
            <a:r>
              <a:rPr lang="en-AU" dirty="0"/>
              <a:t> branching fraction </a:t>
            </a:r>
            <a:r>
              <a:rPr lang="en-AU" dirty="0" err="1"/>
              <a:t>uncert</a:t>
            </a:r>
            <a:r>
              <a:rPr lang="en-AU" dirty="0"/>
              <a:t>.</a:t>
            </a:r>
          </a:p>
        </p:txBody>
      </p:sp>
      <p:sp>
        <p:nvSpPr>
          <p:cNvPr id="4" name="Slide Number Placeholder 3"/>
          <p:cNvSpPr>
            <a:spLocks noGrp="1"/>
          </p:cNvSpPr>
          <p:nvPr>
            <p:ph type="sldNum" sz="quarter" idx="5"/>
          </p:nvPr>
        </p:nvSpPr>
        <p:spPr>
          <a:xfrm>
            <a:off x="5179484" y="6513910"/>
            <a:ext cx="3962400" cy="344090"/>
          </a:xfrm>
          <a:prstGeom prst="rect">
            <a:avLst/>
          </a:prstGeom>
        </p:spPr>
        <p:txBody>
          <a:bodyPr/>
          <a:lstStyle/>
          <a:p>
            <a:fld id="{5A645518-3056-457D-A74F-C0E7A7D0BEE4}" type="slidenum">
              <a:rPr lang="en-AU" smtClean="0"/>
              <a:t>29</a:t>
            </a:fld>
            <a:endParaRPr lang="en-AU"/>
          </a:p>
        </p:txBody>
      </p:sp>
    </p:spTree>
    <p:extLst>
      <p:ext uri="{BB962C8B-B14F-4D97-AF65-F5344CB8AC3E}">
        <p14:creationId xmlns:p14="http://schemas.microsoft.com/office/powerpoint/2010/main" val="1934699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Quick look at direct CP violation.</a:t>
            </a:r>
          </a:p>
          <a:p>
            <a:pPr marL="171450" indent="-171450">
              <a:buFont typeface="Arial" panose="020B0604020202020204" pitchFamily="34" charset="0"/>
              <a:buChar char="•"/>
            </a:pPr>
            <a:r>
              <a:rPr lang="en-AU" dirty="0"/>
              <a:t>For this to occur a decay needs to be the sum of at least two processes with a magnitude and 2 phases.</a:t>
            </a:r>
          </a:p>
          <a:p>
            <a:pPr marL="171450" indent="-171450">
              <a:buFont typeface="Arial" panose="020B0604020202020204" pitchFamily="34" charset="0"/>
              <a:buChar char="•"/>
            </a:pPr>
            <a:r>
              <a:rPr lang="en-AU" dirty="0"/>
              <a:t>From the CKM terms, a CP violating weak phase with differing signs between conjugate decays.</a:t>
            </a:r>
          </a:p>
          <a:p>
            <a:pPr marL="171450" indent="-171450">
              <a:buFont typeface="Arial" panose="020B0604020202020204" pitchFamily="34" charset="0"/>
              <a:buChar char="•"/>
            </a:pPr>
            <a:r>
              <a:rPr lang="en-AU" dirty="0"/>
              <a:t>And a CP invariant strong phase that stays the same, and occurs as a result of different decay mechanisms.</a:t>
            </a:r>
          </a:p>
          <a:p>
            <a:pPr marL="171450" indent="-171450">
              <a:buFont typeface="Arial" panose="020B0604020202020204" pitchFamily="34" charset="0"/>
              <a:buChar char="•"/>
            </a:pPr>
            <a:r>
              <a:rPr lang="en-AU" dirty="0"/>
              <a:t>Quantify the CP violation of a decay by </a:t>
            </a:r>
            <a:r>
              <a:rPr lang="en-AU" dirty="0" err="1"/>
              <a:t>Acp</a:t>
            </a:r>
            <a:r>
              <a:rPr lang="en-AU" dirty="0"/>
              <a:t>, which for such a decay we find this is proportional to sin of difference in weak phase times sin of different in strong phase.</a:t>
            </a:r>
          </a:p>
          <a:p>
            <a:pPr marL="171450" indent="-171450">
              <a:buFont typeface="Arial" panose="020B0604020202020204" pitchFamily="34" charset="0"/>
              <a:buChar char="•"/>
            </a:pPr>
            <a:r>
              <a:rPr lang="en-AU" dirty="0"/>
              <a:t>So we need both a weak and strong phase difference to get direct CP violation.</a:t>
            </a:r>
          </a:p>
        </p:txBody>
      </p:sp>
      <p:sp>
        <p:nvSpPr>
          <p:cNvPr id="4" name="Slide Number Placeholder 3"/>
          <p:cNvSpPr>
            <a:spLocks noGrp="1"/>
          </p:cNvSpPr>
          <p:nvPr>
            <p:ph type="sldNum" sz="quarter" idx="5"/>
          </p:nvPr>
        </p:nvSpPr>
        <p:spPr>
          <a:xfrm>
            <a:off x="5179484" y="6513910"/>
            <a:ext cx="3962400" cy="344090"/>
          </a:xfrm>
          <a:prstGeom prst="rect">
            <a:avLst/>
          </a:prstGeom>
        </p:spPr>
        <p:txBody>
          <a:bodyPr/>
          <a:lstStyle/>
          <a:p>
            <a:fld id="{5A645518-3056-457D-A74F-C0E7A7D0BEE4}" type="slidenum">
              <a:rPr lang="en-AU" smtClean="0"/>
              <a:t>3</a:t>
            </a:fld>
            <a:endParaRPr lang="en-AU"/>
          </a:p>
        </p:txBody>
      </p:sp>
    </p:spTree>
    <p:extLst>
      <p:ext uri="{BB962C8B-B14F-4D97-AF65-F5344CB8AC3E}">
        <p14:creationId xmlns:p14="http://schemas.microsoft.com/office/powerpoint/2010/main" val="35761819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28950" y="857250"/>
            <a:ext cx="3086100" cy="2314575"/>
          </a:xfrm>
          <a:prstGeom prst="rect">
            <a:avLst/>
          </a:prstGeom>
        </p:spPr>
      </p:sp>
      <p:sp>
        <p:nvSpPr>
          <p:cNvPr id="3" name="Notes Placeholder 2"/>
          <p:cNvSpPr>
            <a:spLocks noGrp="1"/>
          </p:cNvSpPr>
          <p:nvPr>
            <p:ph type="body" idx="1"/>
          </p:nvPr>
        </p:nvSpPr>
        <p:spPr/>
        <p:txBody>
          <a:bodyPr/>
          <a:lstStyle/>
          <a:p>
            <a:r>
              <a:rPr lang="en-AU" dirty="0"/>
              <a:t>Biggest from Detector bias and D0 </a:t>
            </a:r>
            <a:r>
              <a:rPr lang="en-AU" dirty="0" err="1"/>
              <a:t>subdecay</a:t>
            </a:r>
            <a:r>
              <a:rPr lang="en-AU" dirty="0"/>
              <a:t> </a:t>
            </a:r>
            <a:r>
              <a:rPr lang="en-AU" dirty="0" err="1"/>
              <a:t>Acp</a:t>
            </a:r>
            <a:r>
              <a:rPr lang="en-AU" dirty="0"/>
              <a:t>.</a:t>
            </a:r>
          </a:p>
          <a:p>
            <a:r>
              <a:rPr lang="en-AU" dirty="0"/>
              <a:t>Two detector bias uncertainties are correlated</a:t>
            </a:r>
          </a:p>
        </p:txBody>
      </p:sp>
      <p:sp>
        <p:nvSpPr>
          <p:cNvPr id="4" name="Slide Number Placeholder 3"/>
          <p:cNvSpPr>
            <a:spLocks noGrp="1"/>
          </p:cNvSpPr>
          <p:nvPr>
            <p:ph type="sldNum" sz="quarter" idx="5"/>
          </p:nvPr>
        </p:nvSpPr>
        <p:spPr>
          <a:xfrm>
            <a:off x="5179484" y="6513910"/>
            <a:ext cx="3962400" cy="344090"/>
          </a:xfrm>
          <a:prstGeom prst="rect">
            <a:avLst/>
          </a:prstGeom>
        </p:spPr>
        <p:txBody>
          <a:bodyPr/>
          <a:lstStyle/>
          <a:p>
            <a:fld id="{5A645518-3056-457D-A74F-C0E7A7D0BEE4}" type="slidenum">
              <a:rPr lang="en-AU" smtClean="0"/>
              <a:t>30</a:t>
            </a:fld>
            <a:endParaRPr lang="en-AU"/>
          </a:p>
        </p:txBody>
      </p:sp>
    </p:spTree>
    <p:extLst>
      <p:ext uri="{BB962C8B-B14F-4D97-AF65-F5344CB8AC3E}">
        <p14:creationId xmlns:p14="http://schemas.microsoft.com/office/powerpoint/2010/main" val="2280829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Using charge tracks detected by the CDC, particle ID system uses information from the Aerogel Cerenkov Counter, the time of flight and the rate energy is deposited in the CDC to identify charged particles.</a:t>
            </a:r>
          </a:p>
          <a:p>
            <a:pPr marL="171450" indent="-171450">
              <a:buFont typeface="Arial" panose="020B0604020202020204" pitchFamily="34" charset="0"/>
              <a:buChar char="•"/>
            </a:pPr>
            <a:r>
              <a:rPr lang="en-AU" dirty="0"/>
              <a:t>Pi0s are identified by their decay in gamma </a:t>
            </a:r>
            <a:r>
              <a:rPr lang="en-AU" dirty="0" err="1"/>
              <a:t>gamma</a:t>
            </a:r>
            <a:r>
              <a:rPr lang="en-AU" dirty="0"/>
              <a:t>, which we detect as close-together trackless clusters in the ECL.</a:t>
            </a:r>
          </a:p>
          <a:p>
            <a:pPr marL="171450" indent="-171450">
              <a:buFont typeface="Arial" panose="020B0604020202020204" pitchFamily="34" charset="0"/>
              <a:buChar char="•"/>
            </a:pPr>
            <a:r>
              <a:rPr lang="en-AU" dirty="0"/>
              <a:t>K_s detected by their decay to pi+ pi- pairs, with fitted vertex.</a:t>
            </a:r>
          </a:p>
          <a:p>
            <a:pPr marL="171450" lvl="0" indent="-171450">
              <a:buFont typeface="Arial" panose="020B0604020202020204" pitchFamily="34" charset="0"/>
              <a:buChar char="•"/>
            </a:pPr>
            <a:r>
              <a:rPr lang="en-AU" dirty="0"/>
              <a:t>The primary kinematic parameters we use to fit to are: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Beam </a:t>
            </a:r>
            <a:r>
              <a:rPr lang="en-AU" dirty="0" err="1"/>
              <a:t>contrained</a:t>
            </a:r>
            <a:r>
              <a:rPr lang="en-AU" dirty="0"/>
              <a:t> mass: peaks at B mass for full reconstructed B</a:t>
            </a:r>
          </a:p>
          <a:p>
            <a:pPr marL="628650" lvl="1" indent="-171450">
              <a:buFont typeface="Arial" panose="020B0604020202020204" pitchFamily="34" charset="0"/>
              <a:buChar char="•"/>
            </a:pPr>
            <a:r>
              <a:rPr lang="en-AU" dirty="0"/>
              <a:t>And Delta E: peaks at 0 for full reconstructed B</a:t>
            </a:r>
          </a:p>
        </p:txBody>
      </p:sp>
      <p:sp>
        <p:nvSpPr>
          <p:cNvPr id="4" name="Slide Number Placeholder 3"/>
          <p:cNvSpPr>
            <a:spLocks noGrp="1"/>
          </p:cNvSpPr>
          <p:nvPr>
            <p:ph type="sldNum" sz="quarter" idx="5"/>
          </p:nvPr>
        </p:nvSpPr>
        <p:spPr>
          <a:xfrm>
            <a:off x="5179484" y="6513910"/>
            <a:ext cx="3962400" cy="344090"/>
          </a:xfrm>
          <a:prstGeom prst="rect">
            <a:avLst/>
          </a:prstGeom>
        </p:spPr>
        <p:txBody>
          <a:bodyPr/>
          <a:lstStyle/>
          <a:p>
            <a:fld id="{5A645518-3056-457D-A74F-C0E7A7D0BEE4}" type="slidenum">
              <a:rPr lang="en-AU" smtClean="0"/>
              <a:t>4</a:t>
            </a:fld>
            <a:endParaRPr lang="en-AU"/>
          </a:p>
        </p:txBody>
      </p:sp>
    </p:spTree>
    <p:extLst>
      <p:ext uri="{BB962C8B-B14F-4D97-AF65-F5344CB8AC3E}">
        <p14:creationId xmlns:p14="http://schemas.microsoft.com/office/powerpoint/2010/main" val="4257057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q </a:t>
            </a:r>
            <a:r>
              <a:rPr lang="en-AU" dirty="0" err="1"/>
              <a:t>q</a:t>
            </a:r>
            <a:r>
              <a:rPr lang="en-AU" dirty="0"/>
              <a:t> bar continuum is our largest source of background events.</a:t>
            </a:r>
          </a:p>
          <a:p>
            <a:pPr marL="171450" lvl="0" indent="-171450">
              <a:buFont typeface="Arial" panose="020B0604020202020204" pitchFamily="34" charset="0"/>
              <a:buChar char="•"/>
            </a:pPr>
            <a:r>
              <a:rPr lang="en-AU" dirty="0"/>
              <a:t>Primary way to distinguish between BB and continuum is the events shape.</a:t>
            </a:r>
          </a:p>
          <a:p>
            <a:pPr marL="628650" lvl="1" indent="-171450">
              <a:buFont typeface="Arial" panose="020B0604020202020204" pitchFamily="34" charset="0"/>
              <a:buChar char="•"/>
            </a:pPr>
            <a:r>
              <a:rPr lang="en-AU" dirty="0" err="1"/>
              <a:t>qq</a:t>
            </a:r>
            <a:r>
              <a:rPr lang="en-AU" dirty="0"/>
              <a:t> are produced with high momentum, and decay as back to back jets.</a:t>
            </a:r>
          </a:p>
          <a:p>
            <a:pPr marL="628650" lvl="1" indent="-171450">
              <a:buFont typeface="Arial" panose="020B0604020202020204" pitchFamily="34" charset="0"/>
              <a:buChar char="•"/>
            </a:pPr>
            <a:r>
              <a:rPr lang="en-AU" dirty="0"/>
              <a:t>While BB pairs are produced with close to 0 momentum (in the centre of mass frame), so their decay products will have a roughly spherical uniform distribution</a:t>
            </a:r>
          </a:p>
          <a:p>
            <a:pPr marL="171450" lvl="0" indent="-171450">
              <a:buFont typeface="Arial" panose="020B0604020202020204" pitchFamily="34" charset="0"/>
              <a:buChar char="•"/>
            </a:pPr>
            <a:r>
              <a:rPr lang="en-AU" dirty="0"/>
              <a:t>Primary way we define what sort of topology is with Fox-Wolfram moments.</a:t>
            </a:r>
          </a:p>
          <a:p>
            <a:pPr marL="171450" lvl="0" indent="-171450">
              <a:buFont typeface="Arial" panose="020B0604020202020204" pitchFamily="34" charset="0"/>
              <a:buChar char="•"/>
            </a:pPr>
            <a:r>
              <a:rPr lang="en-AU" dirty="0"/>
              <a:t>Combine with a number of other variables in a neural network.</a:t>
            </a:r>
          </a:p>
          <a:p>
            <a:pPr marL="171450" lvl="0" indent="-171450">
              <a:buFont typeface="Arial" panose="020B0604020202020204" pitchFamily="34" charset="0"/>
              <a:buChar char="•"/>
            </a:pPr>
            <a:r>
              <a:rPr lang="en-AU" dirty="0"/>
              <a:t>Transform to use in fit.</a:t>
            </a:r>
          </a:p>
        </p:txBody>
      </p:sp>
      <p:sp>
        <p:nvSpPr>
          <p:cNvPr id="4" name="Slide Number Placeholder 3"/>
          <p:cNvSpPr>
            <a:spLocks noGrp="1"/>
          </p:cNvSpPr>
          <p:nvPr>
            <p:ph type="sldNum" sz="quarter" idx="5"/>
          </p:nvPr>
        </p:nvSpPr>
        <p:spPr>
          <a:xfrm>
            <a:off x="5179484" y="6513910"/>
            <a:ext cx="3962400" cy="344090"/>
          </a:xfrm>
          <a:prstGeom prst="rect">
            <a:avLst/>
          </a:prstGeom>
        </p:spPr>
        <p:txBody>
          <a:bodyPr/>
          <a:lstStyle/>
          <a:p>
            <a:fld id="{5A645518-3056-457D-A74F-C0E7A7D0BEE4}" type="slidenum">
              <a:rPr lang="en-AU" smtClean="0"/>
              <a:t>5</a:t>
            </a:fld>
            <a:endParaRPr lang="en-AU"/>
          </a:p>
        </p:txBody>
      </p:sp>
    </p:spTree>
    <p:extLst>
      <p:ext uri="{BB962C8B-B14F-4D97-AF65-F5344CB8AC3E}">
        <p14:creationId xmlns:p14="http://schemas.microsoft.com/office/powerpoint/2010/main" val="3415050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Number of these studies have recently used kernel density estimations instead of histograms as non-parametric PDFs for correlated variables.</a:t>
            </a:r>
          </a:p>
          <a:p>
            <a:pPr marL="171450" indent="-171450">
              <a:buFont typeface="Arial" panose="020B0604020202020204" pitchFamily="34" charset="0"/>
              <a:buChar char="•"/>
            </a:pPr>
            <a:r>
              <a:rPr lang="en-AU" dirty="0"/>
              <a:t>Similar to histograms, but instead of binning data, each point is represented by a kernel function that superimpose to form a PDF.</a:t>
            </a:r>
          </a:p>
          <a:p>
            <a:pPr marL="171450" indent="-171450">
              <a:buFont typeface="Arial" panose="020B0604020202020204" pitchFamily="34" charset="0"/>
              <a:buChar char="•"/>
            </a:pPr>
            <a:r>
              <a:rPr lang="en-AU" dirty="0" err="1"/>
              <a:t>Roofit</a:t>
            </a:r>
            <a:r>
              <a:rPr lang="en-AU" dirty="0"/>
              <a:t> uses an algorithm to dynamically vary the bandwidth based on the local event density.</a:t>
            </a:r>
          </a:p>
          <a:p>
            <a:pPr marL="171450" indent="-171450">
              <a:buFont typeface="Arial" panose="020B0604020202020204" pitchFamily="34" charset="0"/>
              <a:buChar char="•"/>
            </a:pPr>
            <a:r>
              <a:rPr lang="en-AU" dirty="0"/>
              <a:t>This means when event density is high and uncertainty low information is retained, while low density areas with high uncertainty are smoothed to reduce statistical noise.</a:t>
            </a:r>
          </a:p>
        </p:txBody>
      </p:sp>
      <p:sp>
        <p:nvSpPr>
          <p:cNvPr id="4" name="Slide Number Placeholder 3"/>
          <p:cNvSpPr>
            <a:spLocks noGrp="1"/>
          </p:cNvSpPr>
          <p:nvPr>
            <p:ph type="sldNum" sz="quarter" idx="5"/>
          </p:nvPr>
        </p:nvSpPr>
        <p:spPr>
          <a:xfrm>
            <a:off x="5179484" y="6513910"/>
            <a:ext cx="3962400" cy="344090"/>
          </a:xfrm>
          <a:prstGeom prst="rect">
            <a:avLst/>
          </a:prstGeom>
        </p:spPr>
        <p:txBody>
          <a:bodyPr/>
          <a:lstStyle/>
          <a:p>
            <a:fld id="{5A645518-3056-457D-A74F-C0E7A7D0BEE4}" type="slidenum">
              <a:rPr lang="en-AU" smtClean="0"/>
              <a:t>6</a:t>
            </a:fld>
            <a:endParaRPr lang="en-AU"/>
          </a:p>
        </p:txBody>
      </p:sp>
    </p:spTree>
    <p:extLst>
      <p:ext uri="{BB962C8B-B14F-4D97-AF65-F5344CB8AC3E}">
        <p14:creationId xmlns:p14="http://schemas.microsoft.com/office/powerpoint/2010/main" val="2245914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First preliminary result is B to D0 bar pi</a:t>
            </a:r>
          </a:p>
          <a:p>
            <a:pPr marL="171450" indent="-171450">
              <a:buFont typeface="Arial" panose="020B0604020202020204" pitchFamily="34" charset="0"/>
              <a:buChar char="•"/>
            </a:pPr>
            <a:r>
              <a:rPr lang="en-AU" dirty="0"/>
              <a:t>At the quark level this involves a b -&gt; c </a:t>
            </a:r>
            <a:r>
              <a:rPr lang="en-AU" dirty="0" err="1"/>
              <a:t>ubar</a:t>
            </a:r>
            <a:r>
              <a:rPr lang="en-AU" dirty="0"/>
              <a:t> d transition.</a:t>
            </a:r>
          </a:p>
          <a:p>
            <a:pPr marL="171450" indent="-171450">
              <a:buFont typeface="Arial" panose="020B0604020202020204" pitchFamily="34" charset="0"/>
              <a:buChar char="•"/>
            </a:pPr>
            <a:r>
              <a:rPr lang="en-AU" dirty="0"/>
              <a:t>Because the quarks are all of different flavours, no penguin diagram can be constructed., so expectation is no CP asymmetry.</a:t>
            </a:r>
          </a:p>
          <a:p>
            <a:pPr marL="171450" indent="-171450">
              <a:buFont typeface="Arial" panose="020B0604020202020204" pitchFamily="34" charset="0"/>
              <a:buChar char="•"/>
            </a:pPr>
            <a:r>
              <a:rPr lang="en-AU" dirty="0"/>
              <a:t>B0  to D0 bar pi0 is colour suppressed, while B+ to D0bar pi+ is colour favoured.</a:t>
            </a:r>
          </a:p>
        </p:txBody>
      </p:sp>
      <p:sp>
        <p:nvSpPr>
          <p:cNvPr id="4" name="Slide Number Placeholder 3"/>
          <p:cNvSpPr>
            <a:spLocks noGrp="1"/>
          </p:cNvSpPr>
          <p:nvPr>
            <p:ph type="sldNum" sz="quarter" idx="5"/>
          </p:nvPr>
        </p:nvSpPr>
        <p:spPr>
          <a:xfrm>
            <a:off x="5179484" y="6513910"/>
            <a:ext cx="3962400" cy="344090"/>
          </a:xfrm>
          <a:prstGeom prst="rect">
            <a:avLst/>
          </a:prstGeom>
        </p:spPr>
        <p:txBody>
          <a:bodyPr/>
          <a:lstStyle/>
          <a:p>
            <a:fld id="{5A645518-3056-457D-A74F-C0E7A7D0BEE4}" type="slidenum">
              <a:rPr lang="en-AU" smtClean="0"/>
              <a:t>7</a:t>
            </a:fld>
            <a:endParaRPr lang="en-AU"/>
          </a:p>
        </p:txBody>
      </p:sp>
    </p:spTree>
    <p:extLst>
      <p:ext uri="{BB962C8B-B14F-4D97-AF65-F5344CB8AC3E}">
        <p14:creationId xmlns:p14="http://schemas.microsoft.com/office/powerpoint/2010/main" val="3696239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These decays are common control mode for a number of rare analysis, such as B to pi0pi0 and B to K short pi0</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Used to calibrate difference between Monte Carlo and data, so accurate measurement of properties is vital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Accuracy of calibration measurements important as Belle II pushes precision frontier.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B0 to D0 bar pi0 has large non-factorizable contributions, so precise measurement of branching fraction will provide tighter experimental constraints for comparing different theory models of complex final state interactions.</a:t>
            </a:r>
          </a:p>
        </p:txBody>
      </p:sp>
      <p:sp>
        <p:nvSpPr>
          <p:cNvPr id="4" name="Slide Number Placeholder 3"/>
          <p:cNvSpPr>
            <a:spLocks noGrp="1"/>
          </p:cNvSpPr>
          <p:nvPr>
            <p:ph type="sldNum" sz="quarter" idx="5"/>
          </p:nvPr>
        </p:nvSpPr>
        <p:spPr>
          <a:xfrm>
            <a:off x="5179484" y="6513910"/>
            <a:ext cx="3962400" cy="344090"/>
          </a:xfrm>
          <a:prstGeom prst="rect">
            <a:avLst/>
          </a:prstGeom>
        </p:spPr>
        <p:txBody>
          <a:bodyPr/>
          <a:lstStyle/>
          <a:p>
            <a:fld id="{5A645518-3056-457D-A74F-C0E7A7D0BEE4}" type="slidenum">
              <a:rPr lang="en-AU" smtClean="0"/>
              <a:t>8</a:t>
            </a:fld>
            <a:endParaRPr lang="en-AU"/>
          </a:p>
        </p:txBody>
      </p:sp>
    </p:spTree>
    <p:extLst>
      <p:ext uri="{BB962C8B-B14F-4D97-AF65-F5344CB8AC3E}">
        <p14:creationId xmlns:p14="http://schemas.microsoft.com/office/powerpoint/2010/main" val="31421589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a:t>Perform 3D </a:t>
            </a:r>
            <a:r>
              <a:rPr lang="en-AU" dirty="0" err="1"/>
              <a:t>unbinned</a:t>
            </a:r>
            <a:r>
              <a:rPr lang="en-AU" dirty="0"/>
              <a:t> maximum likelihood fit simultaneously across 2 D0 decay modes.</a:t>
            </a:r>
          </a:p>
          <a:p>
            <a:pPr marL="171450" indent="-171450">
              <a:buFont typeface="Arial" panose="020B0604020202020204" pitchFamily="34" charset="0"/>
              <a:buChar char="•"/>
            </a:pPr>
            <a:r>
              <a:rPr lang="en-AU" dirty="0"/>
              <a:t>Kaon charge used to identify the flavour of the B.</a:t>
            </a:r>
          </a:p>
          <a:p>
            <a:pPr marL="171450" indent="-171450">
              <a:buFont typeface="Arial" panose="020B0604020202020204" pitchFamily="34" charset="0"/>
              <a:buChar char="•"/>
            </a:pPr>
            <a:r>
              <a:rPr lang="en-AU" dirty="0"/>
              <a:t>Final results uses generalised weighted mean to account for different correlated and uncorrelated systematics in the D0 decay modes.</a:t>
            </a:r>
          </a:p>
          <a:p>
            <a:pPr marL="171450" indent="-171450">
              <a:buFont typeface="Arial" panose="020B0604020202020204" pitchFamily="34" charset="0"/>
              <a:buChar char="•"/>
            </a:pPr>
            <a:r>
              <a:rPr lang="en-AU" dirty="0"/>
              <a:t>Results are in agreement with PDG averages, with a substantial improvement in precision over previous best.</a:t>
            </a:r>
          </a:p>
        </p:txBody>
      </p:sp>
      <p:sp>
        <p:nvSpPr>
          <p:cNvPr id="4" name="Slide Number Placeholder 3"/>
          <p:cNvSpPr>
            <a:spLocks noGrp="1"/>
          </p:cNvSpPr>
          <p:nvPr>
            <p:ph type="sldNum" sz="quarter" idx="5"/>
          </p:nvPr>
        </p:nvSpPr>
        <p:spPr>
          <a:xfrm>
            <a:off x="5179484" y="6513910"/>
            <a:ext cx="3962400" cy="344090"/>
          </a:xfrm>
          <a:prstGeom prst="rect">
            <a:avLst/>
          </a:prstGeom>
        </p:spPr>
        <p:txBody>
          <a:bodyPr/>
          <a:lstStyle/>
          <a:p>
            <a:fld id="{2DD0997A-FAFA-45F3-9853-8CBEA8C1ED7B}" type="slidenum">
              <a:rPr lang="en-AU" smtClean="0"/>
              <a:t>9</a:t>
            </a:fld>
            <a:endParaRPr lang="en-AU"/>
          </a:p>
        </p:txBody>
      </p:sp>
    </p:spTree>
    <p:extLst>
      <p:ext uri="{BB962C8B-B14F-4D97-AF65-F5344CB8AC3E}">
        <p14:creationId xmlns:p14="http://schemas.microsoft.com/office/powerpoint/2010/main" val="8777986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atin typeface="Cambria Math" panose="02040503050406030204" pitchFamily="18" charset="0"/>
                <a:ea typeface="Cambria Math" panose="02040503050406030204" pitchFamily="18" charset="0"/>
              </a:defRPr>
            </a:lvl1pPr>
          </a:lstStyle>
          <a:p>
            <a:r>
              <a:rPr lang="en-US" dirty="0"/>
              <a:t>Click to edit Master title style</a:t>
            </a:r>
            <a:endParaRPr lang="en-AU"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endParaRPr lang="en-AU" dirty="0"/>
          </a:p>
        </p:txBody>
      </p:sp>
      <p:sp>
        <p:nvSpPr>
          <p:cNvPr id="4" name="Date Placeholder 3"/>
          <p:cNvSpPr>
            <a:spLocks noGrp="1"/>
          </p:cNvSpPr>
          <p:nvPr>
            <p:ph type="dt" sz="half" idx="10"/>
          </p:nvPr>
        </p:nvSpPr>
        <p:spPr/>
        <p:txBody>
          <a:bodyPr/>
          <a:lstStyle>
            <a:lvl1pPr>
              <a:defRPr/>
            </a:lvl1pPr>
          </a:lstStyle>
          <a:p>
            <a:fld id="{DA25F3EB-0333-41F0-80B2-F57068B421A7}" type="datetime1">
              <a:rPr lang="en-US" smtClean="0"/>
              <a:t>9/18/2019</a:t>
            </a:fld>
            <a:endParaRPr lang="en-AU" dirty="0"/>
          </a:p>
        </p:txBody>
      </p:sp>
      <mc:AlternateContent xmlns:mc="http://schemas.openxmlformats.org/markup-compatibility/2006" xmlns:a14="http://schemas.microsoft.com/office/drawing/2010/main">
        <mc:Choice Requires="a14">
          <p:sp>
            <p:nvSpPr>
              <p:cNvPr id="5" name="Footer Placeholder 4"/>
              <p:cNvSpPr>
                <a:spLocks noGrp="1"/>
              </p:cNvSpPr>
              <p:nvPr>
                <p:ph type="ftr" sz="quarter" idx="11"/>
              </p:nvPr>
            </p:nvSpPr>
            <p:spPr/>
            <p:txBody>
              <a:bodyPr/>
              <a:lstStyle>
                <a:lvl1pPr>
                  <a:defRPr/>
                </a:lvl1pPr>
              </a:lstStyle>
              <a:p>
                <a:r>
                  <a:rPr lang="en-AU" altLang="en-US">
                    <a:latin typeface="Cambria Math" panose="02040503050406030204" pitchFamily="18" charset="0"/>
                    <a:ea typeface="Cambria Math" panose="02040503050406030204" pitchFamily="18" charset="0"/>
                  </a:rPr>
                  <a:t>Hadronic B Decays at Belle, PIC2019</a:t>
                </a:r>
                <a:endParaRPr lang="en-AU" dirty="0"/>
              </a:p>
            </p:txBody>
          </p:sp>
        </mc:Choice>
        <mc:Fallback xmlns="">
          <p:sp>
            <p:nvSpPr>
              <p:cNvPr id="5" name="Footer Placeholder 4"/>
              <p:cNvSpPr>
                <a:spLocks noGrp="1" noRot="1" noChangeAspect="1" noMove="1" noResize="1" noEditPoints="1" noAdjustHandles="1" noChangeArrowheads="1" noChangeShapeType="1" noTextEdit="1"/>
              </p:cNvSpPr>
              <p:nvPr>
                <p:ph type="ftr" sz="quarter" idx="11"/>
              </p:nvPr>
            </p:nvSpPr>
            <p:spPr>
              <a:blipFill>
                <a:blip r:embed="rId2"/>
                <a:stretch>
                  <a:fillRect/>
                </a:stretch>
              </a:blipFill>
            </p:spPr>
            <p:txBody>
              <a:bodyPr/>
              <a:lstStyle/>
              <a:p>
                <a:r>
                  <a:rPr lang="en-AU">
                    <a:noFill/>
                  </a:rPr>
                  <a:t> </a:t>
                </a:r>
              </a:p>
            </p:txBody>
          </p:sp>
        </mc:Fallback>
      </mc:AlternateContent>
      <p:sp>
        <p:nvSpPr>
          <p:cNvPr id="6" name="Slide Number Placeholder 5"/>
          <p:cNvSpPr>
            <a:spLocks noGrp="1"/>
          </p:cNvSpPr>
          <p:nvPr>
            <p:ph type="sldNum" sz="quarter" idx="12"/>
          </p:nvPr>
        </p:nvSpPr>
        <p:spPr/>
        <p:txBody>
          <a:bodyPr/>
          <a:lstStyle>
            <a:lvl1pPr>
              <a:defRPr/>
            </a:lvl1pPr>
          </a:lstStyle>
          <a:p>
            <a:fld id="{827338AE-70A8-4A03-982B-039069B7D21A}" type="slidenum">
              <a:rPr lang="en-AU" smtClean="0"/>
              <a:t>‹#›</a:t>
            </a:fld>
            <a:endParaRPr lang="en-AU" dirty="0"/>
          </a:p>
        </p:txBody>
      </p:sp>
    </p:spTree>
    <p:extLst>
      <p:ext uri="{BB962C8B-B14F-4D97-AF65-F5344CB8AC3E}">
        <p14:creationId xmlns:p14="http://schemas.microsoft.com/office/powerpoint/2010/main" val="1221484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fld id="{2BA9C528-57AF-4A9D-A14D-28FE5E74C4BA}" type="datetime1">
              <a:rPr lang="en-US" smtClean="0"/>
              <a:t>9/18/2019</a:t>
            </a:fld>
            <a:endParaRPr lang="en-AU"/>
          </a:p>
        </p:txBody>
      </p:sp>
      <p:sp>
        <p:nvSpPr>
          <p:cNvPr id="5" name="Footer Placeholder 4"/>
          <p:cNvSpPr>
            <a:spLocks noGrp="1"/>
          </p:cNvSpPr>
          <p:nvPr>
            <p:ph type="ftr" sz="quarter" idx="11"/>
          </p:nvPr>
        </p:nvSpPr>
        <p:spPr/>
        <p:txBody>
          <a:bodyPr/>
          <a:lstStyle>
            <a:lvl1pPr>
              <a:defRPr/>
            </a:lvl1pPr>
          </a:lstStyle>
          <a:p>
            <a:r>
              <a:rPr lang="en-AU"/>
              <a:t>Hadronic B Decays at Belle, PIC2019</a:t>
            </a:r>
          </a:p>
        </p:txBody>
      </p:sp>
      <p:sp>
        <p:nvSpPr>
          <p:cNvPr id="6" name="Slide Number Placeholder 5"/>
          <p:cNvSpPr>
            <a:spLocks noGrp="1"/>
          </p:cNvSpPr>
          <p:nvPr>
            <p:ph type="sldNum" sz="quarter" idx="12"/>
          </p:nvPr>
        </p:nvSpPr>
        <p:spPr/>
        <p:txBody>
          <a:bodyPr/>
          <a:lstStyle>
            <a:lvl1pPr>
              <a:defRPr/>
            </a:lvl1pPr>
          </a:lstStyle>
          <a:p>
            <a:fld id="{827338AE-70A8-4A03-982B-039069B7D21A}" type="slidenum">
              <a:rPr lang="en-AU" smtClean="0"/>
              <a:t>‹#›</a:t>
            </a:fld>
            <a:endParaRPr lang="en-AU"/>
          </a:p>
        </p:txBody>
      </p:sp>
      <p:sp>
        <p:nvSpPr>
          <p:cNvPr id="7" name="Line 9"/>
          <p:cNvSpPr>
            <a:spLocks noChangeShapeType="1"/>
          </p:cNvSpPr>
          <p:nvPr/>
        </p:nvSpPr>
        <p:spPr bwMode="auto">
          <a:xfrm>
            <a:off x="1331913" y="1196975"/>
            <a:ext cx="7345362" cy="0"/>
          </a:xfrm>
          <a:prstGeom prst="line">
            <a:avLst/>
          </a:prstGeom>
          <a:noFill/>
          <a:ln w="38100">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sz="1800"/>
          </a:p>
        </p:txBody>
      </p:sp>
    </p:spTree>
    <p:extLst>
      <p:ext uri="{BB962C8B-B14F-4D97-AF65-F5344CB8AC3E}">
        <p14:creationId xmlns:p14="http://schemas.microsoft.com/office/powerpoint/2010/main" val="2966525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2588" y="44458"/>
            <a:ext cx="2087562" cy="626427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68317" y="44458"/>
            <a:ext cx="6111875" cy="6264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lvl1pPr>
              <a:defRPr/>
            </a:lvl1pPr>
          </a:lstStyle>
          <a:p>
            <a:fld id="{D7852832-CC76-4AAD-B678-45C00C216458}" type="datetime1">
              <a:rPr lang="en-US" smtClean="0"/>
              <a:t>9/18/2019</a:t>
            </a:fld>
            <a:endParaRPr lang="en-AU"/>
          </a:p>
        </p:txBody>
      </p:sp>
      <p:sp>
        <p:nvSpPr>
          <p:cNvPr id="5" name="Footer Placeholder 4"/>
          <p:cNvSpPr>
            <a:spLocks noGrp="1"/>
          </p:cNvSpPr>
          <p:nvPr>
            <p:ph type="ftr" sz="quarter" idx="11"/>
          </p:nvPr>
        </p:nvSpPr>
        <p:spPr/>
        <p:txBody>
          <a:bodyPr/>
          <a:lstStyle>
            <a:lvl1pPr>
              <a:defRPr/>
            </a:lvl1pPr>
          </a:lstStyle>
          <a:p>
            <a:r>
              <a:rPr lang="en-AU"/>
              <a:t>Hadronic B Decays at Belle, PIC2019</a:t>
            </a:r>
          </a:p>
        </p:txBody>
      </p:sp>
      <p:sp>
        <p:nvSpPr>
          <p:cNvPr id="6" name="Slide Number Placeholder 5"/>
          <p:cNvSpPr>
            <a:spLocks noGrp="1"/>
          </p:cNvSpPr>
          <p:nvPr>
            <p:ph type="sldNum" sz="quarter" idx="12"/>
          </p:nvPr>
        </p:nvSpPr>
        <p:spPr/>
        <p:txBody>
          <a:bodyPr/>
          <a:lstStyle>
            <a:lvl1pPr>
              <a:defRPr/>
            </a:lvl1pPr>
          </a:lstStyle>
          <a:p>
            <a:fld id="{827338AE-70A8-4A03-982B-039069B7D21A}" type="slidenum">
              <a:rPr lang="en-AU" smtClean="0"/>
              <a:t>‹#›</a:t>
            </a:fld>
            <a:endParaRPr lang="en-AU"/>
          </a:p>
        </p:txBody>
      </p:sp>
    </p:spTree>
    <p:extLst>
      <p:ext uri="{BB962C8B-B14F-4D97-AF65-F5344CB8AC3E}">
        <p14:creationId xmlns:p14="http://schemas.microsoft.com/office/powerpoint/2010/main" val="3275221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6377" y="44450"/>
            <a:ext cx="7343775" cy="1143000"/>
          </a:xfrm>
        </p:spPr>
        <p:txBody>
          <a:bodyPr/>
          <a:lstStyle/>
          <a:p>
            <a:r>
              <a:rPr lang="en-US"/>
              <a:t>Click to edit Master title style</a:t>
            </a:r>
            <a:endParaRPr lang="en-AU"/>
          </a:p>
        </p:txBody>
      </p:sp>
      <p:sp>
        <p:nvSpPr>
          <p:cNvPr id="3" name="Text Placeholder 2"/>
          <p:cNvSpPr>
            <a:spLocks noGrp="1"/>
          </p:cNvSpPr>
          <p:nvPr>
            <p:ph type="body" sz="half" idx="1"/>
          </p:nvPr>
        </p:nvSpPr>
        <p:spPr>
          <a:xfrm>
            <a:off x="468313" y="1412875"/>
            <a:ext cx="4038600" cy="4895850"/>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a:p>
        </p:txBody>
      </p:sp>
      <p:sp>
        <p:nvSpPr>
          <p:cNvPr id="4" name="Content Placeholder 3"/>
          <p:cNvSpPr>
            <a:spLocks noGrp="1"/>
          </p:cNvSpPr>
          <p:nvPr>
            <p:ph sz="half" idx="2"/>
          </p:nvPr>
        </p:nvSpPr>
        <p:spPr>
          <a:xfrm>
            <a:off x="4659313" y="1412875"/>
            <a:ext cx="4038600" cy="4895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a:xfrm>
            <a:off x="134939" y="6481763"/>
            <a:ext cx="1628775" cy="476250"/>
          </a:xfrm>
        </p:spPr>
        <p:txBody>
          <a:bodyPr/>
          <a:lstStyle>
            <a:lvl1pPr>
              <a:defRPr/>
            </a:lvl1pPr>
          </a:lstStyle>
          <a:p>
            <a:fld id="{64A6CC5C-BF31-4514-AA90-6CAB09CFB7A2}" type="datetime1">
              <a:rPr lang="en-US" smtClean="0"/>
              <a:t>9/18/2019</a:t>
            </a:fld>
            <a:endParaRPr lang="en-AU"/>
          </a:p>
        </p:txBody>
      </p:sp>
      <p:sp>
        <p:nvSpPr>
          <p:cNvPr id="6" name="Footer Placeholder 5"/>
          <p:cNvSpPr>
            <a:spLocks noGrp="1"/>
          </p:cNvSpPr>
          <p:nvPr>
            <p:ph type="ftr" sz="quarter" idx="11"/>
          </p:nvPr>
        </p:nvSpPr>
        <p:spPr>
          <a:xfrm>
            <a:off x="2339975" y="6481763"/>
            <a:ext cx="4448175" cy="476250"/>
          </a:xfrm>
        </p:spPr>
        <p:txBody>
          <a:bodyPr/>
          <a:lstStyle>
            <a:lvl1pPr>
              <a:defRPr/>
            </a:lvl1pPr>
          </a:lstStyle>
          <a:p>
            <a:r>
              <a:rPr lang="en-AU"/>
              <a:t>Hadronic B Decays at Belle, PIC2019</a:t>
            </a:r>
          </a:p>
        </p:txBody>
      </p:sp>
      <p:sp>
        <p:nvSpPr>
          <p:cNvPr id="7" name="Slide Number Placeholder 6"/>
          <p:cNvSpPr>
            <a:spLocks noGrp="1"/>
          </p:cNvSpPr>
          <p:nvPr>
            <p:ph type="sldNum" sz="quarter" idx="12"/>
          </p:nvPr>
        </p:nvSpPr>
        <p:spPr>
          <a:xfrm>
            <a:off x="7885117" y="6481763"/>
            <a:ext cx="1150937" cy="476250"/>
          </a:xfrm>
        </p:spPr>
        <p:txBody>
          <a:bodyPr/>
          <a:lstStyle>
            <a:lvl1pPr>
              <a:defRPr/>
            </a:lvl1pPr>
          </a:lstStyle>
          <a:p>
            <a:fld id="{827338AE-70A8-4A03-982B-039069B7D21A}" type="slidenum">
              <a:rPr lang="en-AU" smtClean="0"/>
              <a:t>‹#›</a:t>
            </a:fld>
            <a:endParaRPr lang="en-AU"/>
          </a:p>
        </p:txBody>
      </p:sp>
      <p:sp>
        <p:nvSpPr>
          <p:cNvPr id="8" name="Line 9"/>
          <p:cNvSpPr>
            <a:spLocks noChangeShapeType="1"/>
          </p:cNvSpPr>
          <p:nvPr/>
        </p:nvSpPr>
        <p:spPr bwMode="auto">
          <a:xfrm>
            <a:off x="1331913" y="1196975"/>
            <a:ext cx="7345362" cy="0"/>
          </a:xfrm>
          <a:prstGeom prst="line">
            <a:avLst/>
          </a:prstGeom>
          <a:noFill/>
          <a:ln w="38100">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sz="1800"/>
          </a:p>
        </p:txBody>
      </p:sp>
    </p:spTree>
    <p:extLst>
      <p:ext uri="{BB962C8B-B14F-4D97-AF65-F5344CB8AC3E}">
        <p14:creationId xmlns:p14="http://schemas.microsoft.com/office/powerpoint/2010/main" val="135955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76377" y="44450"/>
            <a:ext cx="7343775" cy="1143000"/>
          </a:xfrm>
        </p:spPr>
        <p:txBody>
          <a:bodyPr/>
          <a:lstStyle/>
          <a:p>
            <a:r>
              <a:rPr lang="en-US"/>
              <a:t>Click to edit Master title style</a:t>
            </a:r>
            <a:endParaRPr lang="en-AU"/>
          </a:p>
        </p:txBody>
      </p:sp>
      <p:sp>
        <p:nvSpPr>
          <p:cNvPr id="3" name="Table Placeholder 2"/>
          <p:cNvSpPr>
            <a:spLocks noGrp="1"/>
          </p:cNvSpPr>
          <p:nvPr>
            <p:ph type="tbl" idx="1"/>
          </p:nvPr>
        </p:nvSpPr>
        <p:spPr>
          <a:xfrm>
            <a:off x="468313" y="1412875"/>
            <a:ext cx="8229600" cy="4895850"/>
          </a:xfrm>
        </p:spPr>
        <p:txBody>
          <a:bodyPr/>
          <a:lstStyle/>
          <a:p>
            <a:r>
              <a:rPr lang="en-US"/>
              <a:t>Click icon to add table</a:t>
            </a:r>
            <a:endParaRPr lang="en-AU"/>
          </a:p>
        </p:txBody>
      </p:sp>
      <p:sp>
        <p:nvSpPr>
          <p:cNvPr id="4" name="Date Placeholder 3"/>
          <p:cNvSpPr>
            <a:spLocks noGrp="1"/>
          </p:cNvSpPr>
          <p:nvPr>
            <p:ph type="dt" sz="half" idx="10"/>
          </p:nvPr>
        </p:nvSpPr>
        <p:spPr>
          <a:xfrm>
            <a:off x="134939" y="6481763"/>
            <a:ext cx="1628775" cy="476250"/>
          </a:xfrm>
        </p:spPr>
        <p:txBody>
          <a:bodyPr/>
          <a:lstStyle>
            <a:lvl1pPr>
              <a:defRPr/>
            </a:lvl1pPr>
          </a:lstStyle>
          <a:p>
            <a:fld id="{9257AAB4-06C6-496D-B1A4-C2BD7D12252B}" type="datetime1">
              <a:rPr lang="en-US" smtClean="0"/>
              <a:t>9/18/2019</a:t>
            </a:fld>
            <a:endParaRPr lang="en-AU"/>
          </a:p>
        </p:txBody>
      </p:sp>
      <p:sp>
        <p:nvSpPr>
          <p:cNvPr id="5" name="Footer Placeholder 4"/>
          <p:cNvSpPr>
            <a:spLocks noGrp="1"/>
          </p:cNvSpPr>
          <p:nvPr>
            <p:ph type="ftr" sz="quarter" idx="11"/>
          </p:nvPr>
        </p:nvSpPr>
        <p:spPr>
          <a:xfrm>
            <a:off x="2339975" y="6481763"/>
            <a:ext cx="4448175" cy="476250"/>
          </a:xfrm>
        </p:spPr>
        <p:txBody>
          <a:bodyPr/>
          <a:lstStyle>
            <a:lvl1pPr>
              <a:defRPr/>
            </a:lvl1pPr>
          </a:lstStyle>
          <a:p>
            <a:r>
              <a:rPr lang="en-AU"/>
              <a:t>Hadronic B Decays at Belle, PIC2019</a:t>
            </a:r>
          </a:p>
        </p:txBody>
      </p:sp>
      <p:sp>
        <p:nvSpPr>
          <p:cNvPr id="6" name="Slide Number Placeholder 5"/>
          <p:cNvSpPr>
            <a:spLocks noGrp="1"/>
          </p:cNvSpPr>
          <p:nvPr>
            <p:ph type="sldNum" sz="quarter" idx="12"/>
          </p:nvPr>
        </p:nvSpPr>
        <p:spPr>
          <a:xfrm>
            <a:off x="7885117" y="6481763"/>
            <a:ext cx="1150937" cy="476250"/>
          </a:xfrm>
        </p:spPr>
        <p:txBody>
          <a:bodyPr/>
          <a:lstStyle>
            <a:lvl1pPr>
              <a:defRPr/>
            </a:lvl1pPr>
          </a:lstStyle>
          <a:p>
            <a:fld id="{827338AE-70A8-4A03-982B-039069B7D21A}" type="slidenum">
              <a:rPr lang="en-AU" smtClean="0"/>
              <a:t>‹#›</a:t>
            </a:fld>
            <a:endParaRPr lang="en-AU"/>
          </a:p>
        </p:txBody>
      </p:sp>
      <p:sp>
        <p:nvSpPr>
          <p:cNvPr id="7" name="Line 9"/>
          <p:cNvSpPr>
            <a:spLocks noChangeShapeType="1"/>
          </p:cNvSpPr>
          <p:nvPr/>
        </p:nvSpPr>
        <p:spPr bwMode="auto">
          <a:xfrm>
            <a:off x="1331913" y="1196975"/>
            <a:ext cx="7345362" cy="0"/>
          </a:xfrm>
          <a:prstGeom prst="line">
            <a:avLst/>
          </a:prstGeom>
          <a:noFill/>
          <a:ln w="38100">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sz="1800"/>
          </a:p>
        </p:txBody>
      </p:sp>
    </p:spTree>
    <p:extLst>
      <p:ext uri="{BB962C8B-B14F-4D97-AF65-F5344CB8AC3E}">
        <p14:creationId xmlns:p14="http://schemas.microsoft.com/office/powerpoint/2010/main" val="1169553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Math" panose="02040503050406030204" pitchFamily="18" charset="0"/>
                <a:ea typeface="Cambria Math" panose="02040503050406030204" pitchFamily="18" charset="0"/>
              </a:defRPr>
            </a:lvl1pPr>
          </a:lstStyle>
          <a:p>
            <a:r>
              <a:rPr lang="en-US" dirty="0"/>
              <a:t>Click to edit Master title style</a:t>
            </a:r>
            <a:endParaRPr lang="en-AU" dirty="0"/>
          </a:p>
        </p:txBody>
      </p:sp>
      <p:sp>
        <p:nvSpPr>
          <p:cNvPr id="3" name="Content Placeholder 2"/>
          <p:cNvSpPr>
            <a:spLocks noGrp="1"/>
          </p:cNvSpPr>
          <p:nvPr>
            <p:ph idx="1"/>
          </p:nvPr>
        </p:nvSpPr>
        <p:spPr/>
        <p:txBody>
          <a:bodyPr>
            <a:normAutofit/>
          </a:bodyPr>
          <a:lstStyle>
            <a:lvl1pPr>
              <a:defRPr>
                <a:latin typeface="Cambria Math" panose="02040503050406030204" pitchFamily="18" charset="0"/>
                <a:ea typeface="Cambria Math" panose="02040503050406030204" pitchFamily="18" charset="0"/>
              </a:defRPr>
            </a:lvl1pPr>
            <a:lvl2pPr>
              <a:defRPr>
                <a:latin typeface="Cambria Math" panose="02040503050406030204" pitchFamily="18" charset="0"/>
                <a:ea typeface="Cambria Math" panose="02040503050406030204" pitchFamily="18" charset="0"/>
              </a:defRPr>
            </a:lvl2pPr>
            <a:lvl3pPr>
              <a:defRPr>
                <a:latin typeface="Cambria Math" panose="02040503050406030204" pitchFamily="18" charset="0"/>
                <a:ea typeface="Cambria Math" panose="02040503050406030204" pitchFamily="18" charset="0"/>
              </a:defRPr>
            </a:lvl3pPr>
            <a:lvl4pPr>
              <a:defRPr>
                <a:latin typeface="Cambria Math" panose="02040503050406030204" pitchFamily="18" charset="0"/>
                <a:ea typeface="Cambria Math" panose="02040503050406030204" pitchFamily="18" charset="0"/>
              </a:defRPr>
            </a:lvl4pPr>
            <a:lvl5pPr>
              <a:defRPr>
                <a:latin typeface="Cambria Math" panose="02040503050406030204" pitchFamily="18" charset="0"/>
                <a:ea typeface="Cambria Math"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nvPr>
        </p:nvSpPr>
        <p:spPr/>
        <p:txBody>
          <a:bodyPr/>
          <a:lstStyle>
            <a:lvl1pPr>
              <a:defRPr/>
            </a:lvl1pPr>
          </a:lstStyle>
          <a:p>
            <a:fld id="{D82B0AFB-02A8-4B7D-8649-F9C5C4223FD8}" type="datetime1">
              <a:rPr lang="en-US" smtClean="0"/>
              <a:t>9/18/2019</a:t>
            </a:fld>
            <a:endParaRPr lang="en-AU"/>
          </a:p>
        </p:txBody>
      </p:sp>
      <mc:AlternateContent xmlns:mc="http://schemas.openxmlformats.org/markup-compatibility/2006" xmlns:a14="http://schemas.microsoft.com/office/drawing/2010/main">
        <mc:Choice Requires="a14">
          <p:sp>
            <p:nvSpPr>
              <p:cNvPr id="5" name="Footer Placeholder 4"/>
              <p:cNvSpPr>
                <a:spLocks noGrp="1"/>
              </p:cNvSpPr>
              <p:nvPr>
                <p:ph type="ftr" sz="quarter" idx="11"/>
              </p:nvPr>
            </p:nvSpPr>
            <p:spPr/>
            <p:txBody>
              <a:bodyPr/>
              <a:lstStyle>
                <a:lvl1pPr>
                  <a:defRPr/>
                </a:lvl1pPr>
              </a:lstStyle>
              <a:p>
                <a:r>
                  <a:rPr lang="en-AU" altLang="en-US">
                    <a:latin typeface="Cambria Math" panose="02040503050406030204" pitchFamily="18" charset="0"/>
                    <a:ea typeface="Cambria Math" panose="02040503050406030204" pitchFamily="18" charset="0"/>
                  </a:rPr>
                  <a:t>Hadronic B Decays at Belle, PIC2019</a:t>
                </a:r>
                <a:endParaRPr lang="en-AU" dirty="0"/>
              </a:p>
            </p:txBody>
          </p:sp>
        </mc:Choice>
        <mc:Fallback xmlns="">
          <p:sp>
            <p:nvSpPr>
              <p:cNvPr id="5" name="Footer Placeholder 4"/>
              <p:cNvSpPr>
                <a:spLocks noGrp="1" noRot="1" noChangeAspect="1" noMove="1" noResize="1" noEditPoints="1" noAdjustHandles="1" noChangeArrowheads="1" noChangeShapeType="1" noTextEdit="1"/>
              </p:cNvSpPr>
              <p:nvPr>
                <p:ph type="ftr" sz="quarter" idx="11"/>
              </p:nvPr>
            </p:nvSpPr>
            <p:spPr>
              <a:blipFill>
                <a:blip r:embed="rId2"/>
                <a:stretch>
                  <a:fillRect/>
                </a:stretch>
              </a:blipFill>
            </p:spPr>
            <p:txBody>
              <a:bodyPr/>
              <a:lstStyle/>
              <a:p>
                <a:r>
                  <a:rPr lang="en-AU">
                    <a:noFill/>
                  </a:rPr>
                  <a:t> </a:t>
                </a:r>
              </a:p>
            </p:txBody>
          </p:sp>
        </mc:Fallback>
      </mc:AlternateContent>
      <p:sp>
        <p:nvSpPr>
          <p:cNvPr id="6" name="Slide Number Placeholder 5"/>
          <p:cNvSpPr>
            <a:spLocks noGrp="1"/>
          </p:cNvSpPr>
          <p:nvPr>
            <p:ph type="sldNum" sz="quarter" idx="12"/>
          </p:nvPr>
        </p:nvSpPr>
        <p:spPr/>
        <p:txBody>
          <a:bodyPr/>
          <a:lstStyle>
            <a:lvl1pPr>
              <a:defRPr/>
            </a:lvl1pPr>
          </a:lstStyle>
          <a:p>
            <a:fld id="{827338AE-70A8-4A03-982B-039069B7D21A}" type="slidenum">
              <a:rPr lang="en-AU" smtClean="0"/>
              <a:t>‹#›</a:t>
            </a:fld>
            <a:endParaRPr lang="en-AU"/>
          </a:p>
        </p:txBody>
      </p:sp>
      <p:sp>
        <p:nvSpPr>
          <p:cNvPr id="7" name="Line 9"/>
          <p:cNvSpPr>
            <a:spLocks noChangeShapeType="1"/>
          </p:cNvSpPr>
          <p:nvPr/>
        </p:nvSpPr>
        <p:spPr bwMode="auto">
          <a:xfrm>
            <a:off x="1331913" y="1196975"/>
            <a:ext cx="7345362" cy="0"/>
          </a:xfrm>
          <a:prstGeom prst="line">
            <a:avLst/>
          </a:prstGeom>
          <a:noFill/>
          <a:ln w="38100">
            <a:solidFill>
              <a:srgbClr val="002B66"/>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sz="1800"/>
          </a:p>
        </p:txBody>
      </p:sp>
    </p:spTree>
    <p:extLst>
      <p:ext uri="{BB962C8B-B14F-4D97-AF65-F5344CB8AC3E}">
        <p14:creationId xmlns:p14="http://schemas.microsoft.com/office/powerpoint/2010/main" val="2509444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6"/>
            <a:ext cx="7886700" cy="2852737"/>
          </a:xfrm>
        </p:spPr>
        <p:txBody>
          <a:bodyPr anchor="b"/>
          <a:lstStyle>
            <a:lvl1pPr>
              <a:defRPr sz="6000"/>
            </a:lvl1pPr>
          </a:lstStyle>
          <a:p>
            <a:r>
              <a:rPr lang="en-US" dirty="0"/>
              <a:t>Click to edit Master title style</a:t>
            </a:r>
            <a:endParaRPr lang="en-AU" dirty="0"/>
          </a:p>
        </p:txBody>
      </p:sp>
      <p:sp>
        <p:nvSpPr>
          <p:cNvPr id="3" name="Text Placeholder 2"/>
          <p:cNvSpPr>
            <a:spLocks noGrp="1"/>
          </p:cNvSpPr>
          <p:nvPr>
            <p:ph type="body" idx="1"/>
          </p:nvPr>
        </p:nvSpPr>
        <p:spPr>
          <a:xfrm>
            <a:off x="623888" y="4589471"/>
            <a:ext cx="7886700" cy="1500187"/>
          </a:xfrm>
        </p:spPr>
        <p:txBody>
          <a:bodyPr/>
          <a:lstStyle>
            <a:lvl1pPr marL="0" indent="0">
              <a:buNone/>
              <a:defRPr sz="2400"/>
            </a:lvl1pPr>
            <a:lvl2pPr marL="457189" indent="0">
              <a:buNone/>
              <a:defRPr sz="2000"/>
            </a:lvl2pPr>
            <a:lvl3pPr marL="914377" indent="0">
              <a:buNone/>
              <a:defRPr sz="18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vl1pPr>
          </a:lstStyle>
          <a:p>
            <a:fld id="{D4FBD2A0-7A98-4215-BFF5-9D2B99606533}" type="datetime1">
              <a:rPr lang="en-US" smtClean="0"/>
              <a:t>9/18/2019</a:t>
            </a:fld>
            <a:endParaRPr lang="en-AU"/>
          </a:p>
        </p:txBody>
      </p:sp>
      <mc:AlternateContent xmlns:mc="http://schemas.openxmlformats.org/markup-compatibility/2006" xmlns:a14="http://schemas.microsoft.com/office/drawing/2010/main">
        <mc:Choice Requires="a14">
          <p:sp>
            <p:nvSpPr>
              <p:cNvPr id="5" name="Footer Placeholder 4"/>
              <p:cNvSpPr>
                <a:spLocks noGrp="1"/>
              </p:cNvSpPr>
              <p:nvPr>
                <p:ph type="ftr" sz="quarter" idx="11"/>
              </p:nvPr>
            </p:nvSpPr>
            <p:spPr/>
            <p:txBody>
              <a:bodyPr/>
              <a:lstStyle>
                <a:lvl1pPr>
                  <a:defRPr/>
                </a:lvl1pPr>
              </a:lstStyle>
              <a:p>
                <a:r>
                  <a:rPr lang="en-AU" altLang="en-US">
                    <a:latin typeface="Cambria Math" panose="02040503050406030204" pitchFamily="18" charset="0"/>
                    <a:ea typeface="Cambria Math" panose="02040503050406030204" pitchFamily="18" charset="0"/>
                  </a:rPr>
                  <a:t>Hadronic B Decays at Belle, PIC2019</a:t>
                </a:r>
                <a:endParaRPr lang="en-AU" dirty="0"/>
              </a:p>
            </p:txBody>
          </p:sp>
        </mc:Choice>
        <mc:Fallback xmlns="">
          <p:sp>
            <p:nvSpPr>
              <p:cNvPr id="5" name="Footer Placeholder 4"/>
              <p:cNvSpPr>
                <a:spLocks noGrp="1" noRot="1" noChangeAspect="1" noMove="1" noResize="1" noEditPoints="1" noAdjustHandles="1" noChangeArrowheads="1" noChangeShapeType="1" noTextEdit="1"/>
              </p:cNvSpPr>
              <p:nvPr>
                <p:ph type="ftr" sz="quarter" idx="11"/>
              </p:nvPr>
            </p:nvSpPr>
            <p:spPr>
              <a:blipFill>
                <a:blip r:embed="rId2"/>
                <a:stretch>
                  <a:fillRect/>
                </a:stretch>
              </a:blipFill>
            </p:spPr>
            <p:txBody>
              <a:bodyPr/>
              <a:lstStyle/>
              <a:p>
                <a:r>
                  <a:rPr lang="en-AU">
                    <a:noFill/>
                  </a:rPr>
                  <a:t> </a:t>
                </a:r>
              </a:p>
            </p:txBody>
          </p:sp>
        </mc:Fallback>
      </mc:AlternateContent>
      <p:sp>
        <p:nvSpPr>
          <p:cNvPr id="6" name="Slide Number Placeholder 5"/>
          <p:cNvSpPr>
            <a:spLocks noGrp="1"/>
          </p:cNvSpPr>
          <p:nvPr>
            <p:ph type="sldNum" sz="quarter" idx="12"/>
          </p:nvPr>
        </p:nvSpPr>
        <p:spPr/>
        <p:txBody>
          <a:bodyPr/>
          <a:lstStyle>
            <a:lvl1pPr>
              <a:defRPr/>
            </a:lvl1pPr>
          </a:lstStyle>
          <a:p>
            <a:fld id="{827338AE-70A8-4A03-982B-039069B7D21A}" type="slidenum">
              <a:rPr lang="en-AU" smtClean="0"/>
              <a:t>‹#›</a:t>
            </a:fld>
            <a:endParaRPr lang="en-AU"/>
          </a:p>
        </p:txBody>
      </p:sp>
    </p:spTree>
    <p:extLst>
      <p:ext uri="{BB962C8B-B14F-4D97-AF65-F5344CB8AC3E}">
        <p14:creationId xmlns:p14="http://schemas.microsoft.com/office/powerpoint/2010/main" val="2921017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68313" y="1412875"/>
            <a:ext cx="4038600" cy="4895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59313" y="1412875"/>
            <a:ext cx="4038600" cy="4895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lvl1pPr>
              <a:defRPr/>
            </a:lvl1pPr>
          </a:lstStyle>
          <a:p>
            <a:fld id="{2C2B4B79-DEDB-4969-AFBD-CCA801BCA84B}" type="datetime1">
              <a:rPr lang="en-US" smtClean="0"/>
              <a:t>9/18/2019</a:t>
            </a:fld>
            <a:endParaRPr lang="en-AU"/>
          </a:p>
        </p:txBody>
      </p:sp>
      <mc:AlternateContent xmlns:mc="http://schemas.openxmlformats.org/markup-compatibility/2006" xmlns:a14="http://schemas.microsoft.com/office/drawing/2010/main">
        <mc:Choice Requires="a14">
          <p:sp>
            <p:nvSpPr>
              <p:cNvPr id="6" name="Footer Placeholder 5"/>
              <p:cNvSpPr>
                <a:spLocks noGrp="1"/>
              </p:cNvSpPr>
              <p:nvPr>
                <p:ph type="ftr" sz="quarter" idx="11"/>
              </p:nvPr>
            </p:nvSpPr>
            <p:spPr/>
            <p:txBody>
              <a:bodyPr/>
              <a:lstStyle>
                <a:lvl1pPr>
                  <a:defRPr/>
                </a:lvl1pPr>
              </a:lstStyle>
              <a:p>
                <a:r>
                  <a:rPr lang="en-AU" altLang="en-US">
                    <a:latin typeface="Cambria Math" panose="02040503050406030204" pitchFamily="18" charset="0"/>
                    <a:ea typeface="Cambria Math" panose="02040503050406030204" pitchFamily="18" charset="0"/>
                  </a:rPr>
                  <a:t>Hadronic B Decays at Belle, PIC2019</a:t>
                </a:r>
                <a:endParaRPr lang="en-AU" dirty="0"/>
              </a:p>
            </p:txBody>
          </p:sp>
        </mc:Choice>
        <mc:Fallback xmlns="">
          <p:sp>
            <p:nvSpPr>
              <p:cNvPr id="6" name="Footer Placeholder 5"/>
              <p:cNvSpPr>
                <a:spLocks noGrp="1" noRot="1" noChangeAspect="1" noMove="1" noResize="1" noEditPoints="1" noAdjustHandles="1" noChangeArrowheads="1" noChangeShapeType="1" noTextEdit="1"/>
              </p:cNvSpPr>
              <p:nvPr>
                <p:ph type="ftr" sz="quarter" idx="11"/>
              </p:nvPr>
            </p:nvSpPr>
            <p:spPr>
              <a:blipFill>
                <a:blip r:embed="rId2"/>
                <a:stretch>
                  <a:fillRect/>
                </a:stretch>
              </a:blipFill>
            </p:spPr>
            <p:txBody>
              <a:bodyPr/>
              <a:lstStyle/>
              <a:p>
                <a:r>
                  <a:rPr lang="en-AU">
                    <a:noFill/>
                  </a:rPr>
                  <a:t> </a:t>
                </a:r>
              </a:p>
            </p:txBody>
          </p:sp>
        </mc:Fallback>
      </mc:AlternateContent>
      <p:sp>
        <p:nvSpPr>
          <p:cNvPr id="7" name="Slide Number Placeholder 6"/>
          <p:cNvSpPr>
            <a:spLocks noGrp="1"/>
          </p:cNvSpPr>
          <p:nvPr>
            <p:ph type="sldNum" sz="quarter" idx="12"/>
          </p:nvPr>
        </p:nvSpPr>
        <p:spPr/>
        <p:txBody>
          <a:bodyPr/>
          <a:lstStyle>
            <a:lvl1pPr>
              <a:defRPr/>
            </a:lvl1pPr>
          </a:lstStyle>
          <a:p>
            <a:fld id="{827338AE-70A8-4A03-982B-039069B7D21A}" type="slidenum">
              <a:rPr lang="en-AU" smtClean="0"/>
              <a:t>‹#›</a:t>
            </a:fld>
            <a:endParaRPr lang="en-AU"/>
          </a:p>
        </p:txBody>
      </p:sp>
      <p:sp>
        <p:nvSpPr>
          <p:cNvPr id="8" name="Line 9"/>
          <p:cNvSpPr>
            <a:spLocks noChangeShapeType="1"/>
          </p:cNvSpPr>
          <p:nvPr/>
        </p:nvSpPr>
        <p:spPr bwMode="auto">
          <a:xfrm>
            <a:off x="1331913" y="1196975"/>
            <a:ext cx="7345362" cy="0"/>
          </a:xfrm>
          <a:prstGeom prst="line">
            <a:avLst/>
          </a:prstGeom>
          <a:noFill/>
          <a:ln w="38100">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sz="1800"/>
          </a:p>
        </p:txBody>
      </p:sp>
    </p:spTree>
    <p:extLst>
      <p:ext uri="{BB962C8B-B14F-4D97-AF65-F5344CB8AC3E}">
        <p14:creationId xmlns:p14="http://schemas.microsoft.com/office/powerpoint/2010/main" val="3855226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9"/>
            <a:ext cx="78867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lvl1pPr>
              <a:defRPr/>
            </a:lvl1pPr>
          </a:lstStyle>
          <a:p>
            <a:fld id="{17AAEF40-C1E0-4842-9C44-4D2CD2FB598A}" type="datetime1">
              <a:rPr lang="en-US" smtClean="0"/>
              <a:t>9/18/2019</a:t>
            </a:fld>
            <a:endParaRPr lang="en-AU"/>
          </a:p>
        </p:txBody>
      </p:sp>
      <p:sp>
        <p:nvSpPr>
          <p:cNvPr id="8" name="Footer Placeholder 7"/>
          <p:cNvSpPr>
            <a:spLocks noGrp="1"/>
          </p:cNvSpPr>
          <p:nvPr>
            <p:ph type="ftr" sz="quarter" idx="11"/>
          </p:nvPr>
        </p:nvSpPr>
        <p:spPr/>
        <p:txBody>
          <a:bodyPr/>
          <a:lstStyle>
            <a:lvl1pPr>
              <a:defRPr/>
            </a:lvl1pPr>
          </a:lstStyle>
          <a:p>
            <a:r>
              <a:rPr lang="en-AU"/>
              <a:t>Hadronic B Decays at Belle, PIC2019</a:t>
            </a:r>
          </a:p>
        </p:txBody>
      </p:sp>
      <p:sp>
        <p:nvSpPr>
          <p:cNvPr id="9" name="Slide Number Placeholder 8"/>
          <p:cNvSpPr>
            <a:spLocks noGrp="1"/>
          </p:cNvSpPr>
          <p:nvPr>
            <p:ph type="sldNum" sz="quarter" idx="12"/>
          </p:nvPr>
        </p:nvSpPr>
        <p:spPr/>
        <p:txBody>
          <a:bodyPr/>
          <a:lstStyle>
            <a:lvl1pPr>
              <a:defRPr/>
            </a:lvl1pPr>
          </a:lstStyle>
          <a:p>
            <a:fld id="{827338AE-70A8-4A03-982B-039069B7D21A}" type="slidenum">
              <a:rPr lang="en-AU" smtClean="0"/>
              <a:t>‹#›</a:t>
            </a:fld>
            <a:endParaRPr lang="en-AU"/>
          </a:p>
        </p:txBody>
      </p:sp>
      <p:sp>
        <p:nvSpPr>
          <p:cNvPr id="10" name="Line 9"/>
          <p:cNvSpPr>
            <a:spLocks noChangeShapeType="1"/>
          </p:cNvSpPr>
          <p:nvPr/>
        </p:nvSpPr>
        <p:spPr bwMode="auto">
          <a:xfrm>
            <a:off x="1331913" y="1196975"/>
            <a:ext cx="7345362" cy="0"/>
          </a:xfrm>
          <a:prstGeom prst="line">
            <a:avLst/>
          </a:prstGeom>
          <a:noFill/>
          <a:ln w="38100">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sz="1800"/>
          </a:p>
        </p:txBody>
      </p:sp>
    </p:spTree>
    <p:extLst>
      <p:ext uri="{BB962C8B-B14F-4D97-AF65-F5344CB8AC3E}">
        <p14:creationId xmlns:p14="http://schemas.microsoft.com/office/powerpoint/2010/main" val="2231261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Math" panose="02040503050406030204" pitchFamily="18" charset="0"/>
                <a:ea typeface="Cambria Math" panose="02040503050406030204" pitchFamily="18" charset="0"/>
              </a:defRPr>
            </a:lvl1pPr>
          </a:lstStyle>
          <a:p>
            <a:r>
              <a:rPr lang="en-US" dirty="0"/>
              <a:t>Click to edit Master title style</a:t>
            </a:r>
            <a:endParaRPr lang="en-AU" dirty="0"/>
          </a:p>
        </p:txBody>
      </p:sp>
      <p:sp>
        <p:nvSpPr>
          <p:cNvPr id="3" name="Date Placeholder 2"/>
          <p:cNvSpPr>
            <a:spLocks noGrp="1"/>
          </p:cNvSpPr>
          <p:nvPr>
            <p:ph type="dt" sz="half" idx="10"/>
          </p:nvPr>
        </p:nvSpPr>
        <p:spPr/>
        <p:txBody>
          <a:bodyPr/>
          <a:lstStyle>
            <a:lvl1pPr>
              <a:defRPr/>
            </a:lvl1pPr>
          </a:lstStyle>
          <a:p>
            <a:fld id="{71CBB03C-EEB9-4BFA-86B3-B52126347196}" type="datetime1">
              <a:rPr lang="en-US" smtClean="0"/>
              <a:t>9/18/2019</a:t>
            </a:fld>
            <a:endParaRPr lang="en-AU"/>
          </a:p>
        </p:txBody>
      </p:sp>
      <mc:AlternateContent xmlns:mc="http://schemas.openxmlformats.org/markup-compatibility/2006" xmlns:a14="http://schemas.microsoft.com/office/drawing/2010/main">
        <mc:Choice Requires="a14">
          <p:sp>
            <p:nvSpPr>
              <p:cNvPr id="4" name="Footer Placeholder 3"/>
              <p:cNvSpPr>
                <a:spLocks noGrp="1"/>
              </p:cNvSpPr>
              <p:nvPr>
                <p:ph type="ftr" sz="quarter" idx="11"/>
              </p:nvPr>
            </p:nvSpPr>
            <p:spPr/>
            <p:txBody>
              <a:bodyPr/>
              <a:lstStyle>
                <a:lvl1pPr>
                  <a:defRPr/>
                </a:lvl1pPr>
              </a:lstStyle>
              <a:p>
                <a:r>
                  <a:rPr lang="en-AU" altLang="en-US">
                    <a:latin typeface="Cambria Math" panose="02040503050406030204" pitchFamily="18" charset="0"/>
                    <a:ea typeface="Cambria Math" panose="02040503050406030204" pitchFamily="18" charset="0"/>
                  </a:rPr>
                  <a:t>Hadronic B Decays at Belle, PIC2019</a:t>
                </a:r>
                <a:endParaRPr lang="en-AU" dirty="0"/>
              </a:p>
            </p:txBody>
          </p:sp>
        </mc:Choice>
        <mc:Fallback xmlns="">
          <p:sp>
            <p:nvSpPr>
              <p:cNvPr id="4" name="Footer Placeholder 3"/>
              <p:cNvSpPr>
                <a:spLocks noGrp="1" noRot="1" noChangeAspect="1" noMove="1" noResize="1" noEditPoints="1" noAdjustHandles="1" noChangeArrowheads="1" noChangeShapeType="1" noTextEdit="1"/>
              </p:cNvSpPr>
              <p:nvPr>
                <p:ph type="ftr" sz="quarter" idx="11"/>
              </p:nvPr>
            </p:nvSpPr>
            <p:spPr>
              <a:blipFill>
                <a:blip r:embed="rId2"/>
                <a:stretch>
                  <a:fillRect/>
                </a:stretch>
              </a:blipFill>
            </p:spPr>
            <p:txBody>
              <a:bodyPr/>
              <a:lstStyle/>
              <a:p>
                <a:r>
                  <a:rPr lang="en-AU">
                    <a:noFill/>
                  </a:rPr>
                  <a:t> </a:t>
                </a:r>
              </a:p>
            </p:txBody>
          </p:sp>
        </mc:Fallback>
      </mc:AlternateContent>
      <p:sp>
        <p:nvSpPr>
          <p:cNvPr id="5" name="Slide Number Placeholder 4"/>
          <p:cNvSpPr>
            <a:spLocks noGrp="1"/>
          </p:cNvSpPr>
          <p:nvPr>
            <p:ph type="sldNum" sz="quarter" idx="12"/>
          </p:nvPr>
        </p:nvSpPr>
        <p:spPr/>
        <p:txBody>
          <a:bodyPr/>
          <a:lstStyle>
            <a:lvl1pPr>
              <a:defRPr/>
            </a:lvl1pPr>
          </a:lstStyle>
          <a:p>
            <a:fld id="{827338AE-70A8-4A03-982B-039069B7D21A}" type="slidenum">
              <a:rPr lang="en-AU" smtClean="0"/>
              <a:t>‹#›</a:t>
            </a:fld>
            <a:endParaRPr lang="en-AU"/>
          </a:p>
        </p:txBody>
      </p:sp>
      <p:sp>
        <p:nvSpPr>
          <p:cNvPr id="6" name="Line 9"/>
          <p:cNvSpPr>
            <a:spLocks noChangeShapeType="1"/>
          </p:cNvSpPr>
          <p:nvPr/>
        </p:nvSpPr>
        <p:spPr bwMode="auto">
          <a:xfrm>
            <a:off x="1331913" y="1196975"/>
            <a:ext cx="7345362" cy="0"/>
          </a:xfrm>
          <a:prstGeom prst="line">
            <a:avLst/>
          </a:prstGeom>
          <a:noFill/>
          <a:ln w="38100">
            <a:solidFill>
              <a:schemeClr val="accent2"/>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sz="1800"/>
          </a:p>
        </p:txBody>
      </p:sp>
    </p:spTree>
    <p:extLst>
      <p:ext uri="{BB962C8B-B14F-4D97-AF65-F5344CB8AC3E}">
        <p14:creationId xmlns:p14="http://schemas.microsoft.com/office/powerpoint/2010/main" val="1293566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74F4BA8-09EF-4C49-A6E7-A5BAF66D768E}" type="datetime1">
              <a:rPr lang="en-US" smtClean="0"/>
              <a:t>9/18/2019</a:t>
            </a:fld>
            <a:endParaRPr lang="en-AU"/>
          </a:p>
        </p:txBody>
      </p:sp>
      <p:sp>
        <p:nvSpPr>
          <p:cNvPr id="3" name="Footer Placeholder 2"/>
          <p:cNvSpPr>
            <a:spLocks noGrp="1"/>
          </p:cNvSpPr>
          <p:nvPr>
            <p:ph type="ftr" sz="quarter" idx="11"/>
          </p:nvPr>
        </p:nvSpPr>
        <p:spPr/>
        <p:txBody>
          <a:bodyPr/>
          <a:lstStyle>
            <a:lvl1pPr>
              <a:defRPr/>
            </a:lvl1pPr>
          </a:lstStyle>
          <a:p>
            <a:r>
              <a:rPr lang="en-AU"/>
              <a:t>Hadronic B Decays at Belle, PIC2019</a:t>
            </a:r>
          </a:p>
        </p:txBody>
      </p:sp>
      <p:sp>
        <p:nvSpPr>
          <p:cNvPr id="4" name="Slide Number Placeholder 3"/>
          <p:cNvSpPr>
            <a:spLocks noGrp="1"/>
          </p:cNvSpPr>
          <p:nvPr>
            <p:ph type="sldNum" sz="quarter" idx="12"/>
          </p:nvPr>
        </p:nvSpPr>
        <p:spPr/>
        <p:txBody>
          <a:bodyPr/>
          <a:lstStyle>
            <a:lvl1pPr>
              <a:defRPr/>
            </a:lvl1pPr>
          </a:lstStyle>
          <a:p>
            <a:fld id="{827338AE-70A8-4A03-982B-039069B7D21A}" type="slidenum">
              <a:rPr lang="en-AU" smtClean="0"/>
              <a:t>‹#›</a:t>
            </a:fld>
            <a:endParaRPr lang="en-AU"/>
          </a:p>
        </p:txBody>
      </p:sp>
    </p:spTree>
    <p:extLst>
      <p:ext uri="{BB962C8B-B14F-4D97-AF65-F5344CB8AC3E}">
        <p14:creationId xmlns:p14="http://schemas.microsoft.com/office/powerpoint/2010/main" val="1497764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5"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3887788" y="987433"/>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a:p>
        </p:txBody>
      </p:sp>
      <p:sp>
        <p:nvSpPr>
          <p:cNvPr id="4" name="Text Placeholder 3"/>
          <p:cNvSpPr>
            <a:spLocks noGrp="1"/>
          </p:cNvSpPr>
          <p:nvPr>
            <p:ph type="body" sz="half" idx="2"/>
          </p:nvPr>
        </p:nvSpPr>
        <p:spPr>
          <a:xfrm>
            <a:off x="630242" y="2057400"/>
            <a:ext cx="2949575"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963C3C77-CF97-4FA3-ABCC-2467BEB244B5}" type="datetime1">
              <a:rPr lang="en-US" smtClean="0"/>
              <a:t>9/18/2019</a:t>
            </a:fld>
            <a:endParaRPr lang="en-AU"/>
          </a:p>
        </p:txBody>
      </p:sp>
      <p:sp>
        <p:nvSpPr>
          <p:cNvPr id="6" name="Footer Placeholder 5"/>
          <p:cNvSpPr>
            <a:spLocks noGrp="1"/>
          </p:cNvSpPr>
          <p:nvPr>
            <p:ph type="ftr" sz="quarter" idx="11"/>
          </p:nvPr>
        </p:nvSpPr>
        <p:spPr/>
        <p:txBody>
          <a:bodyPr/>
          <a:lstStyle>
            <a:lvl1pPr>
              <a:defRPr/>
            </a:lvl1pPr>
          </a:lstStyle>
          <a:p>
            <a:r>
              <a:rPr lang="en-AU"/>
              <a:t>Hadronic B Decays at Belle, PIC2019</a:t>
            </a:r>
          </a:p>
        </p:txBody>
      </p:sp>
      <p:sp>
        <p:nvSpPr>
          <p:cNvPr id="7" name="Slide Number Placeholder 6"/>
          <p:cNvSpPr>
            <a:spLocks noGrp="1"/>
          </p:cNvSpPr>
          <p:nvPr>
            <p:ph type="sldNum" sz="quarter" idx="12"/>
          </p:nvPr>
        </p:nvSpPr>
        <p:spPr/>
        <p:txBody>
          <a:bodyPr/>
          <a:lstStyle>
            <a:lvl1pPr>
              <a:defRPr/>
            </a:lvl1pPr>
          </a:lstStyle>
          <a:p>
            <a:fld id="{827338AE-70A8-4A03-982B-039069B7D21A}" type="slidenum">
              <a:rPr lang="en-AU" smtClean="0"/>
              <a:t>‹#›</a:t>
            </a:fld>
            <a:endParaRPr lang="en-AU"/>
          </a:p>
        </p:txBody>
      </p:sp>
    </p:spTree>
    <p:extLst>
      <p:ext uri="{BB962C8B-B14F-4D97-AF65-F5344CB8AC3E}">
        <p14:creationId xmlns:p14="http://schemas.microsoft.com/office/powerpoint/2010/main" val="3519450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2" y="457200"/>
            <a:ext cx="2949575"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3887788" y="987433"/>
            <a:ext cx="462915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630242" y="2057400"/>
            <a:ext cx="2949575"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7119B850-95CA-4302-83F3-3BA28FEF3822}" type="datetime1">
              <a:rPr lang="en-US" smtClean="0"/>
              <a:t>9/18/2019</a:t>
            </a:fld>
            <a:endParaRPr lang="en-AU"/>
          </a:p>
        </p:txBody>
      </p:sp>
      <p:sp>
        <p:nvSpPr>
          <p:cNvPr id="6" name="Footer Placeholder 5"/>
          <p:cNvSpPr>
            <a:spLocks noGrp="1"/>
          </p:cNvSpPr>
          <p:nvPr>
            <p:ph type="ftr" sz="quarter" idx="11"/>
          </p:nvPr>
        </p:nvSpPr>
        <p:spPr/>
        <p:txBody>
          <a:bodyPr/>
          <a:lstStyle>
            <a:lvl1pPr>
              <a:defRPr/>
            </a:lvl1pPr>
          </a:lstStyle>
          <a:p>
            <a:r>
              <a:rPr lang="en-AU"/>
              <a:t>Hadronic B Decays at Belle, PIC2019</a:t>
            </a:r>
          </a:p>
        </p:txBody>
      </p:sp>
      <p:sp>
        <p:nvSpPr>
          <p:cNvPr id="7" name="Slide Number Placeholder 6"/>
          <p:cNvSpPr>
            <a:spLocks noGrp="1"/>
          </p:cNvSpPr>
          <p:nvPr>
            <p:ph type="sldNum" sz="quarter" idx="12"/>
          </p:nvPr>
        </p:nvSpPr>
        <p:spPr/>
        <p:txBody>
          <a:bodyPr/>
          <a:lstStyle>
            <a:lvl1pPr>
              <a:defRPr/>
            </a:lvl1pPr>
          </a:lstStyle>
          <a:p>
            <a:fld id="{827338AE-70A8-4A03-982B-039069B7D21A}" type="slidenum">
              <a:rPr lang="en-AU" smtClean="0"/>
              <a:t>‹#›</a:t>
            </a:fld>
            <a:endParaRPr lang="en-AU"/>
          </a:p>
        </p:txBody>
      </p:sp>
    </p:spTree>
    <p:extLst>
      <p:ext uri="{BB962C8B-B14F-4D97-AF65-F5344CB8AC3E}">
        <p14:creationId xmlns:p14="http://schemas.microsoft.com/office/powerpoint/2010/main" val="3292153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0" y="6453188"/>
            <a:ext cx="9144000" cy="404812"/>
          </a:xfrm>
          <a:prstGeom prst="rect">
            <a:avLst/>
          </a:prstGeom>
          <a:solidFill>
            <a:srgbClr val="003986"/>
          </a:solidFill>
          <a:ln>
            <a:noFill/>
          </a:ln>
          <a:effectLst/>
          <a:extLst/>
        </p:spPr>
        <p:txBody>
          <a:bodyPr wrap="none" anchor="ctr"/>
          <a:lstStyle/>
          <a:p>
            <a:endParaRPr lang="en-AU" sz="1800"/>
          </a:p>
        </p:txBody>
      </p:sp>
      <p:sp>
        <p:nvSpPr>
          <p:cNvPr id="91139" name="Rectangle 3"/>
          <p:cNvSpPr>
            <a:spLocks noGrp="1" noChangeArrowheads="1"/>
          </p:cNvSpPr>
          <p:nvPr>
            <p:ph type="title"/>
          </p:nvPr>
        </p:nvSpPr>
        <p:spPr bwMode="auto">
          <a:xfrm>
            <a:off x="1248070" y="44450"/>
            <a:ext cx="6637046"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AU" altLang="en-US" dirty="0"/>
          </a:p>
        </p:txBody>
      </p:sp>
      <p:sp>
        <p:nvSpPr>
          <p:cNvPr id="91140" name="Rectangle 4"/>
          <p:cNvSpPr>
            <a:spLocks noGrp="1" noChangeArrowheads="1"/>
          </p:cNvSpPr>
          <p:nvPr>
            <p:ph type="body" idx="1"/>
          </p:nvPr>
        </p:nvSpPr>
        <p:spPr bwMode="auto">
          <a:xfrm>
            <a:off x="468313" y="1412875"/>
            <a:ext cx="8229600"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AU" altLang="en-US" dirty="0"/>
          </a:p>
        </p:txBody>
      </p:sp>
      <p:sp>
        <p:nvSpPr>
          <p:cNvPr id="91141" name="Rectangle 5"/>
          <p:cNvSpPr>
            <a:spLocks noGrp="1" noChangeArrowheads="1"/>
          </p:cNvSpPr>
          <p:nvPr>
            <p:ph type="dt" sz="half" idx="2"/>
          </p:nvPr>
        </p:nvSpPr>
        <p:spPr bwMode="auto">
          <a:xfrm>
            <a:off x="134939" y="6481763"/>
            <a:ext cx="16287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bg1"/>
                </a:solidFill>
                <a:latin typeface="Cambria Math" panose="02040503050406030204" pitchFamily="18" charset="0"/>
                <a:ea typeface="Cambria Math" panose="02040503050406030204" pitchFamily="18" charset="0"/>
              </a:defRPr>
            </a:lvl1pPr>
          </a:lstStyle>
          <a:p>
            <a:fld id="{D3B55E32-8D08-4065-A75A-FD66D4748542}" type="datetime1">
              <a:rPr lang="en-US" smtClean="0"/>
              <a:t>9/18/2019</a:t>
            </a:fld>
            <a:endParaRPr lang="en-AU" dirty="0"/>
          </a:p>
        </p:txBody>
      </p:sp>
      <p:sp>
        <p:nvSpPr>
          <p:cNvPr id="91142" name="Rectangle 6"/>
          <p:cNvSpPr>
            <a:spLocks noGrp="1" noChangeArrowheads="1"/>
          </p:cNvSpPr>
          <p:nvPr>
            <p:ph type="ftr" sz="quarter" idx="3"/>
          </p:nvPr>
        </p:nvSpPr>
        <p:spPr bwMode="auto">
          <a:xfrm>
            <a:off x="2339975" y="6481763"/>
            <a:ext cx="4448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bg1"/>
                </a:solidFill>
                <a:ea typeface="ＭＳ Ｐゴシック" panose="020B0600070205080204" pitchFamily="50" charset="-128"/>
              </a:defRPr>
            </a:lvl1pPr>
          </a:lstStyle>
          <a:p>
            <a:r>
              <a:rPr lang="en-AU" altLang="en-US">
                <a:latin typeface="Cambria Math" panose="02040503050406030204" pitchFamily="18" charset="0"/>
                <a:ea typeface="Cambria Math" panose="02040503050406030204" pitchFamily="18" charset="0"/>
              </a:rPr>
              <a:t>Hadronic B Decays at Belle, PIC2019</a:t>
            </a:r>
            <a:endParaRPr lang="en-AU" dirty="0"/>
          </a:p>
        </p:txBody>
      </p:sp>
      <p:sp>
        <p:nvSpPr>
          <p:cNvPr id="91143" name="Rectangle 7"/>
          <p:cNvSpPr>
            <a:spLocks noGrp="1" noChangeArrowheads="1"/>
          </p:cNvSpPr>
          <p:nvPr>
            <p:ph type="sldNum" sz="quarter" idx="4"/>
          </p:nvPr>
        </p:nvSpPr>
        <p:spPr bwMode="auto">
          <a:xfrm>
            <a:off x="7885117" y="6481763"/>
            <a:ext cx="115093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bg1"/>
                </a:solidFill>
                <a:latin typeface="Cambria Math" panose="02040503050406030204" pitchFamily="18" charset="0"/>
                <a:ea typeface="Cambria Math" panose="02040503050406030204" pitchFamily="18" charset="0"/>
              </a:defRPr>
            </a:lvl1pPr>
          </a:lstStyle>
          <a:p>
            <a:fld id="{827338AE-70A8-4A03-982B-039069B7D21A}" type="slidenum">
              <a:rPr lang="en-AU" smtClean="0"/>
              <a:pPr/>
              <a:t>‹#›</a:t>
            </a:fld>
            <a:endParaRPr lang="en-AU"/>
          </a:p>
        </p:txBody>
      </p:sp>
      <p:pic>
        <p:nvPicPr>
          <p:cNvPr id="2" name="Picture 1"/>
          <p:cNvPicPr>
            <a:picLocks noChangeAspect="1"/>
          </p:cNvPicPr>
          <p:nvPr userDrawn="1"/>
        </p:nvPicPr>
        <p:blipFill rotWithShape="1">
          <a:blip r:embed="rId15" cstate="print">
            <a:extLst>
              <a:ext uri="{28A0092B-C50C-407E-A947-70E740481C1C}">
                <a14:useLocalDpi xmlns:a14="http://schemas.microsoft.com/office/drawing/2010/main" val="0"/>
              </a:ext>
            </a:extLst>
          </a:blip>
          <a:srcRect l="40659" t="21392" r="53695" b="21472"/>
          <a:stretch/>
        </p:blipFill>
        <p:spPr>
          <a:xfrm>
            <a:off x="4" y="0"/>
            <a:ext cx="1213045" cy="1031875"/>
          </a:xfrm>
          <a:prstGeom prst="rect">
            <a:avLst/>
          </a:prstGeom>
        </p:spPr>
      </p:pic>
      <p:pic>
        <p:nvPicPr>
          <p:cNvPr id="3" name="Picture 2"/>
          <p:cNvPicPr>
            <a:picLocks noChangeAspect="1"/>
          </p:cNvPicPr>
          <p:nvPr userDrawn="1"/>
        </p:nvPicPr>
        <p:blipFill rotWithShape="1">
          <a:blip r:embed="rId15" cstate="print">
            <a:extLst>
              <a:ext uri="{28A0092B-C50C-407E-A947-70E740481C1C}">
                <a14:useLocalDpi xmlns:a14="http://schemas.microsoft.com/office/drawing/2010/main" val="0"/>
              </a:ext>
            </a:extLst>
          </a:blip>
          <a:srcRect l="46439" t="22958" r="41061" b="27464"/>
          <a:stretch/>
        </p:blipFill>
        <p:spPr>
          <a:xfrm>
            <a:off x="35022" y="965057"/>
            <a:ext cx="1143000" cy="381000"/>
          </a:xfrm>
          <a:prstGeom prst="rect">
            <a:avLst/>
          </a:prstGeom>
        </p:spPr>
      </p:pic>
      <p:pic>
        <p:nvPicPr>
          <p:cNvPr id="10" name="Picture 9">
            <a:extLst>
              <a:ext uri="{FF2B5EF4-FFF2-40B4-BE49-F238E27FC236}">
                <a16:creationId xmlns:a16="http://schemas.microsoft.com/office/drawing/2014/main" id="{E1D9EF5E-8B5D-4B21-A61F-A4E4F30242EE}"/>
              </a:ext>
            </a:extLst>
          </p:cNvPr>
          <p:cNvPicPr>
            <a:picLocks noChangeAspect="1"/>
          </p:cNvPicPr>
          <p:nvPr userDrawn="1"/>
        </p:nvPicPr>
        <p:blipFill>
          <a:blip r:embed="rId16"/>
          <a:stretch>
            <a:fillRect/>
          </a:stretch>
        </p:blipFill>
        <p:spPr>
          <a:xfrm>
            <a:off x="7965978" y="0"/>
            <a:ext cx="1178022" cy="952183"/>
          </a:xfrm>
          <a:prstGeom prst="rect">
            <a:avLst/>
          </a:prstGeom>
        </p:spPr>
      </p:pic>
    </p:spTree>
    <p:extLst>
      <p:ext uri="{BB962C8B-B14F-4D97-AF65-F5344CB8AC3E}">
        <p14:creationId xmlns:p14="http://schemas.microsoft.com/office/powerpoint/2010/main" val="2467571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p:txStyles>
    <p:titleStyle>
      <a:lvl1pPr algn="ctr" rtl="0" eaLnBrk="1" fontAlgn="base" hangingPunct="1">
        <a:spcBef>
          <a:spcPct val="0"/>
        </a:spcBef>
        <a:spcAft>
          <a:spcPct val="0"/>
        </a:spcAft>
        <a:defRPr sz="4400" kern="1200">
          <a:solidFill>
            <a:schemeClr val="tx2"/>
          </a:solidFill>
          <a:latin typeface="Cambria Math" panose="02040503050406030204" pitchFamily="18" charset="0"/>
          <a:ea typeface="Cambria Math" panose="02040503050406030204" pitchFamily="18" charset="0"/>
          <a:cs typeface="+mj-cs"/>
        </a:defRPr>
      </a:lvl1pPr>
      <a:lvl2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189"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377"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566"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754" algn="ctr" rtl="0" eaLnBrk="1" fontAlgn="base" hangingPunct="1">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891" indent="-342891" algn="l" rtl="0" eaLnBrk="1" fontAlgn="base" hangingPunct="1">
        <a:spcBef>
          <a:spcPct val="20000"/>
        </a:spcBef>
        <a:spcAft>
          <a:spcPct val="0"/>
        </a:spcAft>
        <a:buChar char="•"/>
        <a:defRPr sz="3200" kern="1200">
          <a:solidFill>
            <a:schemeClr val="tx1"/>
          </a:solidFill>
          <a:latin typeface="Cambria Math" panose="02040503050406030204" pitchFamily="18" charset="0"/>
          <a:ea typeface="Cambria Math" panose="02040503050406030204" pitchFamily="18" charset="0"/>
          <a:cs typeface="+mn-cs"/>
        </a:defRPr>
      </a:lvl1pPr>
      <a:lvl2pPr marL="742932" indent="-285744" algn="l" rtl="0" eaLnBrk="1" fontAlgn="base" hangingPunct="1">
        <a:spcBef>
          <a:spcPct val="20000"/>
        </a:spcBef>
        <a:spcAft>
          <a:spcPct val="0"/>
        </a:spcAft>
        <a:buChar char="–"/>
        <a:defRPr sz="2800" kern="1200">
          <a:solidFill>
            <a:schemeClr val="tx1"/>
          </a:solidFill>
          <a:latin typeface="Cambria Math" panose="02040503050406030204" pitchFamily="18" charset="0"/>
          <a:ea typeface="Cambria Math" panose="02040503050406030204" pitchFamily="18" charset="0"/>
          <a:cs typeface="+mn-cs"/>
        </a:defRPr>
      </a:lvl2pPr>
      <a:lvl3pPr marL="1142971" indent="-228594" algn="l" rtl="0" eaLnBrk="1" fontAlgn="base" hangingPunct="1">
        <a:spcBef>
          <a:spcPct val="20000"/>
        </a:spcBef>
        <a:spcAft>
          <a:spcPct val="0"/>
        </a:spcAft>
        <a:buChar char="•"/>
        <a:defRPr sz="2400" kern="1200">
          <a:solidFill>
            <a:schemeClr val="tx1"/>
          </a:solidFill>
          <a:latin typeface="Cambria Math" panose="02040503050406030204" pitchFamily="18" charset="0"/>
          <a:ea typeface="Cambria Math" panose="02040503050406030204" pitchFamily="18" charset="0"/>
          <a:cs typeface="+mn-cs"/>
        </a:defRPr>
      </a:lvl3pPr>
      <a:lvl4pPr marL="1600160" indent="-228594" algn="l" rtl="0" eaLnBrk="1" fontAlgn="base" hangingPunct="1">
        <a:spcBef>
          <a:spcPct val="20000"/>
        </a:spcBef>
        <a:spcAft>
          <a:spcPct val="0"/>
        </a:spcAft>
        <a:buChar char="–"/>
        <a:defRPr sz="2000" kern="1200">
          <a:solidFill>
            <a:schemeClr val="tx1"/>
          </a:solidFill>
          <a:latin typeface="Cambria Math" panose="02040503050406030204" pitchFamily="18" charset="0"/>
          <a:ea typeface="Cambria Math" panose="02040503050406030204" pitchFamily="18" charset="0"/>
          <a:cs typeface="+mn-cs"/>
        </a:defRPr>
      </a:lvl4pPr>
      <a:lvl5pPr marL="2057349" indent="-228594" algn="l" rtl="0" eaLnBrk="1" fontAlgn="base" hangingPunct="1">
        <a:spcBef>
          <a:spcPct val="20000"/>
        </a:spcBef>
        <a:spcAft>
          <a:spcPct val="0"/>
        </a:spcAft>
        <a:buChar char="»"/>
        <a:defRPr sz="2000" kern="1200">
          <a:solidFill>
            <a:schemeClr val="tx1"/>
          </a:solidFill>
          <a:latin typeface="Cambria Math" panose="02040503050406030204" pitchFamily="18" charset="0"/>
          <a:ea typeface="Cambria Math" panose="02040503050406030204" pitchFamily="18"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4.png"/><Relationship Id="rId7"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1.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3.emf"/><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1.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4.emf"/><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8" Type="http://schemas.openxmlformats.org/officeDocument/2006/relationships/image" Target="../media/image55.emf"/><Relationship Id="rId3" Type="http://schemas.openxmlformats.org/officeDocument/2006/relationships/image" Target="../media/image51.png"/><Relationship Id="rId7" Type="http://schemas.openxmlformats.org/officeDocument/2006/relationships/image" Target="../media/image54.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3.emf"/><Relationship Id="rId5" Type="http://schemas.openxmlformats.org/officeDocument/2006/relationships/image" Target="../media/image52.emf"/><Relationship Id="rId4" Type="http://schemas.openxmlformats.org/officeDocument/2006/relationships/image" Target="../media/image54.png"/></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6.emf"/><Relationship Id="rId4" Type="http://schemas.openxmlformats.org/officeDocument/2006/relationships/image" Target="../media/image59.png"/></Relationships>
</file>

<file path=ppt/slides/_rels/slide15.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1.png"/><Relationship Id="rId7" Type="http://schemas.openxmlformats.org/officeDocument/2006/relationships/image" Target="../media/image60.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9.emf"/><Relationship Id="rId5" Type="http://schemas.openxmlformats.org/officeDocument/2006/relationships/image" Target="../media/image58.emf"/><Relationship Id="rId4" Type="http://schemas.openxmlformats.org/officeDocument/2006/relationships/image" Target="../media/image57.emf"/></Relationships>
</file>

<file path=ppt/slides/_rels/slide1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17.xml.rels><?xml version="1.0" encoding="UTF-8" standalone="yes"?>
<Relationships xmlns="http://schemas.openxmlformats.org/package/2006/relationships"><Relationship Id="rId8" Type="http://schemas.openxmlformats.org/officeDocument/2006/relationships/image" Target="../media/image65.emf"/><Relationship Id="rId3" Type="http://schemas.openxmlformats.org/officeDocument/2006/relationships/image" Target="../media/image650.png"/><Relationship Id="rId7" Type="http://schemas.openxmlformats.org/officeDocument/2006/relationships/image" Target="../media/image64.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3.emf"/><Relationship Id="rId11" Type="http://schemas.openxmlformats.org/officeDocument/2006/relationships/image" Target="../media/image74.png"/><Relationship Id="rId5" Type="http://schemas.openxmlformats.org/officeDocument/2006/relationships/image" Target="../media/image62.emf"/><Relationship Id="rId10" Type="http://schemas.openxmlformats.org/officeDocument/2006/relationships/image" Target="../media/image73.png"/><Relationship Id="rId4" Type="http://schemas.openxmlformats.org/officeDocument/2006/relationships/image" Target="../media/image61.emf"/><Relationship Id="rId9" Type="http://schemas.openxmlformats.org/officeDocument/2006/relationships/image" Target="../media/image72.png"/></Relationships>
</file>

<file path=ppt/slides/_rels/slide18.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66.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0.png"/><Relationship Id="rId7" Type="http://schemas.openxmlformats.org/officeDocument/2006/relationships/image" Target="../media/image68.sv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180.png"/><Relationship Id="rId4" Type="http://schemas.openxmlformats.org/officeDocument/2006/relationships/image" Target="../media/image80.png"/></Relationships>
</file>

<file path=ppt/slides/_rels/slide2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70.svg"/></Relationships>
</file>

<file path=ppt/slides/_rels/slide23.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390.png"/></Relationships>
</file>

<file path=ppt/slides/_rels/slide2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89.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79.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83.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Microsoft_Word_Document.docx"/><Relationship Id="rId5" Type="http://schemas.openxmlformats.org/officeDocument/2006/relationships/image" Target="../media/image16.png"/><Relationship Id="rId4" Type="http://schemas.openxmlformats.org/officeDocument/2006/relationships/image" Target="../media/image96.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5" Type="http://schemas.openxmlformats.org/officeDocument/2006/relationships/image" Target="../media/image16.svg"/><Relationship Id="rId10" Type="http://schemas.openxmlformats.org/officeDocument/2006/relationships/image" Target="../media/image10.png"/><Relationship Id="rId4" Type="http://schemas.openxmlformats.org/officeDocument/2006/relationships/image" Target="../media/image19.png"/><Relationship Id="rId9" Type="http://schemas.openxmlformats.org/officeDocument/2006/relationships/image" Target="../media/image13.png"/><Relationship Id="rId1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7" Type="http://schemas.openxmlformats.org/officeDocument/2006/relationships/image" Target="../media/image84.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package" Target="../embeddings/Microsoft_Word_Document1.docx"/><Relationship Id="rId5" Type="http://schemas.openxmlformats.org/officeDocument/2006/relationships/image" Target="../media/image16.png"/><Relationship Id="rId4" Type="http://schemas.openxmlformats.org/officeDocument/2006/relationships/image" Target="../media/image98.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2.png"/><Relationship Id="rId7" Type="http://schemas.openxmlformats.org/officeDocument/2006/relationships/image" Target="../media/image32.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1.png"/><Relationship Id="rId4" Type="http://schemas.openxmlformats.org/officeDocument/2006/relationships/image" Target="../media/image30.png"/><Relationship Id="rId9" Type="http://schemas.openxmlformats.org/officeDocument/2006/relationships/image" Target="../media/image34.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1.png"/><Relationship Id="rId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F611096-ABB6-41A4-9A38-E6AE74F9F200}"/>
              </a:ext>
            </a:extLst>
          </p:cNvPr>
          <p:cNvPicPr>
            <a:picLocks noChangeAspect="1"/>
          </p:cNvPicPr>
          <p:nvPr/>
        </p:nvPicPr>
        <p:blipFill rotWithShape="1">
          <a:blip r:embed="rId3">
            <a:extLst>
              <a:ext uri="{28A0092B-C50C-407E-A947-70E740481C1C}">
                <a14:useLocalDpi xmlns:a14="http://schemas.microsoft.com/office/drawing/2010/main" val="0"/>
              </a:ext>
            </a:extLst>
          </a:blip>
          <a:srcRect b="28218"/>
          <a:stretch/>
        </p:blipFill>
        <p:spPr>
          <a:xfrm>
            <a:off x="210207" y="1921175"/>
            <a:ext cx="8723586" cy="4183780"/>
          </a:xfrm>
          <a:prstGeom prst="rect">
            <a:avLst/>
          </a:prstGeom>
        </p:spPr>
      </p:pic>
      <p:sp>
        <p:nvSpPr>
          <p:cNvPr id="2050" name="Rectangle 2"/>
          <p:cNvSpPr>
            <a:spLocks noGrp="1" noChangeArrowheads="1"/>
          </p:cNvSpPr>
          <p:nvPr>
            <p:ph type="ctrTitle"/>
          </p:nvPr>
        </p:nvSpPr>
        <p:spPr>
          <a:xfrm>
            <a:off x="1258882" y="2399763"/>
            <a:ext cx="6626236" cy="706944"/>
          </a:xfrm>
          <a:solidFill>
            <a:srgbClr val="FFFFFF">
              <a:alpha val="60000"/>
            </a:srgbClr>
          </a:solidFill>
          <a:effectLst>
            <a:softEdge rad="31750"/>
          </a:effectLst>
        </p:spPr>
        <p:txBody>
          <a:bodyPr anchor="ctr"/>
          <a:lstStyle/>
          <a:p>
            <a:r>
              <a:rPr lang="en-AU" altLang="en-US" sz="4400" dirty="0"/>
              <a:t>Hadronic B Decays at Belle</a:t>
            </a:r>
            <a:endParaRPr lang="en-AU" sz="4400" dirty="0"/>
          </a:p>
        </p:txBody>
      </p:sp>
      <p:sp>
        <p:nvSpPr>
          <p:cNvPr id="2051" name="Rectangle 3"/>
          <p:cNvSpPr>
            <a:spLocks noGrp="1" noChangeArrowheads="1"/>
          </p:cNvSpPr>
          <p:nvPr>
            <p:ph type="subTitle" idx="1"/>
          </p:nvPr>
        </p:nvSpPr>
        <p:spPr>
          <a:xfrm>
            <a:off x="1660634" y="3779984"/>
            <a:ext cx="5822732" cy="1737950"/>
          </a:xfrm>
          <a:solidFill>
            <a:srgbClr val="FFFFFF">
              <a:alpha val="60000"/>
            </a:srgbClr>
          </a:solidFill>
          <a:effectLst>
            <a:softEdge rad="63500"/>
          </a:effectLst>
        </p:spPr>
        <p:txBody>
          <a:bodyPr/>
          <a:lstStyle/>
          <a:p>
            <a:r>
              <a:rPr lang="en-AU" altLang="en-US" sz="3200" dirty="0"/>
              <a:t>Tristan Bloomfield</a:t>
            </a:r>
          </a:p>
          <a:p>
            <a:r>
              <a:rPr lang="en-AU" altLang="en-US" sz="3200" dirty="0"/>
              <a:t>On Behalf of Belle Collaboration</a:t>
            </a:r>
          </a:p>
          <a:p>
            <a:r>
              <a:rPr lang="en-AU" altLang="en-US" sz="3200" dirty="0"/>
              <a:t>2019/09/18</a:t>
            </a:r>
          </a:p>
        </p:txBody>
      </p:sp>
      <p:sp>
        <p:nvSpPr>
          <p:cNvPr id="4" name="Slide Number Placeholder 5"/>
          <p:cNvSpPr>
            <a:spLocks noGrp="1"/>
          </p:cNvSpPr>
          <p:nvPr>
            <p:ph type="sldNum" sz="quarter" idx="12"/>
          </p:nvPr>
        </p:nvSpPr>
        <p:spPr/>
        <p:txBody>
          <a:bodyPr/>
          <a:lstStyle/>
          <a:p>
            <a:fld id="{19B093D0-D689-4097-95CA-E00269F8A679}" type="slidenum">
              <a:rPr lang="en-AU" altLang="en-US"/>
              <a:pPr/>
              <a:t>1</a:t>
            </a:fld>
            <a:endParaRPr lang="en-AU" altLang="en-US"/>
          </a:p>
        </p:txBody>
      </p:sp>
      <p:sp>
        <p:nvSpPr>
          <p:cNvPr id="2" name="Date Placeholder 1"/>
          <p:cNvSpPr>
            <a:spLocks noGrp="1"/>
          </p:cNvSpPr>
          <p:nvPr>
            <p:ph type="dt" sz="half" idx="10"/>
          </p:nvPr>
        </p:nvSpPr>
        <p:spPr/>
        <p:txBody>
          <a:bodyPr/>
          <a:lstStyle/>
          <a:p>
            <a:fld id="{F3640580-3094-4375-9D6F-9B5C91A51564}" type="datetime1">
              <a:rPr lang="en-US" smtClean="0"/>
              <a:t>9/18/2019</a:t>
            </a:fld>
            <a:endParaRPr lang="en-AU" dirty="0"/>
          </a:p>
        </p:txBody>
      </p:sp>
      <mc:AlternateContent xmlns:mc="http://schemas.openxmlformats.org/markup-compatibility/2006" xmlns:a14="http://schemas.microsoft.com/office/drawing/2010/main">
        <mc:Choice Requires="a14">
          <p:sp>
            <p:nvSpPr>
              <p:cNvPr id="3" name="Footer Placeholder 2"/>
              <p:cNvSpPr>
                <a:spLocks noGrp="1"/>
              </p:cNvSpPr>
              <p:nvPr>
                <p:ph type="ftr" sz="quarter" idx="11"/>
              </p:nvPr>
            </p:nvSpPr>
            <p:spPr/>
            <p:txBody>
              <a:bodyPr/>
              <a:lstStyle/>
              <a:p>
                <a:r>
                  <a:rPr lang="en-AU" altLang="en-US">
                    <a:latin typeface="Cambria Math" panose="02040503050406030204" pitchFamily="18" charset="0"/>
                    <a:ea typeface="Cambria Math" panose="02040503050406030204" pitchFamily="18" charset="0"/>
                  </a:rPr>
                  <a:t>Hadronic B Decays at Belle, PIC2019</a:t>
                </a:r>
                <a:endParaRPr lang="en-AU" dirty="0"/>
              </a:p>
            </p:txBody>
          </p:sp>
        </mc:Choice>
        <mc:Fallback xmlns="">
          <p:sp>
            <p:nvSpPr>
              <p:cNvPr id="3" name="Footer Placeholder 2"/>
              <p:cNvSpPr>
                <a:spLocks noGrp="1" noRot="1" noChangeAspect="1" noMove="1" noResize="1" noEditPoints="1" noAdjustHandles="1" noChangeArrowheads="1" noChangeShapeType="1" noTextEdit="1"/>
              </p:cNvSpPr>
              <p:nvPr>
                <p:ph type="ftr" sz="quarter" idx="11"/>
              </p:nvPr>
            </p:nvSpPr>
            <p:spPr>
              <a:blipFill>
                <a:blip r:embed="rId4"/>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3008769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3B700F3B-7C4B-4857-BFB0-1109F2797215}"/>
                  </a:ext>
                </a:extLst>
              </p:cNvPr>
              <p:cNvSpPr>
                <a:spLocks noGrp="1"/>
              </p:cNvSpPr>
              <p:nvPr>
                <p:ph type="title"/>
              </p:nvPr>
            </p:nvSpPr>
            <p:spPr/>
            <p:txBody>
              <a:bodyPr/>
              <a:lstStyle/>
              <a:p>
                <a14:m>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𝐵</m:t>
                        </m:r>
                      </m:e>
                      <m:sup>
                        <m:r>
                          <a:rPr lang="en-AU" i="1">
                            <a:latin typeface="Cambria Math" panose="02040503050406030204" pitchFamily="18" charset="0"/>
                          </a:rPr>
                          <m:t>0</m:t>
                        </m:r>
                      </m:sup>
                    </m:sSup>
                    <m:r>
                      <a:rPr lang="en-AU" i="1">
                        <a:latin typeface="Cambria Math" panose="02040503050406030204" pitchFamily="18" charset="0"/>
                      </a:rPr>
                      <m:t>→</m:t>
                    </m:r>
                    <m:bar>
                      <m:barPr>
                        <m:pos m:val="top"/>
                        <m:ctrlPr>
                          <a:rPr lang="en-AU" i="1">
                            <a:latin typeface="Cambria Math" panose="02040503050406030204" pitchFamily="18" charset="0"/>
                          </a:rPr>
                        </m:ctrlPr>
                      </m:barPr>
                      <m:e>
                        <m:sSup>
                          <m:sSupPr>
                            <m:ctrlPr>
                              <a:rPr lang="en-AU" i="1">
                                <a:latin typeface="Cambria Math" panose="02040503050406030204" pitchFamily="18" charset="0"/>
                              </a:rPr>
                            </m:ctrlPr>
                          </m:sSupPr>
                          <m:e>
                            <m:r>
                              <a:rPr lang="en-AU" i="1">
                                <a:latin typeface="Cambria Math" panose="02040503050406030204" pitchFamily="18" charset="0"/>
                              </a:rPr>
                              <m:t>𝐷</m:t>
                            </m:r>
                          </m:e>
                          <m:sup>
                            <m:r>
                              <a:rPr lang="en-AU" i="1">
                                <a:latin typeface="Cambria Math" panose="02040503050406030204" pitchFamily="18" charset="0"/>
                              </a:rPr>
                              <m:t>0</m:t>
                            </m:r>
                          </m:sup>
                        </m:sSup>
                      </m:e>
                    </m:bar>
                    <m:sSup>
                      <m:sSupPr>
                        <m:ctrlPr>
                          <a:rPr lang="en-AU" i="1">
                            <a:latin typeface="Cambria Math" panose="02040503050406030204" pitchFamily="18" charset="0"/>
                          </a:rPr>
                        </m:ctrlPr>
                      </m:sSupPr>
                      <m:e>
                        <m:r>
                          <a:rPr lang="en-AU" i="1">
                            <a:latin typeface="Cambria Math" panose="02040503050406030204" pitchFamily="18" charset="0"/>
                          </a:rPr>
                          <m:t>𝜋</m:t>
                        </m:r>
                      </m:e>
                      <m:sup>
                        <m:r>
                          <a:rPr lang="en-AU" i="1">
                            <a:latin typeface="Cambria Math" panose="02040503050406030204" pitchFamily="18" charset="0"/>
                          </a:rPr>
                          <m:t>0</m:t>
                        </m:r>
                      </m:sup>
                    </m:sSup>
                  </m:oMath>
                </a14:m>
                <a:r>
                  <a:rPr lang="en-AU" dirty="0"/>
                  <a:t> Result</a:t>
                </a:r>
              </a:p>
            </p:txBody>
          </p:sp>
        </mc:Choice>
        <mc:Fallback xmlns="">
          <p:sp>
            <p:nvSpPr>
              <p:cNvPr id="2" name="Title 1">
                <a:extLst>
                  <a:ext uri="{FF2B5EF4-FFF2-40B4-BE49-F238E27FC236}">
                    <a16:creationId xmlns:a16="http://schemas.microsoft.com/office/drawing/2014/main" id="{3B700F3B-7C4B-4857-BFB0-1109F2797215}"/>
                  </a:ext>
                </a:extLst>
              </p:cNvPr>
              <p:cNvSpPr>
                <a:spLocks noGrp="1" noRot="1" noChangeAspect="1" noMove="1" noResize="1" noEditPoints="1" noAdjustHandles="1" noChangeArrowheads="1" noChangeShapeType="1" noTextEdit="1"/>
              </p:cNvSpPr>
              <p:nvPr>
                <p:ph type="title"/>
              </p:nvPr>
            </p:nvSpPr>
            <p:spPr>
              <a:blipFill>
                <a:blip r:embed="rId3"/>
                <a:stretch>
                  <a:fillRect b="-14362"/>
                </a:stretch>
              </a:blipFill>
            </p:spPr>
            <p:txBody>
              <a:bodyPr/>
              <a:lstStyle/>
              <a:p>
                <a:r>
                  <a:rPr lang="en-AU">
                    <a:noFill/>
                  </a:rPr>
                  <a:t> </a:t>
                </a:r>
              </a:p>
            </p:txBody>
          </p:sp>
        </mc:Fallback>
      </mc:AlternateContent>
      <p:pic>
        <p:nvPicPr>
          <p:cNvPr id="10" name="Content Placeholder 9">
            <a:extLst>
              <a:ext uri="{FF2B5EF4-FFF2-40B4-BE49-F238E27FC236}">
                <a16:creationId xmlns:a16="http://schemas.microsoft.com/office/drawing/2014/main" id="{96A1A00F-17EE-49AD-9138-9215B7E12A0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 y="1319660"/>
            <a:ext cx="7047345" cy="3926067"/>
          </a:xfrm>
        </p:spPr>
      </p:pic>
      <p:sp>
        <p:nvSpPr>
          <p:cNvPr id="4" name="Date Placeholder 3">
            <a:extLst>
              <a:ext uri="{FF2B5EF4-FFF2-40B4-BE49-F238E27FC236}">
                <a16:creationId xmlns:a16="http://schemas.microsoft.com/office/drawing/2014/main" id="{EF3DB963-B189-48DE-A3E8-AD256C3E1037}"/>
              </a:ext>
            </a:extLst>
          </p:cNvPr>
          <p:cNvSpPr>
            <a:spLocks noGrp="1"/>
          </p:cNvSpPr>
          <p:nvPr>
            <p:ph type="dt" sz="half" idx="10"/>
          </p:nvPr>
        </p:nvSpPr>
        <p:spPr/>
        <p:txBody>
          <a:bodyPr/>
          <a:lstStyle/>
          <a:p>
            <a:fld id="{3DDECBFA-7B65-4AF0-B1CB-405FEF092B20}" type="datetime1">
              <a:rPr lang="en-US" smtClean="0"/>
              <a:t>9/18/2019</a:t>
            </a:fld>
            <a:endParaRPr lang="en-AU"/>
          </a:p>
        </p:txBody>
      </p:sp>
      <mc:AlternateContent xmlns:mc="http://schemas.openxmlformats.org/markup-compatibility/2006" xmlns:a14="http://schemas.microsoft.com/office/drawing/2010/main">
        <mc:Choice Requires="a14">
          <p:sp>
            <p:nvSpPr>
              <p:cNvPr id="5" name="Footer Placeholder 4">
                <a:extLst>
                  <a:ext uri="{FF2B5EF4-FFF2-40B4-BE49-F238E27FC236}">
                    <a16:creationId xmlns:a16="http://schemas.microsoft.com/office/drawing/2014/main" id="{BCB5D0E3-5041-4841-9CC9-FEE5D362CB21}"/>
                  </a:ext>
                </a:extLst>
              </p:cNvPr>
              <p:cNvSpPr>
                <a:spLocks noGrp="1"/>
              </p:cNvSpPr>
              <p:nvPr>
                <p:ph type="ftr" sz="quarter" idx="11"/>
              </p:nvPr>
            </p:nvSpPr>
            <p:spPr/>
            <p:txBody>
              <a:bodyPr/>
              <a:lstStyle/>
              <a:p>
                <a:r>
                  <a:rPr lang="en-AU" altLang="en-US">
                    <a:latin typeface="Cambria Math" panose="02040503050406030204" pitchFamily="18" charset="0"/>
                    <a:ea typeface="Cambria Math" panose="02040503050406030204" pitchFamily="18" charset="0"/>
                  </a:rPr>
                  <a:t>Hadronic B Decays at Belle, PIC2019</a:t>
                </a:r>
                <a:endParaRPr lang="en-AU" dirty="0"/>
              </a:p>
            </p:txBody>
          </p:sp>
        </mc:Choice>
        <mc:Fallback xmlns="">
          <p:sp>
            <p:nvSpPr>
              <p:cNvPr id="5" name="Footer Placeholder 4">
                <a:extLst>
                  <a:ext uri="{FF2B5EF4-FFF2-40B4-BE49-F238E27FC236}">
                    <a16:creationId xmlns:a16="http://schemas.microsoft.com/office/drawing/2014/main" id="{BCB5D0E3-5041-4841-9CC9-FEE5D362CB21}"/>
                  </a:ext>
                </a:extLst>
              </p:cNvPr>
              <p:cNvSpPr>
                <a:spLocks noGrp="1" noRot="1" noChangeAspect="1" noMove="1" noResize="1" noEditPoints="1" noAdjustHandles="1" noChangeArrowheads="1" noChangeShapeType="1" noTextEdit="1"/>
              </p:cNvSpPr>
              <p:nvPr>
                <p:ph type="ftr" sz="quarter" idx="11"/>
              </p:nvPr>
            </p:nvSpPr>
            <p:spPr>
              <a:blipFill>
                <a:blip r:embed="rId5"/>
                <a:stretch>
                  <a:fillRect/>
                </a:stretch>
              </a:blipFill>
            </p:spPr>
            <p:txBody>
              <a:bodyPr/>
              <a:lstStyle/>
              <a:p>
                <a:r>
                  <a:rPr lang="en-AU">
                    <a:noFill/>
                  </a:rPr>
                  <a:t> </a:t>
                </a:r>
              </a:p>
            </p:txBody>
          </p:sp>
        </mc:Fallback>
      </mc:AlternateContent>
      <p:sp>
        <p:nvSpPr>
          <p:cNvPr id="6" name="Slide Number Placeholder 5">
            <a:extLst>
              <a:ext uri="{FF2B5EF4-FFF2-40B4-BE49-F238E27FC236}">
                <a16:creationId xmlns:a16="http://schemas.microsoft.com/office/drawing/2014/main" id="{2585893C-670F-4D63-9899-8A0844B20AF7}"/>
              </a:ext>
            </a:extLst>
          </p:cNvPr>
          <p:cNvSpPr>
            <a:spLocks noGrp="1"/>
          </p:cNvSpPr>
          <p:nvPr>
            <p:ph type="sldNum" sz="quarter" idx="12"/>
          </p:nvPr>
        </p:nvSpPr>
        <p:spPr/>
        <p:txBody>
          <a:bodyPr/>
          <a:lstStyle/>
          <a:p>
            <a:fld id="{827338AE-70A8-4A03-982B-039069B7D21A}" type="slidenum">
              <a:rPr lang="en-AU" smtClean="0"/>
              <a:t>10</a:t>
            </a:fld>
            <a:endParaRPr lang="en-AU"/>
          </a:p>
        </p:txBody>
      </p:sp>
      <p:grpSp>
        <p:nvGrpSpPr>
          <p:cNvPr id="15" name="Group 14">
            <a:extLst>
              <a:ext uri="{FF2B5EF4-FFF2-40B4-BE49-F238E27FC236}">
                <a16:creationId xmlns:a16="http://schemas.microsoft.com/office/drawing/2014/main" id="{C82BC0AF-39E8-464E-8780-0591ADE8F40B}"/>
              </a:ext>
            </a:extLst>
          </p:cNvPr>
          <p:cNvGrpSpPr/>
          <p:nvPr/>
        </p:nvGrpSpPr>
        <p:grpSpPr>
          <a:xfrm>
            <a:off x="7015761" y="4377831"/>
            <a:ext cx="1058223" cy="800284"/>
            <a:chOff x="4759380" y="1555802"/>
            <a:chExt cx="1058222" cy="800285"/>
          </a:xfrm>
        </p:grpSpPr>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64E20C6-277A-4703-829B-6906CE4CA85A}"/>
                    </a:ext>
                  </a:extLst>
                </p:cNvPr>
                <p:cNvSpPr txBox="1"/>
                <p:nvPr/>
              </p:nvSpPr>
              <p:spPr>
                <a:xfrm>
                  <a:off x="4872951" y="1555802"/>
                  <a:ext cx="944651" cy="800285"/>
                </a:xfrm>
                <a:prstGeom prst="rect">
                  <a:avLst/>
                </a:prstGeom>
                <a:noFill/>
              </p:spPr>
              <p:txBody>
                <a:bodyPr wrap="square" rtlCol="0">
                  <a:spAutoFit/>
                </a:bodyPr>
                <a:lstStyle/>
                <a:p>
                  <a:r>
                    <a:rPr lang="en-AU" sz="900" dirty="0"/>
                    <a:t>Total</a:t>
                  </a:r>
                </a:p>
                <a:p>
                  <a:r>
                    <a:rPr lang="en-AU" sz="900" dirty="0"/>
                    <a:t>Signal</a:t>
                  </a:r>
                </a:p>
                <a:p>
                  <a14:m>
                    <m:oMath xmlns:m="http://schemas.openxmlformats.org/officeDocument/2006/math">
                      <m:r>
                        <a:rPr lang="en-AU" sz="900" i="1">
                          <a:latin typeface="Cambria Math" panose="02040503050406030204" pitchFamily="18" charset="0"/>
                        </a:rPr>
                        <m:t>𝐵</m:t>
                      </m:r>
                      <m:bar>
                        <m:barPr>
                          <m:pos m:val="top"/>
                          <m:ctrlPr>
                            <a:rPr lang="en-AU" sz="900" i="1">
                              <a:latin typeface="Cambria Math" panose="02040503050406030204" pitchFamily="18" charset="0"/>
                            </a:rPr>
                          </m:ctrlPr>
                        </m:barPr>
                        <m:e>
                          <m:r>
                            <a:rPr lang="en-AU" sz="900" i="1">
                              <a:latin typeface="Cambria Math" panose="02040503050406030204" pitchFamily="18" charset="0"/>
                            </a:rPr>
                            <m:t>𝐵</m:t>
                          </m:r>
                        </m:e>
                      </m:bar>
                    </m:oMath>
                  </a14:m>
                  <a:r>
                    <a:rPr lang="en-AU" sz="900" dirty="0"/>
                    <a:t> bkg</a:t>
                  </a:r>
                </a:p>
                <a:p>
                  <a14:m>
                    <m:oMath xmlns:m="http://schemas.openxmlformats.org/officeDocument/2006/math">
                      <m:r>
                        <a:rPr lang="en-AU" sz="900" i="1" dirty="0">
                          <a:latin typeface="Cambria Math" panose="02040503050406030204" pitchFamily="18" charset="0"/>
                        </a:rPr>
                        <m:t>𝑞</m:t>
                      </m:r>
                      <m:acc>
                        <m:accPr>
                          <m:chr m:val="̅"/>
                          <m:ctrlPr>
                            <a:rPr lang="en-AU" sz="900" i="1" dirty="0">
                              <a:latin typeface="Cambria Math" panose="02040503050406030204" pitchFamily="18" charset="0"/>
                            </a:rPr>
                          </m:ctrlPr>
                        </m:accPr>
                        <m:e>
                          <m:r>
                            <a:rPr lang="en-AU" sz="900" i="1" dirty="0">
                              <a:latin typeface="Cambria Math" panose="02040503050406030204" pitchFamily="18" charset="0"/>
                            </a:rPr>
                            <m:t>𝑞</m:t>
                          </m:r>
                        </m:e>
                      </m:acc>
                    </m:oMath>
                  </a14:m>
                  <a:r>
                    <a:rPr lang="en-AU" sz="900" dirty="0"/>
                    <a:t> </a:t>
                  </a:r>
                  <a:r>
                    <a:rPr lang="en-AU" sz="900" dirty="0" err="1"/>
                    <a:t>bkg</a:t>
                  </a:r>
                  <a:endParaRPr lang="en-AU" sz="900" dirty="0"/>
                </a:p>
                <a:p>
                  <a:r>
                    <a:rPr lang="en-AU" sz="900" dirty="0"/>
                    <a:t>Rare </a:t>
                  </a:r>
                  <a:r>
                    <a:rPr lang="en-AU" sz="900" dirty="0" err="1"/>
                    <a:t>bkg</a:t>
                  </a:r>
                  <a:endParaRPr lang="en-AU" sz="900" dirty="0"/>
                </a:p>
              </p:txBody>
            </p:sp>
          </mc:Choice>
          <mc:Fallback xmlns="">
            <p:sp>
              <p:nvSpPr>
                <p:cNvPr id="16" name="TextBox 15">
                  <a:extLst>
                    <a:ext uri="{FF2B5EF4-FFF2-40B4-BE49-F238E27FC236}">
                      <a16:creationId xmlns:a16="http://schemas.microsoft.com/office/drawing/2014/main" id="{D64E20C6-277A-4703-829B-6906CE4CA85A}"/>
                    </a:ext>
                  </a:extLst>
                </p:cNvPr>
                <p:cNvSpPr txBox="1">
                  <a:spLocks noRot="1" noChangeAspect="1" noMove="1" noResize="1" noEditPoints="1" noAdjustHandles="1" noChangeArrowheads="1" noChangeShapeType="1" noTextEdit="1"/>
                </p:cNvSpPr>
                <p:nvPr/>
              </p:nvSpPr>
              <p:spPr>
                <a:xfrm>
                  <a:off x="4872951" y="1555802"/>
                  <a:ext cx="944651" cy="800285"/>
                </a:xfrm>
                <a:prstGeom prst="rect">
                  <a:avLst/>
                </a:prstGeom>
                <a:blipFill>
                  <a:blip r:embed="rId6"/>
                  <a:stretch>
                    <a:fillRect b="-3053"/>
                  </a:stretch>
                </a:blipFill>
              </p:spPr>
              <p:txBody>
                <a:bodyPr/>
                <a:lstStyle/>
                <a:p>
                  <a:r>
                    <a:rPr lang="en-AU">
                      <a:noFill/>
                    </a:rPr>
                    <a:t> </a:t>
                  </a:r>
                </a:p>
              </p:txBody>
            </p:sp>
          </mc:Fallback>
        </mc:AlternateContent>
        <p:cxnSp>
          <p:nvCxnSpPr>
            <p:cNvPr id="17" name="Straight Connector 16">
              <a:extLst>
                <a:ext uri="{FF2B5EF4-FFF2-40B4-BE49-F238E27FC236}">
                  <a16:creationId xmlns:a16="http://schemas.microsoft.com/office/drawing/2014/main" id="{36C1EE56-1F4C-4619-B10B-3B35D9E3DF57}"/>
                </a:ext>
              </a:extLst>
            </p:cNvPr>
            <p:cNvCxnSpPr>
              <a:cxnSpLocks/>
            </p:cNvCxnSpPr>
            <p:nvPr/>
          </p:nvCxnSpPr>
          <p:spPr>
            <a:xfrm>
              <a:off x="4759380" y="1678692"/>
              <a:ext cx="1260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8" name="Straight Connector 17">
              <a:extLst>
                <a:ext uri="{FF2B5EF4-FFF2-40B4-BE49-F238E27FC236}">
                  <a16:creationId xmlns:a16="http://schemas.microsoft.com/office/drawing/2014/main" id="{F12E2BA9-8D39-45F8-9EAF-801CEC8F38FD}"/>
                </a:ext>
              </a:extLst>
            </p:cNvPr>
            <p:cNvCxnSpPr>
              <a:cxnSpLocks/>
            </p:cNvCxnSpPr>
            <p:nvPr/>
          </p:nvCxnSpPr>
          <p:spPr>
            <a:xfrm>
              <a:off x="4759380" y="1820642"/>
              <a:ext cx="126000" cy="0"/>
            </a:xfrm>
            <a:prstGeom prst="line">
              <a:avLst/>
            </a:prstGeom>
            <a:ln>
              <a:solidFill>
                <a:srgbClr val="0066FF"/>
              </a:solidFill>
            </a:ln>
          </p:spPr>
          <p:style>
            <a:lnRef idx="3">
              <a:schemeClr val="accent4"/>
            </a:lnRef>
            <a:fillRef idx="0">
              <a:schemeClr val="accent4"/>
            </a:fillRef>
            <a:effectRef idx="2">
              <a:schemeClr val="accent4"/>
            </a:effectRef>
            <a:fontRef idx="minor">
              <a:schemeClr val="tx1"/>
            </a:fontRef>
          </p:style>
        </p:cxnSp>
        <p:cxnSp>
          <p:nvCxnSpPr>
            <p:cNvPr id="23" name="Straight Connector 22">
              <a:extLst>
                <a:ext uri="{FF2B5EF4-FFF2-40B4-BE49-F238E27FC236}">
                  <a16:creationId xmlns:a16="http://schemas.microsoft.com/office/drawing/2014/main" id="{E699E0FA-6946-4810-9149-5C549EDBB35F}"/>
                </a:ext>
              </a:extLst>
            </p:cNvPr>
            <p:cNvCxnSpPr>
              <a:cxnSpLocks/>
            </p:cNvCxnSpPr>
            <p:nvPr/>
          </p:nvCxnSpPr>
          <p:spPr>
            <a:xfrm>
              <a:off x="4759380" y="1962682"/>
              <a:ext cx="134580" cy="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24" name="Straight Connector 23">
              <a:extLst>
                <a:ext uri="{FF2B5EF4-FFF2-40B4-BE49-F238E27FC236}">
                  <a16:creationId xmlns:a16="http://schemas.microsoft.com/office/drawing/2014/main" id="{8CE8DD49-92F4-425B-A3C0-CC1DD8471F92}"/>
                </a:ext>
              </a:extLst>
            </p:cNvPr>
            <p:cNvCxnSpPr>
              <a:cxnSpLocks/>
            </p:cNvCxnSpPr>
            <p:nvPr/>
          </p:nvCxnSpPr>
          <p:spPr>
            <a:xfrm>
              <a:off x="4759380" y="2123458"/>
              <a:ext cx="143160" cy="0"/>
            </a:xfrm>
            <a:prstGeom prst="line">
              <a:avLst/>
            </a:prstGeom>
            <a:ln>
              <a:solidFill>
                <a:srgbClr val="00FF00"/>
              </a:solidFill>
            </a:ln>
          </p:spPr>
          <p:style>
            <a:lnRef idx="3">
              <a:schemeClr val="accent4"/>
            </a:lnRef>
            <a:fillRef idx="0">
              <a:schemeClr val="accent4"/>
            </a:fillRef>
            <a:effectRef idx="2">
              <a:schemeClr val="accent4"/>
            </a:effectRef>
            <a:fontRef idx="minor">
              <a:schemeClr val="tx1"/>
            </a:fontRef>
          </p:style>
        </p:cxnSp>
        <p:cxnSp>
          <p:nvCxnSpPr>
            <p:cNvPr id="25" name="Straight Connector 24">
              <a:extLst>
                <a:ext uri="{FF2B5EF4-FFF2-40B4-BE49-F238E27FC236}">
                  <a16:creationId xmlns:a16="http://schemas.microsoft.com/office/drawing/2014/main" id="{13C77ABF-5B3B-4FC1-99A4-F1255F23374D}"/>
                </a:ext>
              </a:extLst>
            </p:cNvPr>
            <p:cNvCxnSpPr>
              <a:cxnSpLocks/>
            </p:cNvCxnSpPr>
            <p:nvPr/>
          </p:nvCxnSpPr>
          <p:spPr>
            <a:xfrm>
              <a:off x="4759380" y="2229366"/>
              <a:ext cx="151740" cy="0"/>
            </a:xfrm>
            <a:prstGeom prst="line">
              <a:avLst/>
            </a:prstGeom>
            <a:ln>
              <a:solidFill>
                <a:srgbClr val="FFC000"/>
              </a:solidFill>
            </a:ln>
          </p:spPr>
          <p:style>
            <a:lnRef idx="3">
              <a:schemeClr val="accent4"/>
            </a:lnRef>
            <a:fillRef idx="0">
              <a:schemeClr val="accent4"/>
            </a:fillRef>
            <a:effectRef idx="2">
              <a:schemeClr val="accent4"/>
            </a:effectRef>
            <a:fontRef idx="minor">
              <a:schemeClr val="tx1"/>
            </a:fontRef>
          </p:style>
        </p:cxnSp>
      </p:gr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1F6729B-7C7F-4DF5-A063-A3D09479E443}"/>
                  </a:ext>
                </a:extLst>
              </p:cNvPr>
              <p:cNvSpPr txBox="1">
                <a:spLocks/>
              </p:cNvSpPr>
              <p:nvPr/>
            </p:nvSpPr>
            <p:spPr bwMode="auto">
              <a:xfrm>
                <a:off x="6872382" y="1553081"/>
                <a:ext cx="2271623" cy="20491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3200" kern="1200">
                    <a:solidFill>
                      <a:schemeClr val="tx1"/>
                    </a:solidFill>
                    <a:latin typeface="Cambria Math" panose="02040503050406030204" pitchFamily="18" charset="0"/>
                    <a:ea typeface="Cambria Math" panose="02040503050406030204" pitchFamily="18" charset="0"/>
                    <a:cs typeface="+mn-cs"/>
                  </a:defRPr>
                </a:lvl1pPr>
                <a:lvl2pPr marL="742950" indent="-285750" algn="l" rtl="0" eaLnBrk="1" fontAlgn="base" hangingPunct="1">
                  <a:spcBef>
                    <a:spcPct val="20000"/>
                  </a:spcBef>
                  <a:spcAft>
                    <a:spcPct val="0"/>
                  </a:spcAft>
                  <a:buChar char="–"/>
                  <a:defRPr sz="2800" kern="1200">
                    <a:solidFill>
                      <a:schemeClr val="tx1"/>
                    </a:solidFill>
                    <a:latin typeface="Cambria Math" panose="02040503050406030204" pitchFamily="18" charset="0"/>
                    <a:ea typeface="Cambria Math" panose="02040503050406030204" pitchFamily="18" charset="0"/>
                    <a:cs typeface="+mn-cs"/>
                  </a:defRPr>
                </a:lvl2pPr>
                <a:lvl3pPr marL="1143000" indent="-228600" algn="l" rtl="0" eaLnBrk="1" fontAlgn="base" hangingPunct="1">
                  <a:spcBef>
                    <a:spcPct val="20000"/>
                  </a:spcBef>
                  <a:spcAft>
                    <a:spcPct val="0"/>
                  </a:spcAft>
                  <a:buChar char="•"/>
                  <a:defRPr sz="2400" kern="1200">
                    <a:solidFill>
                      <a:schemeClr val="tx1"/>
                    </a:solidFill>
                    <a:latin typeface="Cambria Math" panose="02040503050406030204" pitchFamily="18" charset="0"/>
                    <a:ea typeface="Cambria Math" panose="02040503050406030204" pitchFamily="18" charset="0"/>
                    <a:cs typeface="+mn-cs"/>
                  </a:defRPr>
                </a:lvl3pPr>
                <a:lvl4pPr marL="1600200" indent="-228600" algn="l" rtl="0" eaLnBrk="1" fontAlgn="base" hangingPunct="1">
                  <a:spcBef>
                    <a:spcPct val="20000"/>
                  </a:spcBef>
                  <a:spcAft>
                    <a:spcPct val="0"/>
                  </a:spcAft>
                  <a:buChar char="–"/>
                  <a:defRPr sz="2000" kern="1200">
                    <a:solidFill>
                      <a:schemeClr val="tx1"/>
                    </a:solidFill>
                    <a:latin typeface="Cambria Math" panose="02040503050406030204" pitchFamily="18" charset="0"/>
                    <a:ea typeface="Cambria Math" panose="02040503050406030204" pitchFamily="18" charset="0"/>
                    <a:cs typeface="+mn-cs"/>
                  </a:defRPr>
                </a:lvl4pPr>
                <a:lvl5pPr marL="2057400" indent="-228600" algn="l" rtl="0" eaLnBrk="1" fontAlgn="base" hangingPunct="1">
                  <a:spcBef>
                    <a:spcPct val="20000"/>
                  </a:spcBef>
                  <a:spcAft>
                    <a:spcPct val="0"/>
                  </a:spcAft>
                  <a:buChar char="»"/>
                  <a:defRPr sz="2000" kern="1200">
                    <a:solidFill>
                      <a:schemeClr val="tx1"/>
                    </a:solidFill>
                    <a:latin typeface="Cambria Math" panose="02040503050406030204" pitchFamily="18" charset="0"/>
                    <a:ea typeface="Cambria Math"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100" dirty="0"/>
                  <a:t>PDFs calibrated with </a:t>
                </a:r>
                <a:br>
                  <a:rPr lang="en-AU" sz="2100" dirty="0"/>
                </a:br>
                <a14:m>
                  <m:oMath xmlns:m="http://schemas.openxmlformats.org/officeDocument/2006/math">
                    <m:sSup>
                      <m:sSupPr>
                        <m:ctrlPr>
                          <a:rPr lang="en-AU" sz="2400" i="1">
                            <a:latin typeface="Cambria Math" panose="02040503050406030204" pitchFamily="18" charset="0"/>
                          </a:rPr>
                        </m:ctrlPr>
                      </m:sSupPr>
                      <m:e>
                        <m:r>
                          <a:rPr lang="en-AU" sz="2400" i="1">
                            <a:latin typeface="Cambria Math" panose="02040503050406030204" pitchFamily="18" charset="0"/>
                          </a:rPr>
                          <m:t>𝐵</m:t>
                        </m:r>
                      </m:e>
                      <m:sup>
                        <m:r>
                          <a:rPr lang="en-AU" sz="2400" i="1">
                            <a:latin typeface="Cambria Math" panose="02040503050406030204" pitchFamily="18" charset="0"/>
                          </a:rPr>
                          <m:t>+</m:t>
                        </m:r>
                      </m:sup>
                    </m:sSup>
                    <m:r>
                      <a:rPr lang="en-AU" sz="2400" i="1">
                        <a:latin typeface="Cambria Math" panose="02040503050406030204" pitchFamily="18" charset="0"/>
                      </a:rPr>
                      <m:t>→</m:t>
                    </m:r>
                    <m:bar>
                      <m:barPr>
                        <m:pos m:val="top"/>
                        <m:ctrlPr>
                          <a:rPr lang="en-AU" sz="2400" i="1">
                            <a:latin typeface="Cambria Math" panose="02040503050406030204" pitchFamily="18" charset="0"/>
                          </a:rPr>
                        </m:ctrlPr>
                      </m:barPr>
                      <m:e>
                        <m:sSup>
                          <m:sSupPr>
                            <m:ctrlPr>
                              <a:rPr lang="en-AU" sz="2400" i="1">
                                <a:latin typeface="Cambria Math" panose="02040503050406030204" pitchFamily="18" charset="0"/>
                              </a:rPr>
                            </m:ctrlPr>
                          </m:sSupPr>
                          <m:e>
                            <m:r>
                              <a:rPr lang="en-AU" sz="2400" i="1">
                                <a:latin typeface="Cambria Math" panose="02040503050406030204" pitchFamily="18" charset="0"/>
                              </a:rPr>
                              <m:t>𝐷</m:t>
                            </m:r>
                          </m:e>
                          <m:sup>
                            <m:r>
                              <a:rPr lang="en-AU" sz="2400" i="1">
                                <a:latin typeface="Cambria Math" panose="02040503050406030204" pitchFamily="18" charset="0"/>
                              </a:rPr>
                              <m:t>0</m:t>
                            </m:r>
                          </m:sup>
                        </m:sSup>
                      </m:e>
                    </m:bar>
                    <m:sSup>
                      <m:sSupPr>
                        <m:ctrlPr>
                          <a:rPr lang="en-AU" sz="2400" i="1">
                            <a:latin typeface="Cambria Math" panose="02040503050406030204" pitchFamily="18" charset="0"/>
                          </a:rPr>
                        </m:ctrlPr>
                      </m:sSupPr>
                      <m:e>
                        <m:r>
                          <a:rPr lang="en-AU" sz="2400" i="1">
                            <a:latin typeface="Cambria Math" panose="02040503050406030204" pitchFamily="18" charset="0"/>
                          </a:rPr>
                          <m:t>𝜋</m:t>
                        </m:r>
                      </m:e>
                      <m:sup>
                        <m:r>
                          <a:rPr lang="en-AU" sz="2400" i="1">
                            <a:latin typeface="Cambria Math" panose="02040503050406030204" pitchFamily="18" charset="0"/>
                          </a:rPr>
                          <m:t>+</m:t>
                        </m:r>
                      </m:sup>
                    </m:sSup>
                  </m:oMath>
                </a14:m>
                <a:r>
                  <a:rPr lang="en-AU" sz="2100" dirty="0"/>
                  <a:t> fit.</a:t>
                </a:r>
              </a:p>
              <a:p>
                <a:endParaRPr lang="en-AU" dirty="0"/>
              </a:p>
            </p:txBody>
          </p:sp>
        </mc:Choice>
        <mc:Fallback xmlns="">
          <p:sp>
            <p:nvSpPr>
              <p:cNvPr id="26" name="Content Placeholder 2">
                <a:extLst>
                  <a:ext uri="{FF2B5EF4-FFF2-40B4-BE49-F238E27FC236}">
                    <a16:creationId xmlns:a16="http://schemas.microsoft.com/office/drawing/2014/main" id="{E1F6729B-7C7F-4DF5-A063-A3D09479E443}"/>
                  </a:ext>
                </a:extLst>
              </p:cNvPr>
              <p:cNvSpPr txBox="1">
                <a:spLocks noRot="1" noChangeAspect="1" noMove="1" noResize="1" noEditPoints="1" noAdjustHandles="1" noChangeArrowheads="1" noChangeShapeType="1" noTextEdit="1"/>
              </p:cNvSpPr>
              <p:nvPr/>
            </p:nvSpPr>
            <p:spPr bwMode="auto">
              <a:xfrm>
                <a:off x="6872382" y="1553081"/>
                <a:ext cx="2271623" cy="2049100"/>
              </a:xfrm>
              <a:prstGeom prst="rect">
                <a:avLst/>
              </a:prstGeom>
              <a:blipFill>
                <a:blip r:embed="rId7"/>
                <a:stretch>
                  <a:fillRect l="-3217" t="-178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B00AFDC8-203D-4E35-AF87-FC2B5778D6E5}"/>
                  </a:ext>
                </a:extLst>
              </p:cNvPr>
              <p:cNvSpPr/>
              <p:nvPr/>
            </p:nvSpPr>
            <p:spPr>
              <a:xfrm>
                <a:off x="29726" y="5382029"/>
                <a:ext cx="5778789" cy="139307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eqArr>
                        <m:eqArrPr>
                          <m:ctrlPr>
                            <a:rPr lang="en-AU" sz="2400" i="1">
                              <a:latin typeface="Cambria Math" panose="02040503050406030204" pitchFamily="18" charset="0"/>
                            </a:rPr>
                          </m:ctrlPr>
                        </m:eqArrPr>
                        <m:e>
                          <m:r>
                            <a:rPr lang="en-AU" sz="2400" i="1">
                              <a:latin typeface="Cambria Math" panose="02040503050406030204" pitchFamily="18" charset="0"/>
                            </a:rPr>
                            <m:t>𝔅</m:t>
                          </m:r>
                          <m:r>
                            <a:rPr lang="en-AU" sz="2400" i="1">
                              <a:latin typeface="Cambria Math" panose="02040503050406030204" pitchFamily="18" charset="0"/>
                            </a:rPr>
                            <m:t>&amp;=</m:t>
                          </m:r>
                          <m:d>
                            <m:dPr>
                              <m:ctrlPr>
                                <a:rPr lang="en-AU" sz="2400" i="1">
                                  <a:latin typeface="Cambria Math" panose="02040503050406030204" pitchFamily="18" charset="0"/>
                                </a:rPr>
                              </m:ctrlPr>
                            </m:dPr>
                            <m:e>
                              <m:r>
                                <a:rPr lang="en-AU" sz="2400" i="1">
                                  <a:latin typeface="Cambria Math" panose="02040503050406030204" pitchFamily="18" charset="0"/>
                                </a:rPr>
                                <m:t>2.69±0.06±0.09</m:t>
                              </m:r>
                            </m:e>
                          </m:d>
                          <m:r>
                            <a:rPr lang="en-AU" sz="2400" i="1">
                              <a:latin typeface="Cambria Math" panose="02040503050406030204" pitchFamily="18" charset="0"/>
                            </a:rPr>
                            <m:t>×</m:t>
                          </m:r>
                          <m:sSup>
                            <m:sSupPr>
                              <m:ctrlPr>
                                <a:rPr lang="en-AU" sz="2400" i="1">
                                  <a:latin typeface="Cambria Math" panose="02040503050406030204" pitchFamily="18" charset="0"/>
                                </a:rPr>
                              </m:ctrlPr>
                            </m:sSupPr>
                            <m:e>
                              <m:r>
                                <a:rPr lang="en-AU" sz="2400" i="1">
                                  <a:latin typeface="Cambria Math" panose="02040503050406030204" pitchFamily="18" charset="0"/>
                                </a:rPr>
                                <m:t>10</m:t>
                              </m:r>
                            </m:e>
                            <m:sup>
                              <m:r>
                                <a:rPr lang="en-AU" sz="2400" i="1">
                                  <a:latin typeface="Cambria Math" panose="02040503050406030204" pitchFamily="18" charset="0"/>
                                </a:rPr>
                                <m:t>−4</m:t>
                              </m:r>
                            </m:sup>
                          </m:sSup>
                        </m:e>
                        <m:e>
                          <m:sSub>
                            <m:sSubPr>
                              <m:ctrlPr>
                                <a:rPr lang="en-AU" sz="2400" i="1">
                                  <a:latin typeface="Cambria Math" panose="02040503050406030204" pitchFamily="18" charset="0"/>
                                </a:rPr>
                              </m:ctrlPr>
                            </m:sSubPr>
                            <m:e>
                              <m:r>
                                <a:rPr lang="en-AU" sz="2400" i="1">
                                  <a:latin typeface="Cambria Math" panose="02040503050406030204" pitchFamily="18" charset="0"/>
                                </a:rPr>
                                <m:t>𝐴</m:t>
                              </m:r>
                            </m:e>
                            <m:sub>
                              <m:r>
                                <a:rPr lang="en-AU" sz="2400" i="1">
                                  <a:latin typeface="Cambria Math" panose="02040503050406030204" pitchFamily="18" charset="0"/>
                                </a:rPr>
                                <m:t>𝐶𝑃</m:t>
                              </m:r>
                            </m:sub>
                          </m:sSub>
                          <m:r>
                            <a:rPr lang="en-AU" sz="2400" i="1">
                              <a:latin typeface="Cambria Math" panose="02040503050406030204" pitchFamily="18" charset="0"/>
                            </a:rPr>
                            <m:t>&amp;=</m:t>
                          </m:r>
                          <m:d>
                            <m:dPr>
                              <m:ctrlPr>
                                <a:rPr lang="en-AU" sz="2400" i="1">
                                  <a:latin typeface="Cambria Math" panose="02040503050406030204" pitchFamily="18" charset="0"/>
                                </a:rPr>
                              </m:ctrlPr>
                            </m:dPr>
                            <m:e>
                              <m:r>
                                <a:rPr lang="en-AU" sz="2400" i="1">
                                  <a:latin typeface="Cambria Math" panose="02040503050406030204" pitchFamily="18" charset="0"/>
                                </a:rPr>
                                <m:t>0.10±2.05±1.22</m:t>
                              </m:r>
                            </m:e>
                          </m:d>
                          <m:r>
                            <a:rPr lang="en-AU" sz="2400" i="1">
                              <a:latin typeface="Cambria Math" panose="02040503050406030204" pitchFamily="18" charset="0"/>
                            </a:rPr>
                            <m:t>%</m:t>
                          </m:r>
                        </m:e>
                      </m:eqArr>
                    </m:oMath>
                  </m:oMathPara>
                </a14:m>
                <a:endParaRPr lang="en-AU" sz="2400" i="1" dirty="0"/>
              </a:p>
              <a:p>
                <a:endParaRPr lang="en-AU" i="1" dirty="0"/>
              </a:p>
              <a:p>
                <a:endParaRPr lang="en-AU" i="1" dirty="0"/>
              </a:p>
            </p:txBody>
          </p:sp>
        </mc:Choice>
        <mc:Fallback xmlns="">
          <p:sp>
            <p:nvSpPr>
              <p:cNvPr id="28" name="Rectangle 27">
                <a:extLst>
                  <a:ext uri="{FF2B5EF4-FFF2-40B4-BE49-F238E27FC236}">
                    <a16:creationId xmlns:a16="http://schemas.microsoft.com/office/drawing/2014/main" id="{B00AFDC8-203D-4E35-AF87-FC2B5778D6E5}"/>
                  </a:ext>
                </a:extLst>
              </p:cNvPr>
              <p:cNvSpPr>
                <a:spLocks noRot="1" noChangeAspect="1" noMove="1" noResize="1" noEditPoints="1" noAdjustHandles="1" noChangeArrowheads="1" noChangeShapeType="1" noTextEdit="1"/>
              </p:cNvSpPr>
              <p:nvPr/>
            </p:nvSpPr>
            <p:spPr>
              <a:xfrm>
                <a:off x="29726" y="5382029"/>
                <a:ext cx="5778789" cy="1393074"/>
              </a:xfrm>
              <a:prstGeom prst="rect">
                <a:avLst/>
              </a:prstGeom>
              <a:blipFill>
                <a:blip r:embed="rId8"/>
                <a:stretch>
                  <a:fillRect/>
                </a:stretch>
              </a:blipFill>
            </p:spPr>
            <p:txBody>
              <a:bodyPr/>
              <a:lstStyle/>
              <a:p>
                <a:r>
                  <a:rPr lang="en-AU">
                    <a:noFill/>
                  </a:rPr>
                  <a:t> </a:t>
                </a:r>
              </a:p>
            </p:txBody>
          </p:sp>
        </mc:Fallback>
      </mc:AlternateContent>
      <p:sp>
        <p:nvSpPr>
          <p:cNvPr id="32" name="TextBox 31">
            <a:extLst>
              <a:ext uri="{FF2B5EF4-FFF2-40B4-BE49-F238E27FC236}">
                <a16:creationId xmlns:a16="http://schemas.microsoft.com/office/drawing/2014/main" id="{268356C2-9C28-49DA-9BC1-7AC9836BEF6A}"/>
              </a:ext>
            </a:extLst>
          </p:cNvPr>
          <p:cNvSpPr txBox="1"/>
          <p:nvPr/>
        </p:nvSpPr>
        <p:spPr>
          <a:xfrm>
            <a:off x="4579675" y="5835437"/>
            <a:ext cx="2839461" cy="646331"/>
          </a:xfrm>
          <a:prstGeom prst="rect">
            <a:avLst/>
          </a:prstGeom>
          <a:noFill/>
        </p:spPr>
        <p:txBody>
          <a:bodyPr wrap="square" rtlCol="0">
            <a:spAutoFit/>
          </a:bodyPr>
          <a:lstStyle/>
          <a:p>
            <a:r>
              <a:rPr lang="en-AU" i="1" dirty="0">
                <a:solidFill>
                  <a:srgbClr val="FF0000"/>
                </a:solidFill>
              </a:rPr>
              <a:t>First measurement in this channel</a:t>
            </a:r>
          </a:p>
        </p:txBody>
      </p:sp>
      <p:sp>
        <p:nvSpPr>
          <p:cNvPr id="19" name="TextBox 18">
            <a:extLst>
              <a:ext uri="{FF2B5EF4-FFF2-40B4-BE49-F238E27FC236}">
                <a16:creationId xmlns:a16="http://schemas.microsoft.com/office/drawing/2014/main" id="{1596EB7F-B461-4012-BCDA-52E9DF691B67}"/>
              </a:ext>
            </a:extLst>
          </p:cNvPr>
          <p:cNvSpPr txBox="1"/>
          <p:nvPr/>
        </p:nvSpPr>
        <p:spPr>
          <a:xfrm>
            <a:off x="5259542" y="5321087"/>
            <a:ext cx="3170084" cy="646331"/>
          </a:xfrm>
          <a:prstGeom prst="rect">
            <a:avLst/>
          </a:prstGeom>
          <a:noFill/>
        </p:spPr>
        <p:txBody>
          <a:bodyPr wrap="square" rtlCol="0">
            <a:spAutoFit/>
          </a:bodyPr>
          <a:lstStyle/>
          <a:p>
            <a:r>
              <a:rPr lang="en-AU" i="1" dirty="0">
                <a:solidFill>
                  <a:srgbClr val="00B050"/>
                </a:solidFill>
              </a:rPr>
              <a:t>Most precise measurement in this channel</a:t>
            </a:r>
          </a:p>
        </p:txBody>
      </p:sp>
      <p:sp>
        <p:nvSpPr>
          <p:cNvPr id="20" name="Rectangle 19">
            <a:extLst>
              <a:ext uri="{FF2B5EF4-FFF2-40B4-BE49-F238E27FC236}">
                <a16:creationId xmlns:a16="http://schemas.microsoft.com/office/drawing/2014/main" id="{773013EB-B4AD-401C-8EA7-40C9540A088C}"/>
              </a:ext>
            </a:extLst>
          </p:cNvPr>
          <p:cNvSpPr/>
          <p:nvPr/>
        </p:nvSpPr>
        <p:spPr>
          <a:xfrm>
            <a:off x="7296730" y="1181750"/>
            <a:ext cx="1499799" cy="369332"/>
          </a:xfrm>
          <a:prstGeom prst="rect">
            <a:avLst/>
          </a:prstGeom>
        </p:spPr>
        <p:txBody>
          <a:bodyPr wrap="square">
            <a:spAutoFit/>
          </a:bodyPr>
          <a:lstStyle/>
          <a:p>
            <a:pPr algn="r"/>
            <a:r>
              <a:rPr lang="en-AU" dirty="0">
                <a:solidFill>
                  <a:srgbClr val="C00000"/>
                </a:solidFill>
                <a:latin typeface="Calibri" panose="020F0502020204030204" pitchFamily="34" charset="0"/>
                <a:cs typeface="Calibri" panose="020F0502020204030204" pitchFamily="34" charset="0"/>
              </a:rPr>
              <a:t>Preliminary</a:t>
            </a:r>
          </a:p>
        </p:txBody>
      </p:sp>
      <p:sp>
        <p:nvSpPr>
          <p:cNvPr id="22" name="TextBox 21">
            <a:extLst>
              <a:ext uri="{FF2B5EF4-FFF2-40B4-BE49-F238E27FC236}">
                <a16:creationId xmlns:a16="http://schemas.microsoft.com/office/drawing/2014/main" id="{79D83588-C266-4507-8B8E-F548A5646A4F}"/>
              </a:ext>
            </a:extLst>
          </p:cNvPr>
          <p:cNvSpPr txBox="1"/>
          <p:nvPr/>
        </p:nvSpPr>
        <p:spPr>
          <a:xfrm>
            <a:off x="282825" y="1504340"/>
            <a:ext cx="1031455" cy="461665"/>
          </a:xfrm>
          <a:prstGeom prst="rect">
            <a:avLst/>
          </a:prstGeom>
          <a:noFill/>
        </p:spPr>
        <p:txBody>
          <a:bodyPr wrap="square" rtlCol="0">
            <a:spAutoFit/>
          </a:bodyPr>
          <a:lstStyle/>
          <a:p>
            <a:r>
              <a:rPr lang="en-AU" sz="1200" i="1" dirty="0">
                <a:latin typeface="Calibri" panose="020F0502020204030204" pitchFamily="34" charset="0"/>
              </a:rPr>
              <a:t>Belle</a:t>
            </a:r>
          </a:p>
          <a:p>
            <a:r>
              <a:rPr lang="en-AU" sz="1200" i="1" dirty="0">
                <a:latin typeface="Calibri" panose="020F0502020204030204" pitchFamily="34" charset="0"/>
              </a:rPr>
              <a:t>Preliminary</a:t>
            </a:r>
          </a:p>
        </p:txBody>
      </p:sp>
      <p:sp>
        <p:nvSpPr>
          <p:cNvPr id="27" name="TextBox 26">
            <a:extLst>
              <a:ext uri="{FF2B5EF4-FFF2-40B4-BE49-F238E27FC236}">
                <a16:creationId xmlns:a16="http://schemas.microsoft.com/office/drawing/2014/main" id="{5A89D072-984D-4527-B296-205F102B677B}"/>
              </a:ext>
            </a:extLst>
          </p:cNvPr>
          <p:cNvSpPr txBox="1"/>
          <p:nvPr/>
        </p:nvSpPr>
        <p:spPr>
          <a:xfrm>
            <a:off x="3532613" y="1470972"/>
            <a:ext cx="1031455" cy="461665"/>
          </a:xfrm>
          <a:prstGeom prst="rect">
            <a:avLst/>
          </a:prstGeom>
          <a:noFill/>
        </p:spPr>
        <p:txBody>
          <a:bodyPr wrap="square" rtlCol="0">
            <a:spAutoFit/>
          </a:bodyPr>
          <a:lstStyle/>
          <a:p>
            <a:r>
              <a:rPr lang="en-AU" sz="1200" i="1" dirty="0">
                <a:latin typeface="Calibri" panose="020F0502020204030204" pitchFamily="34" charset="0"/>
              </a:rPr>
              <a:t>Belle</a:t>
            </a:r>
          </a:p>
          <a:p>
            <a:r>
              <a:rPr lang="en-AU" sz="1200" i="1" dirty="0">
                <a:latin typeface="Calibri" panose="020F0502020204030204" pitchFamily="34" charset="0"/>
              </a:rPr>
              <a:t>Preliminary</a:t>
            </a:r>
          </a:p>
        </p:txBody>
      </p:sp>
      <p:sp>
        <p:nvSpPr>
          <p:cNvPr id="29" name="TextBox 28">
            <a:extLst>
              <a:ext uri="{FF2B5EF4-FFF2-40B4-BE49-F238E27FC236}">
                <a16:creationId xmlns:a16="http://schemas.microsoft.com/office/drawing/2014/main" id="{3C0EB128-EC5D-469B-BD54-0EA5780704B1}"/>
              </a:ext>
            </a:extLst>
          </p:cNvPr>
          <p:cNvSpPr txBox="1"/>
          <p:nvPr/>
        </p:nvSpPr>
        <p:spPr>
          <a:xfrm>
            <a:off x="4967952" y="1482594"/>
            <a:ext cx="1031455" cy="461665"/>
          </a:xfrm>
          <a:prstGeom prst="rect">
            <a:avLst/>
          </a:prstGeom>
          <a:noFill/>
        </p:spPr>
        <p:txBody>
          <a:bodyPr wrap="square" rtlCol="0">
            <a:spAutoFit/>
          </a:bodyPr>
          <a:lstStyle/>
          <a:p>
            <a:r>
              <a:rPr lang="en-AU" sz="1200" i="1" dirty="0">
                <a:latin typeface="Calibri" panose="020F0502020204030204" pitchFamily="34" charset="0"/>
              </a:rPr>
              <a:t>Belle</a:t>
            </a:r>
          </a:p>
          <a:p>
            <a:r>
              <a:rPr lang="en-AU" sz="1200" i="1" dirty="0">
                <a:latin typeface="Calibri" panose="020F0502020204030204" pitchFamily="34" charset="0"/>
              </a:rPr>
              <a:t>Preliminary</a:t>
            </a:r>
          </a:p>
        </p:txBody>
      </p:sp>
      <p:sp>
        <p:nvSpPr>
          <p:cNvPr id="30" name="TextBox 29">
            <a:extLst>
              <a:ext uri="{FF2B5EF4-FFF2-40B4-BE49-F238E27FC236}">
                <a16:creationId xmlns:a16="http://schemas.microsoft.com/office/drawing/2014/main" id="{5F34932B-F378-4E05-88D8-D414CC0855E6}"/>
              </a:ext>
            </a:extLst>
          </p:cNvPr>
          <p:cNvSpPr txBox="1"/>
          <p:nvPr/>
        </p:nvSpPr>
        <p:spPr>
          <a:xfrm>
            <a:off x="284145" y="3429005"/>
            <a:ext cx="1031455" cy="461665"/>
          </a:xfrm>
          <a:prstGeom prst="rect">
            <a:avLst/>
          </a:prstGeom>
          <a:noFill/>
        </p:spPr>
        <p:txBody>
          <a:bodyPr wrap="square" rtlCol="0">
            <a:spAutoFit/>
          </a:bodyPr>
          <a:lstStyle/>
          <a:p>
            <a:r>
              <a:rPr lang="en-AU" sz="1200" i="1" dirty="0">
                <a:latin typeface="Calibri" panose="020F0502020204030204" pitchFamily="34" charset="0"/>
              </a:rPr>
              <a:t>Belle</a:t>
            </a:r>
          </a:p>
          <a:p>
            <a:r>
              <a:rPr lang="en-AU" sz="1200" i="1" dirty="0">
                <a:latin typeface="Calibri" panose="020F0502020204030204" pitchFamily="34" charset="0"/>
              </a:rPr>
              <a:t>Preliminary</a:t>
            </a:r>
          </a:p>
        </p:txBody>
      </p:sp>
      <p:sp>
        <p:nvSpPr>
          <p:cNvPr id="31" name="TextBox 30">
            <a:extLst>
              <a:ext uri="{FF2B5EF4-FFF2-40B4-BE49-F238E27FC236}">
                <a16:creationId xmlns:a16="http://schemas.microsoft.com/office/drawing/2014/main" id="{649B41FB-850A-4B79-A8E3-35DF6D99C8FF}"/>
              </a:ext>
            </a:extLst>
          </p:cNvPr>
          <p:cNvSpPr txBox="1"/>
          <p:nvPr/>
        </p:nvSpPr>
        <p:spPr>
          <a:xfrm>
            <a:off x="3577605" y="3429005"/>
            <a:ext cx="1031455" cy="461665"/>
          </a:xfrm>
          <a:prstGeom prst="rect">
            <a:avLst/>
          </a:prstGeom>
          <a:noFill/>
        </p:spPr>
        <p:txBody>
          <a:bodyPr wrap="square" rtlCol="0">
            <a:spAutoFit/>
          </a:bodyPr>
          <a:lstStyle/>
          <a:p>
            <a:r>
              <a:rPr lang="en-AU" sz="1200" i="1" dirty="0">
                <a:latin typeface="Calibri" panose="020F0502020204030204" pitchFamily="34" charset="0"/>
              </a:rPr>
              <a:t>Belle</a:t>
            </a:r>
          </a:p>
          <a:p>
            <a:r>
              <a:rPr lang="en-AU" sz="1200" i="1" dirty="0">
                <a:latin typeface="Calibri" panose="020F0502020204030204" pitchFamily="34" charset="0"/>
              </a:rPr>
              <a:t>Preliminary</a:t>
            </a:r>
          </a:p>
        </p:txBody>
      </p:sp>
      <p:sp>
        <p:nvSpPr>
          <p:cNvPr id="33" name="TextBox 32">
            <a:extLst>
              <a:ext uri="{FF2B5EF4-FFF2-40B4-BE49-F238E27FC236}">
                <a16:creationId xmlns:a16="http://schemas.microsoft.com/office/drawing/2014/main" id="{24696733-ADF5-4578-AE14-D856388E1027}"/>
              </a:ext>
            </a:extLst>
          </p:cNvPr>
          <p:cNvSpPr txBox="1"/>
          <p:nvPr/>
        </p:nvSpPr>
        <p:spPr>
          <a:xfrm>
            <a:off x="4888713" y="3427786"/>
            <a:ext cx="1031455" cy="461665"/>
          </a:xfrm>
          <a:prstGeom prst="rect">
            <a:avLst/>
          </a:prstGeom>
          <a:noFill/>
        </p:spPr>
        <p:txBody>
          <a:bodyPr wrap="square" rtlCol="0">
            <a:spAutoFit/>
          </a:bodyPr>
          <a:lstStyle/>
          <a:p>
            <a:r>
              <a:rPr lang="en-AU" sz="1200" i="1" dirty="0">
                <a:latin typeface="Calibri" panose="020F0502020204030204" pitchFamily="34" charset="0"/>
              </a:rPr>
              <a:t>Belle</a:t>
            </a:r>
          </a:p>
          <a:p>
            <a:r>
              <a:rPr lang="en-AU" sz="1200" i="1" dirty="0">
                <a:latin typeface="Calibri" panose="020F0502020204030204" pitchFamily="34" charset="0"/>
              </a:rPr>
              <a:t>Preliminary</a:t>
            </a:r>
          </a:p>
        </p:txBody>
      </p:sp>
    </p:spTree>
    <p:extLst>
      <p:ext uri="{BB962C8B-B14F-4D97-AF65-F5344CB8AC3E}">
        <p14:creationId xmlns:p14="http://schemas.microsoft.com/office/powerpoint/2010/main" val="71434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B9054F4B-6943-4E12-8080-A41F616C738F}"/>
                  </a:ext>
                </a:extLst>
              </p:cNvPr>
              <p:cNvSpPr>
                <a:spLocks noGrp="1"/>
              </p:cNvSpPr>
              <p:nvPr>
                <p:ph type="title"/>
              </p:nvPr>
            </p:nvSpPr>
            <p:spPr/>
            <p:txBody>
              <a:bodyPr/>
              <a:lstStyle/>
              <a:p>
                <a14:m>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𝐵</m:t>
                        </m:r>
                      </m:e>
                      <m:sup>
                        <m:r>
                          <a:rPr lang="en-AU" i="1">
                            <a:latin typeface="Cambria Math" panose="02040503050406030204" pitchFamily="18" charset="0"/>
                          </a:rPr>
                          <m:t>0</m:t>
                        </m:r>
                      </m:sup>
                    </m:sSup>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𝐾</m:t>
                        </m:r>
                      </m:e>
                      <m:sup>
                        <m:r>
                          <a:rPr lang="en-AU" i="1">
                            <a:latin typeface="Cambria Math" panose="02040503050406030204" pitchFamily="18" charset="0"/>
                          </a:rPr>
                          <m:t>−</m:t>
                        </m:r>
                      </m:sup>
                    </m:sSup>
                    <m:sSup>
                      <m:sSupPr>
                        <m:ctrlPr>
                          <a:rPr lang="en-AU" i="1">
                            <a:latin typeface="Cambria Math" panose="02040503050406030204" pitchFamily="18" charset="0"/>
                          </a:rPr>
                        </m:ctrlPr>
                      </m:sSupPr>
                      <m:e>
                        <m:r>
                          <a:rPr lang="en-AU" i="1">
                            <a:latin typeface="Cambria Math" panose="02040503050406030204" pitchFamily="18" charset="0"/>
                          </a:rPr>
                          <m:t>𝜋</m:t>
                        </m:r>
                      </m:e>
                      <m:sup>
                        <m:r>
                          <a:rPr lang="en-AU" i="1">
                            <a:latin typeface="Cambria Math" panose="02040503050406030204" pitchFamily="18" charset="0"/>
                          </a:rPr>
                          <m:t>+</m:t>
                        </m:r>
                      </m:sup>
                    </m:sSup>
                    <m:sSub>
                      <m:sSubPr>
                        <m:ctrlPr>
                          <a:rPr lang="en-AU" i="1">
                            <a:latin typeface="Cambria Math" panose="02040503050406030204" pitchFamily="18" charset="0"/>
                          </a:rPr>
                        </m:ctrlPr>
                      </m:sSubPr>
                      <m:e>
                        <m:r>
                          <a:rPr lang="en-AU" i="1">
                            <a:latin typeface="Cambria Math" panose="02040503050406030204" pitchFamily="18" charset="0"/>
                          </a:rPr>
                          <m:t>𝐾</m:t>
                        </m:r>
                      </m:e>
                      <m:sub>
                        <m:r>
                          <a:rPr lang="en-AU" i="1">
                            <a:latin typeface="Cambria Math" panose="02040503050406030204" pitchFamily="18" charset="0"/>
                          </a:rPr>
                          <m:t>𝑠</m:t>
                        </m:r>
                      </m:sub>
                    </m:sSub>
                  </m:oMath>
                </a14:m>
                <a:r>
                  <a:rPr lang="en-AU" dirty="0"/>
                  <a:t> Motivation</a:t>
                </a:r>
              </a:p>
            </p:txBody>
          </p:sp>
        </mc:Choice>
        <mc:Fallback xmlns="">
          <p:sp>
            <p:nvSpPr>
              <p:cNvPr id="2" name="Title 1">
                <a:extLst>
                  <a:ext uri="{FF2B5EF4-FFF2-40B4-BE49-F238E27FC236}">
                    <a16:creationId xmlns:a16="http://schemas.microsoft.com/office/drawing/2014/main" id="{B9054F4B-6943-4E12-8080-A41F616C738F}"/>
                  </a:ext>
                </a:extLst>
              </p:cNvPr>
              <p:cNvSpPr>
                <a:spLocks noGrp="1" noRot="1" noChangeAspect="1" noMove="1" noResize="1" noEditPoints="1" noAdjustHandles="1" noChangeArrowheads="1" noChangeShapeType="1" noTextEdit="1"/>
              </p:cNvSpPr>
              <p:nvPr>
                <p:ph type="title"/>
              </p:nvPr>
            </p:nvSpPr>
            <p:spPr>
              <a:blipFill>
                <a:blip r:embed="rId3"/>
                <a:stretch>
                  <a:fillRect r="-1287" b="-904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EA4EE94-2830-4D9A-A559-5E2C09CEEA2E}"/>
                  </a:ext>
                </a:extLst>
              </p:cNvPr>
              <p:cNvSpPr>
                <a:spLocks noGrp="1"/>
              </p:cNvSpPr>
              <p:nvPr>
                <p:ph idx="1"/>
              </p:nvPr>
            </p:nvSpPr>
            <p:spPr>
              <a:xfrm>
                <a:off x="468313" y="1551083"/>
                <a:ext cx="8229600" cy="3852192"/>
              </a:xfrm>
            </p:spPr>
            <p:txBody>
              <a:bodyPr>
                <a:normAutofit fontScale="70000" lnSpcReduction="20000"/>
              </a:bodyPr>
              <a:lstStyle/>
              <a:p>
                <a:r>
                  <a:rPr lang="en-AU" dirty="0"/>
                  <a:t>Decays with even number of kaons suppressed in SM.</a:t>
                </a:r>
              </a:p>
              <a:p>
                <a:pPr lvl="1"/>
                <a:r>
                  <a:rPr lang="en-AU" dirty="0"/>
                  <a:t>Sensitive to CP violation localized in the phase space</a:t>
                </a:r>
              </a:p>
              <a:p>
                <a14:m>
                  <m:oMath xmlns:m="http://schemas.openxmlformats.org/officeDocument/2006/math">
                    <m:r>
                      <a:rPr lang="en-AU" b="0" i="1" smtClean="0">
                        <a:latin typeface="Cambria Math" panose="02040503050406030204" pitchFamily="18" charset="0"/>
                      </a:rPr>
                      <m:t>𝑏</m:t>
                    </m:r>
                    <m:r>
                      <a:rPr lang="en-AU" b="0" i="1" smtClean="0">
                        <a:latin typeface="Cambria Math" panose="02040503050406030204" pitchFamily="18" charset="0"/>
                      </a:rPr>
                      <m:t>→</m:t>
                    </m:r>
                    <m:r>
                      <a:rPr lang="en-AU" b="0" i="1" smtClean="0">
                        <a:latin typeface="Cambria Math" panose="02040503050406030204" pitchFamily="18" charset="0"/>
                      </a:rPr>
                      <m:t>𝑑</m:t>
                    </m:r>
                  </m:oMath>
                </a14:m>
                <a:r>
                  <a:rPr lang="en-AU" dirty="0"/>
                  <a:t> penguins sensitive to NP </a:t>
                </a:r>
              </a:p>
              <a:p>
                <a:r>
                  <a:rPr lang="en-AU" dirty="0"/>
                  <a:t>Related </a:t>
                </a:r>
                <a14:m>
                  <m:oMath xmlns:m="http://schemas.openxmlformats.org/officeDocument/2006/math">
                    <m:sSup>
                      <m:sSupPr>
                        <m:ctrlPr>
                          <a:rPr lang="en-AU" b="0" i="1" dirty="0" smtClean="0">
                            <a:latin typeface="Cambria Math" panose="02040503050406030204" pitchFamily="18" charset="0"/>
                          </a:rPr>
                        </m:ctrlPr>
                      </m:sSupPr>
                      <m:e>
                        <m:r>
                          <a:rPr lang="en-AU" i="1" dirty="0" smtClean="0">
                            <a:latin typeface="Cambria Math" panose="02040503050406030204" pitchFamily="18" charset="0"/>
                          </a:rPr>
                          <m:t>𝐵</m:t>
                        </m:r>
                      </m:e>
                      <m:sup>
                        <m:r>
                          <a:rPr lang="en-AU" b="0" i="1" dirty="0" smtClean="0">
                            <a:latin typeface="Cambria Math" panose="02040503050406030204" pitchFamily="18" charset="0"/>
                          </a:rPr>
                          <m:t>+</m:t>
                        </m:r>
                      </m:sup>
                    </m:sSup>
                    <m:r>
                      <a:rPr lang="en-AU" i="1" dirty="0" smtClean="0">
                        <a:latin typeface="Cambria Math" panose="02040503050406030204" pitchFamily="18" charset="0"/>
                      </a:rPr>
                      <m:t>→</m:t>
                    </m:r>
                    <m:sSup>
                      <m:sSupPr>
                        <m:ctrlPr>
                          <a:rPr lang="en-AU" b="0" i="1" dirty="0" smtClean="0">
                            <a:latin typeface="Cambria Math" panose="02040503050406030204" pitchFamily="18" charset="0"/>
                          </a:rPr>
                        </m:ctrlPr>
                      </m:sSupPr>
                      <m:e>
                        <m:r>
                          <a:rPr lang="en-AU" i="1" dirty="0" smtClean="0">
                            <a:latin typeface="Cambria Math" panose="02040503050406030204" pitchFamily="18" charset="0"/>
                          </a:rPr>
                          <m:t>𝐾</m:t>
                        </m:r>
                      </m:e>
                      <m:sup>
                        <m:r>
                          <a:rPr lang="en-AU" b="0" i="1" dirty="0" smtClean="0">
                            <a:latin typeface="Cambria Math" panose="02040503050406030204" pitchFamily="18" charset="0"/>
                          </a:rPr>
                          <m:t>+</m:t>
                        </m:r>
                      </m:sup>
                    </m:sSup>
                    <m:sSup>
                      <m:sSupPr>
                        <m:ctrlPr>
                          <a:rPr lang="en-AU" b="0" i="1" dirty="0" smtClean="0">
                            <a:latin typeface="Cambria Math" panose="02040503050406030204" pitchFamily="18" charset="0"/>
                          </a:rPr>
                        </m:ctrlPr>
                      </m:sSupPr>
                      <m:e>
                        <m:r>
                          <a:rPr lang="en-AU" i="1" dirty="0" smtClean="0">
                            <a:latin typeface="Cambria Math" panose="02040503050406030204" pitchFamily="18" charset="0"/>
                          </a:rPr>
                          <m:t>𝐾</m:t>
                        </m:r>
                      </m:e>
                      <m:sup>
                        <m:r>
                          <a:rPr lang="en-AU" i="1" dirty="0" smtClean="0">
                            <a:latin typeface="Cambria Math" panose="02040503050406030204" pitchFamily="18" charset="0"/>
                          </a:rPr>
                          <m:t>−</m:t>
                        </m:r>
                      </m:sup>
                    </m:sSup>
                    <m:r>
                      <a:rPr lang="en-AU" i="1" dirty="0" smtClean="0">
                        <a:latin typeface="Cambria Math" panose="02040503050406030204" pitchFamily="18" charset="0"/>
                      </a:rPr>
                      <m:t> </m:t>
                    </m:r>
                    <m:sSup>
                      <m:sSupPr>
                        <m:ctrlPr>
                          <a:rPr lang="en-AU" b="0" i="1" dirty="0" smtClean="0">
                            <a:latin typeface="Cambria Math" panose="02040503050406030204" pitchFamily="18" charset="0"/>
                          </a:rPr>
                        </m:ctrlPr>
                      </m:sSupPr>
                      <m:e>
                        <m:r>
                          <a:rPr lang="el-GR" i="1" dirty="0">
                            <a:latin typeface="Cambria Math" panose="02040503050406030204" pitchFamily="18" charset="0"/>
                          </a:rPr>
                          <m:t>𝜋</m:t>
                        </m:r>
                      </m:e>
                      <m:sup>
                        <m:r>
                          <a:rPr lang="el-GR" i="1" dirty="0">
                            <a:latin typeface="Cambria Math" panose="02040503050406030204" pitchFamily="18" charset="0"/>
                          </a:rPr>
                          <m:t>+</m:t>
                        </m:r>
                      </m:sup>
                    </m:sSup>
                  </m:oMath>
                </a14:m>
                <a:r>
                  <a:rPr lang="en-AU" dirty="0"/>
                  <a:t> shows evidence of large CPV localised in low </a:t>
                </a:r>
                <a14:m>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𝑀</m:t>
                        </m:r>
                      </m:e>
                      <m:sub>
                        <m:r>
                          <a:rPr lang="en-AU" b="0" i="1" smtClean="0">
                            <a:latin typeface="Cambria Math" panose="02040503050406030204" pitchFamily="18" charset="0"/>
                          </a:rPr>
                          <m:t>𝐾𝐾</m:t>
                        </m:r>
                      </m:sub>
                    </m:sSub>
                  </m:oMath>
                </a14:m>
                <a:r>
                  <a:rPr lang="en-AU" dirty="0"/>
                  <a:t> region.</a:t>
                </a:r>
              </a:p>
              <a:p>
                <a:r>
                  <a:rPr lang="en-AU" dirty="0" err="1"/>
                  <a:t>BaBar</a:t>
                </a:r>
                <a:r>
                  <a:rPr lang="en-AU" dirty="0"/>
                  <a:t> study hints at excess in low </a:t>
                </a:r>
                <a14:m>
                  <m:oMath xmlns:m="http://schemas.openxmlformats.org/officeDocument/2006/math">
                    <m:sSub>
                      <m:sSubPr>
                        <m:ctrlPr>
                          <a:rPr lang="en-AU" b="0" i="1" dirty="0" smtClean="0">
                            <a:latin typeface="Cambria Math" panose="02040503050406030204" pitchFamily="18" charset="0"/>
                          </a:rPr>
                        </m:ctrlPr>
                      </m:sSubPr>
                      <m:e>
                        <m:r>
                          <a:rPr lang="en-AU" i="1" dirty="0" smtClean="0">
                            <a:latin typeface="Cambria Math" panose="02040503050406030204" pitchFamily="18" charset="0"/>
                          </a:rPr>
                          <m:t>𝑀</m:t>
                        </m:r>
                      </m:e>
                      <m:sub>
                        <m:sSup>
                          <m:sSupPr>
                            <m:ctrlPr>
                              <a:rPr lang="en-AU" b="0" i="1" dirty="0" smtClean="0">
                                <a:latin typeface="Cambria Math" panose="02040503050406030204" pitchFamily="18" charset="0"/>
                              </a:rPr>
                            </m:ctrlPr>
                          </m:sSupPr>
                          <m:e>
                            <m:r>
                              <a:rPr lang="en-AU" i="1" dirty="0" smtClean="0">
                                <a:latin typeface="Cambria Math" panose="02040503050406030204" pitchFamily="18" charset="0"/>
                              </a:rPr>
                              <m:t>𝐾</m:t>
                            </m:r>
                          </m:e>
                          <m:sup>
                            <m:r>
                              <a:rPr lang="en-AU" i="1" dirty="0" smtClean="0">
                                <a:latin typeface="Cambria Math" panose="02040503050406030204" pitchFamily="18" charset="0"/>
                              </a:rPr>
                              <m:t>−</m:t>
                            </m:r>
                          </m:sup>
                        </m:sSup>
                        <m:sSup>
                          <m:sSupPr>
                            <m:ctrlPr>
                              <a:rPr lang="en-AU" b="0" i="1" dirty="0" smtClean="0">
                                <a:latin typeface="Cambria Math" panose="02040503050406030204" pitchFamily="18" charset="0"/>
                              </a:rPr>
                            </m:ctrlPr>
                          </m:sSupPr>
                          <m:e>
                            <m:r>
                              <a:rPr lang="en-AU" i="1" dirty="0" smtClean="0">
                                <a:latin typeface="Cambria Math" panose="02040503050406030204" pitchFamily="18" charset="0"/>
                              </a:rPr>
                              <m:t>𝜋</m:t>
                            </m:r>
                          </m:e>
                          <m:sup>
                            <m:r>
                              <a:rPr lang="en-AU" i="1" dirty="0" smtClean="0">
                                <a:latin typeface="Cambria Math" panose="02040503050406030204" pitchFamily="18" charset="0"/>
                              </a:rPr>
                              <m:t>+</m:t>
                            </m:r>
                          </m:sup>
                        </m:sSup>
                      </m:sub>
                    </m:sSub>
                  </m:oMath>
                </a14:m>
                <a:r>
                  <a:rPr lang="en-AU" dirty="0"/>
                  <a:t> and </a:t>
                </a:r>
                <a14:m>
                  <m:oMath xmlns:m="http://schemas.openxmlformats.org/officeDocument/2006/math">
                    <m:sSub>
                      <m:sSubPr>
                        <m:ctrlPr>
                          <a:rPr lang="en-AU" b="0" i="1" dirty="0" smtClean="0">
                            <a:latin typeface="Cambria Math" panose="02040503050406030204" pitchFamily="18" charset="0"/>
                          </a:rPr>
                        </m:ctrlPr>
                      </m:sSubPr>
                      <m:e>
                        <m:r>
                          <a:rPr lang="en-AU" i="1" dirty="0" smtClean="0">
                            <a:latin typeface="Cambria Math" panose="02040503050406030204" pitchFamily="18" charset="0"/>
                          </a:rPr>
                          <m:t>𝑀</m:t>
                        </m:r>
                      </m:e>
                      <m:sub>
                        <m:sSup>
                          <m:sSupPr>
                            <m:ctrlPr>
                              <a:rPr lang="en-AU" b="0" i="1" dirty="0" smtClean="0">
                                <a:latin typeface="Cambria Math" panose="02040503050406030204" pitchFamily="18" charset="0"/>
                              </a:rPr>
                            </m:ctrlPr>
                          </m:sSupPr>
                          <m:e>
                            <m:r>
                              <a:rPr lang="en-AU" i="1" dirty="0" smtClean="0">
                                <a:latin typeface="Cambria Math" panose="02040503050406030204" pitchFamily="18" charset="0"/>
                              </a:rPr>
                              <m:t>𝐾</m:t>
                            </m:r>
                          </m:e>
                          <m:sup>
                            <m:r>
                              <a:rPr lang="en-AU" i="1" dirty="0">
                                <a:latin typeface="Cambria Math" panose="02040503050406030204" pitchFamily="18" charset="0"/>
                              </a:rPr>
                              <m:t>−</m:t>
                            </m:r>
                          </m:sup>
                        </m:sSup>
                        <m:sSub>
                          <m:sSubPr>
                            <m:ctrlPr>
                              <a:rPr lang="en-AU" b="0" i="1" dirty="0" smtClean="0">
                                <a:latin typeface="Cambria Math" panose="02040503050406030204" pitchFamily="18" charset="0"/>
                              </a:rPr>
                            </m:ctrlPr>
                          </m:sSubPr>
                          <m:e>
                            <m:r>
                              <a:rPr lang="en-AU" i="1" dirty="0" smtClean="0">
                                <a:latin typeface="Cambria Math" panose="02040503050406030204" pitchFamily="18" charset="0"/>
                              </a:rPr>
                              <m:t>𝐾</m:t>
                            </m:r>
                          </m:e>
                          <m:sub>
                            <m:r>
                              <a:rPr lang="en-AU" i="1" dirty="0" smtClean="0">
                                <a:latin typeface="Cambria Math" panose="02040503050406030204" pitchFamily="18" charset="0"/>
                              </a:rPr>
                              <m:t>𝑆</m:t>
                            </m:r>
                          </m:sub>
                        </m:sSub>
                      </m:sub>
                    </m:sSub>
                    <m:r>
                      <a:rPr lang="en-AU" i="1" dirty="0" smtClean="0">
                        <a:latin typeface="Cambria Math" panose="02040503050406030204" pitchFamily="18" charset="0"/>
                      </a:rPr>
                      <m:t> </m:t>
                    </m:r>
                  </m:oMath>
                </a14:m>
                <a:r>
                  <a:rPr lang="en-AU" dirty="0"/>
                  <a:t>region</a:t>
                </a:r>
              </a:p>
              <a:p>
                <a:pPr lvl="1"/>
                <a:r>
                  <a:rPr lang="en-AU" dirty="0"/>
                  <a:t>large asymmetric helicity angle distribution.</a:t>
                </a:r>
              </a:p>
              <a:p>
                <a:endParaRPr lang="en-AU" dirty="0"/>
              </a:p>
              <a:p>
                <a:r>
                  <a:rPr lang="en-AU" dirty="0"/>
                  <a:t>Previous result by </a:t>
                </a:r>
                <a:r>
                  <a:rPr lang="en-AU" dirty="0" err="1"/>
                  <a:t>BaBar</a:t>
                </a:r>
                <a:r>
                  <a:rPr lang="en-AU" dirty="0"/>
                  <a:t>:</a:t>
                </a:r>
              </a:p>
              <a:p>
                <a:pPr lvl="1"/>
                <a14:m>
                  <m:oMath xmlns:m="http://schemas.openxmlformats.org/officeDocument/2006/math">
                    <m:r>
                      <a:rPr lang="en-AU" b="0" i="1" smtClean="0">
                        <a:latin typeface="Cambria Math" panose="02040503050406030204" pitchFamily="18" charset="0"/>
                      </a:rPr>
                      <m:t>𝔅</m:t>
                    </m:r>
                    <m:r>
                      <a:rPr lang="en-AU" b="0" i="1" smtClean="0">
                        <a:latin typeface="Cambria Math" panose="02040503050406030204" pitchFamily="18" charset="0"/>
                      </a:rPr>
                      <m:t>=(3.2±0.5±0.3)×</m:t>
                    </m:r>
                    <m:sSup>
                      <m:sSupPr>
                        <m:ctrlPr>
                          <a:rPr lang="en-AU" b="0" i="1" smtClean="0">
                            <a:latin typeface="Cambria Math" panose="02040503050406030204" pitchFamily="18" charset="0"/>
                          </a:rPr>
                        </m:ctrlPr>
                      </m:sSupPr>
                      <m:e>
                        <m:r>
                          <a:rPr lang="en-AU" b="0" i="1" smtClean="0">
                            <a:latin typeface="Cambria Math" panose="02040503050406030204" pitchFamily="18" charset="0"/>
                          </a:rPr>
                          <m:t>10</m:t>
                        </m:r>
                      </m:e>
                      <m:sup>
                        <m:r>
                          <a:rPr lang="en-AU" b="0" i="1" smtClean="0">
                            <a:latin typeface="Cambria Math" panose="02040503050406030204" pitchFamily="18" charset="0"/>
                          </a:rPr>
                          <m:t>−6</m:t>
                        </m:r>
                      </m:sup>
                    </m:sSup>
                  </m:oMath>
                </a14:m>
                <a:r>
                  <a:rPr lang="en-AU" dirty="0"/>
                  <a:t> </a:t>
                </a:r>
                <a:br>
                  <a:rPr lang="en-AU" dirty="0"/>
                </a:br>
                <a:r>
                  <a:rPr lang="en-AU" dirty="0"/>
                  <a:t>(PRD.82.031101)</a:t>
                </a:r>
              </a:p>
              <a:p>
                <a:endParaRPr lang="en-AU" dirty="0"/>
              </a:p>
            </p:txBody>
          </p:sp>
        </mc:Choice>
        <mc:Fallback xmlns="">
          <p:sp>
            <p:nvSpPr>
              <p:cNvPr id="3" name="Content Placeholder 2">
                <a:extLst>
                  <a:ext uri="{FF2B5EF4-FFF2-40B4-BE49-F238E27FC236}">
                    <a16:creationId xmlns:a16="http://schemas.microsoft.com/office/drawing/2014/main" id="{BEA4EE94-2830-4D9A-A559-5E2C09CEEA2E}"/>
                  </a:ext>
                </a:extLst>
              </p:cNvPr>
              <p:cNvSpPr>
                <a:spLocks noGrp="1" noRot="1" noChangeAspect="1" noMove="1" noResize="1" noEditPoints="1" noAdjustHandles="1" noChangeArrowheads="1" noChangeShapeType="1" noTextEdit="1"/>
              </p:cNvSpPr>
              <p:nvPr>
                <p:ph idx="1"/>
              </p:nvPr>
            </p:nvSpPr>
            <p:spPr>
              <a:xfrm>
                <a:off x="468313" y="1551083"/>
                <a:ext cx="8229600" cy="3852192"/>
              </a:xfrm>
              <a:blipFill>
                <a:blip r:embed="rId4"/>
                <a:stretch>
                  <a:fillRect l="-963" t="-2690" r="-1556"/>
                </a:stretch>
              </a:blipFill>
            </p:spPr>
            <p:txBody>
              <a:bodyPr/>
              <a:lstStyle/>
              <a:p>
                <a:r>
                  <a:rPr lang="en-AU">
                    <a:noFill/>
                  </a:rPr>
                  <a:t> </a:t>
                </a:r>
              </a:p>
            </p:txBody>
          </p:sp>
        </mc:Fallback>
      </mc:AlternateContent>
      <p:sp>
        <p:nvSpPr>
          <p:cNvPr id="4" name="Date Placeholder 3">
            <a:extLst>
              <a:ext uri="{FF2B5EF4-FFF2-40B4-BE49-F238E27FC236}">
                <a16:creationId xmlns:a16="http://schemas.microsoft.com/office/drawing/2014/main" id="{EF46EE19-7564-4A70-ADB3-A62603E78AE6}"/>
              </a:ext>
            </a:extLst>
          </p:cNvPr>
          <p:cNvSpPr>
            <a:spLocks noGrp="1"/>
          </p:cNvSpPr>
          <p:nvPr>
            <p:ph type="dt" sz="half" idx="10"/>
          </p:nvPr>
        </p:nvSpPr>
        <p:spPr/>
        <p:txBody>
          <a:bodyPr/>
          <a:lstStyle/>
          <a:p>
            <a:fld id="{D3B475FC-B4EA-40D2-990C-B99AC454F19F}" type="datetime1">
              <a:rPr lang="en-US" smtClean="0"/>
              <a:t>9/18/2019</a:t>
            </a:fld>
            <a:endParaRPr lang="en-AU"/>
          </a:p>
        </p:txBody>
      </p:sp>
      <p:sp>
        <p:nvSpPr>
          <p:cNvPr id="5" name="Footer Placeholder 4">
            <a:extLst>
              <a:ext uri="{FF2B5EF4-FFF2-40B4-BE49-F238E27FC236}">
                <a16:creationId xmlns:a16="http://schemas.microsoft.com/office/drawing/2014/main" id="{65C60EC3-B98B-4253-BDD0-88C32DECD0F1}"/>
              </a:ext>
            </a:extLst>
          </p:cNvPr>
          <p:cNvSpPr>
            <a:spLocks noGrp="1"/>
          </p:cNvSpPr>
          <p:nvPr>
            <p:ph type="ftr" sz="quarter" idx="11"/>
          </p:nvPr>
        </p:nvSpPr>
        <p:spPr/>
        <p:txBody>
          <a:bodyPr/>
          <a:lstStyle/>
          <a:p>
            <a:r>
              <a:rPr lang="en-AU" altLang="en-US">
                <a:latin typeface="Cambria Math" panose="02040503050406030204" pitchFamily="18" charset="0"/>
                <a:ea typeface="Cambria Math" panose="02040503050406030204" pitchFamily="18" charset="0"/>
              </a:rPr>
              <a:t>Hadronic B Decays at Belle, PIC2019</a:t>
            </a:r>
            <a:endParaRPr lang="en-AU" dirty="0"/>
          </a:p>
        </p:txBody>
      </p:sp>
      <p:sp>
        <p:nvSpPr>
          <p:cNvPr id="6" name="Slide Number Placeholder 5">
            <a:extLst>
              <a:ext uri="{FF2B5EF4-FFF2-40B4-BE49-F238E27FC236}">
                <a16:creationId xmlns:a16="http://schemas.microsoft.com/office/drawing/2014/main" id="{65D43C37-FA9F-492D-A222-FBFDA706BDFB}"/>
              </a:ext>
            </a:extLst>
          </p:cNvPr>
          <p:cNvSpPr>
            <a:spLocks noGrp="1"/>
          </p:cNvSpPr>
          <p:nvPr>
            <p:ph type="sldNum" sz="quarter" idx="12"/>
          </p:nvPr>
        </p:nvSpPr>
        <p:spPr/>
        <p:txBody>
          <a:bodyPr/>
          <a:lstStyle/>
          <a:p>
            <a:fld id="{827338AE-70A8-4A03-982B-039069B7D21A}" type="slidenum">
              <a:rPr lang="en-AU" smtClean="0"/>
              <a:t>11</a:t>
            </a:fld>
            <a:endParaRPr lang="en-AU"/>
          </a:p>
        </p:txBody>
      </p:sp>
      <p:sp>
        <p:nvSpPr>
          <p:cNvPr id="7" name="Rectangle 6">
            <a:extLst>
              <a:ext uri="{FF2B5EF4-FFF2-40B4-BE49-F238E27FC236}">
                <a16:creationId xmlns:a16="http://schemas.microsoft.com/office/drawing/2014/main" id="{23655B92-A453-4B37-AF17-26B2D1E2CF17}"/>
              </a:ext>
            </a:extLst>
          </p:cNvPr>
          <p:cNvSpPr/>
          <p:nvPr/>
        </p:nvSpPr>
        <p:spPr>
          <a:xfrm>
            <a:off x="4410078" y="1181755"/>
            <a:ext cx="4386451" cy="646331"/>
          </a:xfrm>
          <a:prstGeom prst="rect">
            <a:avLst/>
          </a:prstGeom>
        </p:spPr>
        <p:txBody>
          <a:bodyPr wrap="square">
            <a:spAutoFit/>
          </a:bodyPr>
          <a:lstStyle/>
          <a:p>
            <a:r>
              <a:rPr lang="en-AU" dirty="0">
                <a:solidFill>
                  <a:srgbClr val="0000FF"/>
                </a:solidFill>
                <a:latin typeface="Calibri" panose="020F0502020204030204" pitchFamily="34" charset="0"/>
                <a:cs typeface="Calibri" panose="020F0502020204030204" pitchFamily="34" charset="0"/>
              </a:rPr>
              <a:t>Y.-T. Lai et al. Phys. Rev. D 100, 011101 (2019)</a:t>
            </a:r>
          </a:p>
          <a:p>
            <a:endParaRPr lang="en-AU" dirty="0">
              <a:solidFill>
                <a:srgbClr val="0000FF"/>
              </a:solidFill>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1A70AA9C-2E89-457B-96E5-8C6293D33A70}"/>
              </a:ext>
            </a:extLst>
          </p:cNvPr>
          <p:cNvPicPr>
            <a:picLocks noChangeAspect="1"/>
          </p:cNvPicPr>
          <p:nvPr/>
        </p:nvPicPr>
        <p:blipFill>
          <a:blip r:embed="rId5"/>
          <a:stretch>
            <a:fillRect/>
          </a:stretch>
        </p:blipFill>
        <p:spPr>
          <a:xfrm>
            <a:off x="5044971" y="3821157"/>
            <a:ext cx="3991085" cy="2616400"/>
          </a:xfrm>
          <a:prstGeom prst="rect">
            <a:avLst/>
          </a:prstGeom>
        </p:spPr>
      </p:pic>
    </p:spTree>
    <p:extLst>
      <p:ext uri="{BB962C8B-B14F-4D97-AF65-F5344CB8AC3E}">
        <p14:creationId xmlns:p14="http://schemas.microsoft.com/office/powerpoint/2010/main" val="1054949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5" name="Content Placeholder 2">
                <a:extLst>
                  <a:ext uri="{FF2B5EF4-FFF2-40B4-BE49-F238E27FC236}">
                    <a16:creationId xmlns:a16="http://schemas.microsoft.com/office/drawing/2014/main" id="{790A0C7F-E17F-47C7-A29D-E49905695F46}"/>
                  </a:ext>
                </a:extLst>
              </p:cNvPr>
              <p:cNvSpPr txBox="1">
                <a:spLocks/>
              </p:cNvSpPr>
              <p:nvPr/>
            </p:nvSpPr>
            <p:spPr bwMode="auto">
              <a:xfrm>
                <a:off x="1103748" y="3884796"/>
                <a:ext cx="7135379" cy="234474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70000" lnSpcReduction="20000"/>
              </a:bodyPr>
              <a:lstStyle>
                <a:lvl1pPr marL="342900" indent="-342900" algn="l" rtl="0" eaLnBrk="1" fontAlgn="base" hangingPunct="1">
                  <a:spcBef>
                    <a:spcPct val="20000"/>
                  </a:spcBef>
                  <a:spcAft>
                    <a:spcPct val="0"/>
                  </a:spcAft>
                  <a:buChar char="•"/>
                  <a:defRPr sz="3200" kern="1200">
                    <a:solidFill>
                      <a:schemeClr val="tx1"/>
                    </a:solidFill>
                    <a:latin typeface="Cambria Math" panose="02040503050406030204" pitchFamily="18" charset="0"/>
                    <a:ea typeface="Cambria Math" panose="02040503050406030204" pitchFamily="18" charset="0"/>
                    <a:cs typeface="+mn-cs"/>
                  </a:defRPr>
                </a:lvl1pPr>
                <a:lvl2pPr marL="742950" indent="-285750" algn="l" rtl="0" eaLnBrk="1" fontAlgn="base" hangingPunct="1">
                  <a:spcBef>
                    <a:spcPct val="20000"/>
                  </a:spcBef>
                  <a:spcAft>
                    <a:spcPct val="0"/>
                  </a:spcAft>
                  <a:buChar char="–"/>
                  <a:defRPr sz="2800" kern="1200">
                    <a:solidFill>
                      <a:schemeClr val="tx1"/>
                    </a:solidFill>
                    <a:latin typeface="Cambria Math" panose="02040503050406030204" pitchFamily="18" charset="0"/>
                    <a:ea typeface="Cambria Math" panose="02040503050406030204" pitchFamily="18" charset="0"/>
                    <a:cs typeface="+mn-cs"/>
                  </a:defRPr>
                </a:lvl2pPr>
                <a:lvl3pPr marL="1143000" indent="-228600" algn="l" rtl="0" eaLnBrk="1" fontAlgn="base" hangingPunct="1">
                  <a:spcBef>
                    <a:spcPct val="20000"/>
                  </a:spcBef>
                  <a:spcAft>
                    <a:spcPct val="0"/>
                  </a:spcAft>
                  <a:buChar char="•"/>
                  <a:defRPr sz="2400" kern="1200">
                    <a:solidFill>
                      <a:schemeClr val="tx1"/>
                    </a:solidFill>
                    <a:latin typeface="Cambria Math" panose="02040503050406030204" pitchFamily="18" charset="0"/>
                    <a:ea typeface="Cambria Math" panose="02040503050406030204" pitchFamily="18" charset="0"/>
                    <a:cs typeface="+mn-cs"/>
                  </a:defRPr>
                </a:lvl3pPr>
                <a:lvl4pPr marL="1600200" indent="-228600" algn="l" rtl="0" eaLnBrk="1" fontAlgn="base" hangingPunct="1">
                  <a:spcBef>
                    <a:spcPct val="20000"/>
                  </a:spcBef>
                  <a:spcAft>
                    <a:spcPct val="0"/>
                  </a:spcAft>
                  <a:buChar char="–"/>
                  <a:defRPr sz="2000" kern="1200">
                    <a:solidFill>
                      <a:schemeClr val="tx1"/>
                    </a:solidFill>
                    <a:latin typeface="Cambria Math" panose="02040503050406030204" pitchFamily="18" charset="0"/>
                    <a:ea typeface="Cambria Math" panose="02040503050406030204" pitchFamily="18" charset="0"/>
                    <a:cs typeface="+mn-cs"/>
                  </a:defRPr>
                </a:lvl4pPr>
                <a:lvl5pPr marL="2057400" indent="-228600" algn="l" rtl="0" eaLnBrk="1" fontAlgn="base" hangingPunct="1">
                  <a:spcBef>
                    <a:spcPct val="20000"/>
                  </a:spcBef>
                  <a:spcAft>
                    <a:spcPct val="0"/>
                  </a:spcAft>
                  <a:buChar char="»"/>
                  <a:defRPr sz="2000" kern="1200">
                    <a:solidFill>
                      <a:schemeClr val="tx1"/>
                    </a:solidFill>
                    <a:latin typeface="Cambria Math" panose="02040503050406030204" pitchFamily="18" charset="0"/>
                    <a:ea typeface="Cambria Math"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AU" i="1" dirty="0">
                        <a:latin typeface="Cambria Math" panose="02040503050406030204" pitchFamily="18" charset="0"/>
                      </a:rPr>
                      <m:t>𝑏</m:t>
                    </m:r>
                    <m:r>
                      <a:rPr lang="en-AU" i="1" dirty="0">
                        <a:latin typeface="Cambria Math" panose="02040503050406030204" pitchFamily="18" charset="0"/>
                      </a:rPr>
                      <m:t> → </m:t>
                    </m:r>
                    <m:r>
                      <a:rPr lang="en-AU" i="1" dirty="0">
                        <a:latin typeface="Cambria Math" panose="02040503050406030204" pitchFamily="18" charset="0"/>
                      </a:rPr>
                      <m:t>𝑐</m:t>
                    </m:r>
                    <m:r>
                      <a:rPr lang="en-AU" i="1" dirty="0">
                        <a:latin typeface="Cambria Math" panose="02040503050406030204" pitchFamily="18" charset="0"/>
                      </a:rPr>
                      <m:t> </m:t>
                    </m:r>
                  </m:oMath>
                </a14:m>
                <a:r>
                  <a:rPr lang="en-AU" dirty="0"/>
                  <a:t>background rejected with charm veto.</a:t>
                </a:r>
              </a:p>
              <a:p>
                <a:r>
                  <a:rPr lang="en-AU" dirty="0"/>
                  <a:t>Model peaking from particle </a:t>
                </a:r>
                <a:r>
                  <a:rPr lang="en-AU" dirty="0" err="1"/>
                  <a:t>misID</a:t>
                </a:r>
                <a:r>
                  <a:rPr lang="en-AU" dirty="0"/>
                  <a:t> (</a:t>
                </a:r>
                <a14:m>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𝐾</m:t>
                        </m:r>
                      </m:e>
                      <m:sup>
                        <m:r>
                          <a:rPr lang="en-AU" i="1">
                            <a:latin typeface="Cambria Math" panose="02040503050406030204" pitchFamily="18" charset="0"/>
                          </a:rPr>
                          <m:t>−</m:t>
                        </m:r>
                      </m:sup>
                    </m:sSup>
                    <m:sSup>
                      <m:sSupPr>
                        <m:ctrlPr>
                          <a:rPr lang="en-AU" i="1">
                            <a:latin typeface="Cambria Math" panose="02040503050406030204" pitchFamily="18" charset="0"/>
                          </a:rPr>
                        </m:ctrlPr>
                      </m:sSupPr>
                      <m:e>
                        <m:r>
                          <a:rPr lang="en-AU" i="1">
                            <a:latin typeface="Cambria Math" panose="02040503050406030204" pitchFamily="18" charset="0"/>
                          </a:rPr>
                          <m:t>𝐾</m:t>
                        </m:r>
                      </m:e>
                      <m:sup>
                        <m:r>
                          <a:rPr lang="en-AU" i="1">
                            <a:latin typeface="Cambria Math" panose="02040503050406030204" pitchFamily="18" charset="0"/>
                          </a:rPr>
                          <m:t>+</m:t>
                        </m:r>
                      </m:sup>
                    </m:sSup>
                    <m:sSub>
                      <m:sSubPr>
                        <m:ctrlPr>
                          <a:rPr lang="en-AU" i="1">
                            <a:latin typeface="Cambria Math" panose="02040503050406030204" pitchFamily="18" charset="0"/>
                          </a:rPr>
                        </m:ctrlPr>
                      </m:sSubPr>
                      <m:e>
                        <m:r>
                          <a:rPr lang="en-AU" i="1">
                            <a:latin typeface="Cambria Math" panose="02040503050406030204" pitchFamily="18" charset="0"/>
                          </a:rPr>
                          <m:t>𝐾</m:t>
                        </m:r>
                      </m:e>
                      <m:sub>
                        <m:r>
                          <a:rPr lang="en-AU" i="1">
                            <a:latin typeface="Cambria Math" panose="02040503050406030204" pitchFamily="18" charset="0"/>
                          </a:rPr>
                          <m:t>𝑠</m:t>
                        </m:r>
                      </m:sub>
                    </m:sSub>
                    <m:r>
                      <a:rPr lang="en-AU" i="1">
                        <a:latin typeface="Cambria Math" panose="02040503050406030204" pitchFamily="18" charset="0"/>
                      </a:rPr>
                      <m:t>, </m:t>
                    </m:r>
                    <m:sSup>
                      <m:sSupPr>
                        <m:ctrlPr>
                          <a:rPr lang="en-AU" i="1">
                            <a:latin typeface="Cambria Math" panose="02040503050406030204" pitchFamily="18" charset="0"/>
                          </a:rPr>
                        </m:ctrlPr>
                      </m:sSupPr>
                      <m:e>
                        <m:r>
                          <a:rPr lang="en-AU" i="1">
                            <a:latin typeface="Cambria Math" panose="02040503050406030204" pitchFamily="18" charset="0"/>
                          </a:rPr>
                          <m:t>𝜋</m:t>
                        </m:r>
                      </m:e>
                      <m:sup>
                        <m:r>
                          <a:rPr lang="en-AU" i="1">
                            <a:latin typeface="Cambria Math" panose="02040503050406030204" pitchFamily="18" charset="0"/>
                          </a:rPr>
                          <m:t>−</m:t>
                        </m:r>
                      </m:sup>
                    </m:sSup>
                    <m:sSup>
                      <m:sSupPr>
                        <m:ctrlPr>
                          <a:rPr lang="en-AU" i="1">
                            <a:latin typeface="Cambria Math" panose="02040503050406030204" pitchFamily="18" charset="0"/>
                          </a:rPr>
                        </m:ctrlPr>
                      </m:sSupPr>
                      <m:e>
                        <m:r>
                          <a:rPr lang="en-AU" i="1">
                            <a:latin typeface="Cambria Math" panose="02040503050406030204" pitchFamily="18" charset="0"/>
                          </a:rPr>
                          <m:t>𝜋</m:t>
                        </m:r>
                      </m:e>
                      <m:sup>
                        <m:r>
                          <a:rPr lang="en-AU" i="1">
                            <a:latin typeface="Cambria Math" panose="02040503050406030204" pitchFamily="18" charset="0"/>
                          </a:rPr>
                          <m:t>+</m:t>
                        </m:r>
                      </m:sup>
                    </m:sSup>
                    <m:sSub>
                      <m:sSubPr>
                        <m:ctrlPr>
                          <a:rPr lang="en-AU" i="1">
                            <a:latin typeface="Cambria Math" panose="02040503050406030204" pitchFamily="18" charset="0"/>
                          </a:rPr>
                        </m:ctrlPr>
                      </m:sSubPr>
                      <m:e>
                        <m:r>
                          <a:rPr lang="en-AU" i="1">
                            <a:latin typeface="Cambria Math" panose="02040503050406030204" pitchFamily="18" charset="0"/>
                          </a:rPr>
                          <m:t>𝐾</m:t>
                        </m:r>
                      </m:e>
                      <m:sub>
                        <m:r>
                          <a:rPr lang="en-AU" i="1">
                            <a:latin typeface="Cambria Math" panose="02040503050406030204" pitchFamily="18" charset="0"/>
                          </a:rPr>
                          <m:t>𝑠</m:t>
                        </m:r>
                      </m:sub>
                    </m:sSub>
                  </m:oMath>
                </a14:m>
                <a:r>
                  <a:rPr lang="en-AU" dirty="0"/>
                  <a:t>)</a:t>
                </a:r>
              </a:p>
              <a:p>
                <a:r>
                  <a:rPr lang="en-AU" dirty="0"/>
                  <a:t>3D </a:t>
                </a:r>
                <a:r>
                  <a:rPr lang="en-AU" dirty="0" err="1"/>
                  <a:t>Unbinned</a:t>
                </a:r>
                <a:r>
                  <a:rPr lang="en-AU" dirty="0"/>
                  <a:t> maximum likelihood fit for yield and </a:t>
                </a:r>
                <a14:m>
                  <m:oMath xmlns:m="http://schemas.openxmlformats.org/officeDocument/2006/math">
                    <m:sSub>
                      <m:sSubPr>
                        <m:ctrlPr>
                          <a:rPr lang="en-AU" i="1">
                            <a:latin typeface="Cambria Math" panose="02040503050406030204" pitchFamily="18" charset="0"/>
                          </a:rPr>
                        </m:ctrlPr>
                      </m:sSubPr>
                      <m:e>
                        <m:r>
                          <a:rPr lang="en-AU" i="1">
                            <a:latin typeface="Cambria Math" panose="02040503050406030204" pitchFamily="18" charset="0"/>
                          </a:rPr>
                          <m:t>𝐴</m:t>
                        </m:r>
                      </m:e>
                      <m:sub>
                        <m:r>
                          <a:rPr lang="en-AU" i="1">
                            <a:latin typeface="Cambria Math" panose="02040503050406030204" pitchFamily="18" charset="0"/>
                          </a:rPr>
                          <m:t>𝐶𝑃</m:t>
                        </m:r>
                      </m:sub>
                    </m:sSub>
                  </m:oMath>
                </a14:m>
                <a:r>
                  <a:rPr lang="en-AU" dirty="0"/>
                  <a:t>. </a:t>
                </a:r>
              </a:p>
              <a:p>
                <a:pPr marL="0" indent="0">
                  <a:lnSpc>
                    <a:spcPct val="120000"/>
                  </a:lnSpc>
                  <a:buNone/>
                </a:pPr>
                <a14:m>
                  <m:oMathPara xmlns:m="http://schemas.openxmlformats.org/officeDocument/2006/math">
                    <m:oMathParaPr>
                      <m:jc m:val="center"/>
                    </m:oMathParaPr>
                    <m:oMath xmlns:m="http://schemas.openxmlformats.org/officeDocument/2006/math">
                      <m:eqArr>
                        <m:eqArrPr>
                          <m:ctrlPr>
                            <a:rPr lang="en-AU" i="1">
                              <a:latin typeface="Cambria Math" panose="02040503050406030204" pitchFamily="18" charset="0"/>
                            </a:rPr>
                          </m:ctrlPr>
                        </m:eqArrPr>
                        <m:e>
                          <m:r>
                            <a:rPr lang="en-AU" i="1">
                              <a:latin typeface="Cambria Math" panose="02040503050406030204" pitchFamily="18" charset="0"/>
                            </a:rPr>
                            <m:t>𝑌𝑖𝑒𝑙𝑑</m:t>
                          </m:r>
                          <m:r>
                            <a:rPr lang="en-AU" i="1">
                              <a:latin typeface="Cambria Math" panose="02040503050406030204" pitchFamily="18" charset="0"/>
                            </a:rPr>
                            <m:t>=&amp;</m:t>
                          </m:r>
                          <m:sSubSup>
                            <m:sSubSupPr>
                              <m:ctrlPr>
                                <a:rPr lang="en-AU" i="1">
                                  <a:latin typeface="Cambria Math" panose="02040503050406030204" pitchFamily="18" charset="0"/>
                                </a:rPr>
                              </m:ctrlPr>
                            </m:sSubSupPr>
                            <m:e>
                              <m:r>
                                <a:rPr lang="en-AU" i="1">
                                  <a:latin typeface="Cambria Math" panose="02040503050406030204" pitchFamily="18" charset="0"/>
                                </a:rPr>
                                <m:t>489.98</m:t>
                              </m:r>
                            </m:e>
                            <m:sub>
                              <m:r>
                                <a:rPr lang="en-AU" i="1">
                                  <a:latin typeface="Cambria Math" panose="02040503050406030204" pitchFamily="18" charset="0"/>
                                </a:rPr>
                                <m:t>−45.1</m:t>
                              </m:r>
                            </m:sub>
                            <m:sup>
                              <m:r>
                                <a:rPr lang="en-AU" i="1">
                                  <a:latin typeface="Cambria Math" panose="02040503050406030204" pitchFamily="18" charset="0"/>
                                </a:rPr>
                                <m:t>+45.8</m:t>
                              </m:r>
                            </m:sup>
                          </m:sSubSup>
                        </m:e>
                        <m:e>
                          <m:r>
                            <a:rPr lang="en-AU" i="1">
                              <a:latin typeface="Cambria Math" panose="02040503050406030204" pitchFamily="18" charset="0"/>
                            </a:rPr>
                            <m:t>𝔅</m:t>
                          </m:r>
                          <m:r>
                            <a:rPr lang="en-AU" i="1">
                              <a:latin typeface="Cambria Math" panose="02040503050406030204" pitchFamily="18" charset="0"/>
                            </a:rPr>
                            <m:t>=&amp;</m:t>
                          </m:r>
                          <m:d>
                            <m:dPr>
                              <m:ctrlPr>
                                <a:rPr lang="en-AU" i="1">
                                  <a:latin typeface="Cambria Math" panose="02040503050406030204" pitchFamily="18" charset="0"/>
                                </a:rPr>
                              </m:ctrlPr>
                            </m:dPr>
                            <m:e>
                              <m:r>
                                <a:rPr lang="en-AU" i="1">
                                  <a:latin typeface="Cambria Math" panose="02040503050406030204" pitchFamily="18" charset="0"/>
                                </a:rPr>
                                <m:t>3.60±0.33±0.15</m:t>
                              </m:r>
                            </m:e>
                          </m:d>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10</m:t>
                              </m:r>
                            </m:e>
                            <m:sup>
                              <m:r>
                                <a:rPr lang="en-AU" i="1">
                                  <a:latin typeface="Cambria Math" panose="02040503050406030204" pitchFamily="18" charset="0"/>
                                </a:rPr>
                                <m:t>−6</m:t>
                              </m:r>
                            </m:sup>
                          </m:sSup>
                        </m:e>
                        <m:e>
                          <m:sSub>
                            <m:sSubPr>
                              <m:ctrlPr>
                                <a:rPr lang="en-AU" i="1">
                                  <a:latin typeface="Cambria Math" panose="02040503050406030204" pitchFamily="18" charset="0"/>
                                </a:rPr>
                              </m:ctrlPr>
                            </m:sSubPr>
                            <m:e>
                              <m:r>
                                <a:rPr lang="en-AU" i="1">
                                  <a:latin typeface="Cambria Math" panose="02040503050406030204" pitchFamily="18" charset="0"/>
                                </a:rPr>
                                <m:t>𝐴</m:t>
                              </m:r>
                            </m:e>
                            <m:sub>
                              <m:r>
                                <a:rPr lang="en-AU" i="1">
                                  <a:latin typeface="Cambria Math" panose="02040503050406030204" pitchFamily="18" charset="0"/>
                                </a:rPr>
                                <m:t>𝐶𝑃</m:t>
                              </m:r>
                            </m:sub>
                          </m:sSub>
                          <m:r>
                            <a:rPr lang="en-AU" i="1">
                              <a:latin typeface="Cambria Math" panose="02040503050406030204" pitchFamily="18" charset="0"/>
                            </a:rPr>
                            <m:t>=&amp;(−8.5±8.9±0.2)%</m:t>
                          </m:r>
                        </m:e>
                      </m:eqArr>
                    </m:oMath>
                  </m:oMathPara>
                </a14:m>
                <a:endParaRPr lang="en-AU" dirty="0"/>
              </a:p>
              <a:p>
                <a:pPr marL="0" indent="0">
                  <a:lnSpc>
                    <a:spcPct val="120000"/>
                  </a:lnSpc>
                  <a:buNone/>
                </a:pPr>
                <a:endParaRPr lang="en-AU" dirty="0"/>
              </a:p>
            </p:txBody>
          </p:sp>
        </mc:Choice>
        <mc:Fallback xmlns="">
          <p:sp>
            <p:nvSpPr>
              <p:cNvPr id="15" name="Content Placeholder 2">
                <a:extLst>
                  <a:ext uri="{FF2B5EF4-FFF2-40B4-BE49-F238E27FC236}">
                    <a16:creationId xmlns:a16="http://schemas.microsoft.com/office/drawing/2014/main" id="{790A0C7F-E17F-47C7-A29D-E49905695F46}"/>
                  </a:ext>
                </a:extLst>
              </p:cNvPr>
              <p:cNvSpPr txBox="1">
                <a:spLocks noRot="1" noChangeAspect="1" noMove="1" noResize="1" noEditPoints="1" noAdjustHandles="1" noChangeArrowheads="1" noChangeShapeType="1" noTextEdit="1"/>
              </p:cNvSpPr>
              <p:nvPr/>
            </p:nvSpPr>
            <p:spPr bwMode="auto">
              <a:xfrm>
                <a:off x="1103748" y="3884796"/>
                <a:ext cx="7135379" cy="2344745"/>
              </a:xfrm>
              <a:prstGeom prst="rect">
                <a:avLst/>
              </a:prstGeom>
              <a:blipFill>
                <a:blip r:embed="rId3"/>
                <a:stretch>
                  <a:fillRect l="-1025" t="-4416" r="-93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7222030-F310-44EA-B870-986368CDC5BA}"/>
                  </a:ext>
                </a:extLst>
              </p:cNvPr>
              <p:cNvSpPr>
                <a:spLocks noGrp="1"/>
              </p:cNvSpPr>
              <p:nvPr>
                <p:ph type="title"/>
              </p:nvPr>
            </p:nvSpPr>
            <p:spPr/>
            <p:txBody>
              <a:bodyPr/>
              <a:lstStyle/>
              <a:p>
                <a14:m>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𝐵</m:t>
                        </m:r>
                      </m:e>
                      <m:sup>
                        <m:r>
                          <a:rPr lang="en-AU" i="1">
                            <a:latin typeface="Cambria Math" panose="02040503050406030204" pitchFamily="18" charset="0"/>
                          </a:rPr>
                          <m:t>0</m:t>
                        </m:r>
                      </m:sup>
                    </m:sSup>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𝐾</m:t>
                        </m:r>
                      </m:e>
                      <m:sup>
                        <m:r>
                          <a:rPr lang="en-AU" i="1">
                            <a:latin typeface="Cambria Math" panose="02040503050406030204" pitchFamily="18" charset="0"/>
                          </a:rPr>
                          <m:t>−</m:t>
                        </m:r>
                      </m:sup>
                    </m:sSup>
                    <m:sSup>
                      <m:sSupPr>
                        <m:ctrlPr>
                          <a:rPr lang="en-AU" i="1">
                            <a:latin typeface="Cambria Math" panose="02040503050406030204" pitchFamily="18" charset="0"/>
                          </a:rPr>
                        </m:ctrlPr>
                      </m:sSupPr>
                      <m:e>
                        <m:r>
                          <a:rPr lang="en-AU" i="1">
                            <a:latin typeface="Cambria Math" panose="02040503050406030204" pitchFamily="18" charset="0"/>
                          </a:rPr>
                          <m:t>𝜋</m:t>
                        </m:r>
                      </m:e>
                      <m:sup>
                        <m:r>
                          <a:rPr lang="en-AU" i="1">
                            <a:latin typeface="Cambria Math" panose="02040503050406030204" pitchFamily="18" charset="0"/>
                          </a:rPr>
                          <m:t>+</m:t>
                        </m:r>
                      </m:sup>
                    </m:sSup>
                    <m:sSub>
                      <m:sSubPr>
                        <m:ctrlPr>
                          <a:rPr lang="en-AU" i="1">
                            <a:latin typeface="Cambria Math" panose="02040503050406030204" pitchFamily="18" charset="0"/>
                          </a:rPr>
                        </m:ctrlPr>
                      </m:sSubPr>
                      <m:e>
                        <m:r>
                          <a:rPr lang="en-AU" i="1">
                            <a:latin typeface="Cambria Math" panose="02040503050406030204" pitchFamily="18" charset="0"/>
                          </a:rPr>
                          <m:t>𝐾</m:t>
                        </m:r>
                      </m:e>
                      <m:sub>
                        <m:r>
                          <a:rPr lang="en-AU" i="1">
                            <a:latin typeface="Cambria Math" panose="02040503050406030204" pitchFamily="18" charset="0"/>
                          </a:rPr>
                          <m:t>𝑠</m:t>
                        </m:r>
                      </m:sub>
                    </m:sSub>
                  </m:oMath>
                </a14:m>
                <a:r>
                  <a:rPr lang="en-AU" dirty="0"/>
                  <a:t> Results</a:t>
                </a:r>
              </a:p>
            </p:txBody>
          </p:sp>
        </mc:Choice>
        <mc:Fallback xmlns="">
          <p:sp>
            <p:nvSpPr>
              <p:cNvPr id="2" name="Title 1">
                <a:extLst>
                  <a:ext uri="{FF2B5EF4-FFF2-40B4-BE49-F238E27FC236}">
                    <a16:creationId xmlns:a16="http://schemas.microsoft.com/office/drawing/2014/main" id="{D7222030-F310-44EA-B870-986368CDC5BA}"/>
                  </a:ext>
                </a:extLst>
              </p:cNvPr>
              <p:cNvSpPr>
                <a:spLocks noGrp="1" noRot="1" noChangeAspect="1" noMove="1" noResize="1" noEditPoints="1" noAdjustHandles="1" noChangeArrowheads="1" noChangeShapeType="1" noTextEdit="1"/>
              </p:cNvSpPr>
              <p:nvPr>
                <p:ph type="title"/>
              </p:nvPr>
            </p:nvSpPr>
            <p:spPr>
              <a:blipFill>
                <a:blip r:embed="rId4"/>
                <a:stretch>
                  <a:fillRect b="-9043"/>
                </a:stretch>
              </a:blipFill>
            </p:spPr>
            <p:txBody>
              <a:bodyPr/>
              <a:lstStyle/>
              <a:p>
                <a:r>
                  <a:rPr lang="en-AU">
                    <a:noFill/>
                  </a:rPr>
                  <a:t> </a:t>
                </a:r>
              </a:p>
            </p:txBody>
          </p:sp>
        </mc:Fallback>
      </mc:AlternateContent>
      <p:pic>
        <p:nvPicPr>
          <p:cNvPr id="9" name="Content Placeholder 8">
            <a:extLst>
              <a:ext uri="{FF2B5EF4-FFF2-40B4-BE49-F238E27FC236}">
                <a16:creationId xmlns:a16="http://schemas.microsoft.com/office/drawing/2014/main" id="{872FC8E4-1C15-40C1-9D52-08E5F4D822D5}"/>
              </a:ext>
            </a:extLst>
          </p:cNvPr>
          <p:cNvPicPr>
            <a:picLocks noGrp="1" noChangeAspect="1"/>
          </p:cNvPicPr>
          <p:nvPr>
            <p:ph idx="1"/>
          </p:nvPr>
        </p:nvPicPr>
        <p:blipFill rotWithShape="1">
          <a:blip r:embed="rId5"/>
          <a:srcRect b="1625"/>
          <a:stretch/>
        </p:blipFill>
        <p:spPr>
          <a:xfrm>
            <a:off x="6262327" y="1489074"/>
            <a:ext cx="2384040" cy="2306644"/>
          </a:xfrm>
          <a:prstGeom prst="rect">
            <a:avLst/>
          </a:prstGeom>
        </p:spPr>
      </p:pic>
      <p:sp>
        <p:nvSpPr>
          <p:cNvPr id="4" name="Date Placeholder 3">
            <a:extLst>
              <a:ext uri="{FF2B5EF4-FFF2-40B4-BE49-F238E27FC236}">
                <a16:creationId xmlns:a16="http://schemas.microsoft.com/office/drawing/2014/main" id="{54192E90-79A0-4859-B815-E4CB83DBDAD7}"/>
              </a:ext>
            </a:extLst>
          </p:cNvPr>
          <p:cNvSpPr>
            <a:spLocks noGrp="1"/>
          </p:cNvSpPr>
          <p:nvPr>
            <p:ph type="dt" sz="half" idx="10"/>
          </p:nvPr>
        </p:nvSpPr>
        <p:spPr/>
        <p:txBody>
          <a:bodyPr/>
          <a:lstStyle/>
          <a:p>
            <a:fld id="{BB5453C9-AE9E-4ACF-BD08-3C97D4BB127A}" type="datetime1">
              <a:rPr lang="en-US" smtClean="0"/>
              <a:t>9/18/2019</a:t>
            </a:fld>
            <a:endParaRPr lang="en-AU"/>
          </a:p>
        </p:txBody>
      </p:sp>
      <p:sp>
        <p:nvSpPr>
          <p:cNvPr id="5" name="Footer Placeholder 4">
            <a:extLst>
              <a:ext uri="{FF2B5EF4-FFF2-40B4-BE49-F238E27FC236}">
                <a16:creationId xmlns:a16="http://schemas.microsoft.com/office/drawing/2014/main" id="{2D5E6AAC-EFEE-4473-B71E-AF48A799BB00}"/>
              </a:ext>
            </a:extLst>
          </p:cNvPr>
          <p:cNvSpPr>
            <a:spLocks noGrp="1"/>
          </p:cNvSpPr>
          <p:nvPr>
            <p:ph type="ftr" sz="quarter" idx="11"/>
          </p:nvPr>
        </p:nvSpPr>
        <p:spPr/>
        <p:txBody>
          <a:bodyPr/>
          <a:lstStyle/>
          <a:p>
            <a:r>
              <a:rPr lang="en-AU" altLang="en-US">
                <a:latin typeface="Cambria Math" panose="02040503050406030204" pitchFamily="18" charset="0"/>
                <a:ea typeface="Cambria Math" panose="02040503050406030204" pitchFamily="18" charset="0"/>
              </a:rPr>
              <a:t>Hadronic B Decays at Belle, PIC2019</a:t>
            </a:r>
            <a:endParaRPr lang="en-AU" dirty="0"/>
          </a:p>
        </p:txBody>
      </p:sp>
      <p:sp>
        <p:nvSpPr>
          <p:cNvPr id="6" name="Slide Number Placeholder 5">
            <a:extLst>
              <a:ext uri="{FF2B5EF4-FFF2-40B4-BE49-F238E27FC236}">
                <a16:creationId xmlns:a16="http://schemas.microsoft.com/office/drawing/2014/main" id="{E5D91C14-E19E-4348-8FE7-DD68DB234EB5}"/>
              </a:ext>
            </a:extLst>
          </p:cNvPr>
          <p:cNvSpPr>
            <a:spLocks noGrp="1"/>
          </p:cNvSpPr>
          <p:nvPr>
            <p:ph type="sldNum" sz="quarter" idx="12"/>
          </p:nvPr>
        </p:nvSpPr>
        <p:spPr/>
        <p:txBody>
          <a:bodyPr/>
          <a:lstStyle/>
          <a:p>
            <a:fld id="{827338AE-70A8-4A03-982B-039069B7D21A}" type="slidenum">
              <a:rPr lang="en-AU" smtClean="0"/>
              <a:t>12</a:t>
            </a:fld>
            <a:endParaRPr lang="en-AU"/>
          </a:p>
        </p:txBody>
      </p:sp>
      <p:pic>
        <p:nvPicPr>
          <p:cNvPr id="7" name="Picture 6">
            <a:extLst>
              <a:ext uri="{FF2B5EF4-FFF2-40B4-BE49-F238E27FC236}">
                <a16:creationId xmlns:a16="http://schemas.microsoft.com/office/drawing/2014/main" id="{C3E4D460-7393-4AB6-A51E-958B29559074}"/>
              </a:ext>
            </a:extLst>
          </p:cNvPr>
          <p:cNvPicPr>
            <a:picLocks noChangeAspect="1"/>
          </p:cNvPicPr>
          <p:nvPr/>
        </p:nvPicPr>
        <p:blipFill>
          <a:blip r:embed="rId6"/>
          <a:stretch>
            <a:fillRect/>
          </a:stretch>
        </p:blipFill>
        <p:spPr>
          <a:xfrm>
            <a:off x="3425394" y="1407411"/>
            <a:ext cx="2615479" cy="2392451"/>
          </a:xfrm>
          <a:prstGeom prst="rect">
            <a:avLst/>
          </a:prstGeom>
        </p:spPr>
      </p:pic>
      <p:pic>
        <p:nvPicPr>
          <p:cNvPr id="8" name="Picture 7">
            <a:extLst>
              <a:ext uri="{FF2B5EF4-FFF2-40B4-BE49-F238E27FC236}">
                <a16:creationId xmlns:a16="http://schemas.microsoft.com/office/drawing/2014/main" id="{81AA49E5-B586-4639-AE69-DE2BD979419E}"/>
              </a:ext>
            </a:extLst>
          </p:cNvPr>
          <p:cNvPicPr>
            <a:picLocks noChangeAspect="1"/>
          </p:cNvPicPr>
          <p:nvPr/>
        </p:nvPicPr>
        <p:blipFill>
          <a:blip r:embed="rId7"/>
          <a:stretch>
            <a:fillRect/>
          </a:stretch>
        </p:blipFill>
        <p:spPr>
          <a:xfrm>
            <a:off x="874135" y="1450976"/>
            <a:ext cx="2480756" cy="2344745"/>
          </a:xfrm>
          <a:prstGeom prst="rect">
            <a:avLst/>
          </a:prstGeom>
        </p:spPr>
      </p:pic>
      <p:sp>
        <p:nvSpPr>
          <p:cNvPr id="10" name="Rectangle 9">
            <a:extLst>
              <a:ext uri="{FF2B5EF4-FFF2-40B4-BE49-F238E27FC236}">
                <a16:creationId xmlns:a16="http://schemas.microsoft.com/office/drawing/2014/main" id="{9216FB32-5E34-482C-96BE-D0E50C461C79}"/>
              </a:ext>
            </a:extLst>
          </p:cNvPr>
          <p:cNvSpPr/>
          <p:nvPr/>
        </p:nvSpPr>
        <p:spPr>
          <a:xfrm>
            <a:off x="4410078" y="1181755"/>
            <a:ext cx="4386451" cy="646331"/>
          </a:xfrm>
          <a:prstGeom prst="rect">
            <a:avLst/>
          </a:prstGeom>
        </p:spPr>
        <p:txBody>
          <a:bodyPr wrap="square">
            <a:spAutoFit/>
          </a:bodyPr>
          <a:lstStyle/>
          <a:p>
            <a:r>
              <a:rPr lang="en-AU" dirty="0">
                <a:solidFill>
                  <a:srgbClr val="0000FF"/>
                </a:solidFill>
                <a:latin typeface="Calibri" panose="020F0502020204030204" pitchFamily="34" charset="0"/>
                <a:cs typeface="Calibri" panose="020F0502020204030204" pitchFamily="34" charset="0"/>
              </a:rPr>
              <a:t>Y.-T. Lai et al. Phys. Rev. D 100, 011101 (2019)</a:t>
            </a:r>
          </a:p>
          <a:p>
            <a:endParaRPr lang="en-AU" dirty="0">
              <a:solidFill>
                <a:srgbClr val="0000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54384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7222030-F310-44EA-B870-986368CDC5BA}"/>
                  </a:ext>
                </a:extLst>
              </p:cNvPr>
              <p:cNvSpPr>
                <a:spLocks noGrp="1"/>
              </p:cNvSpPr>
              <p:nvPr>
                <p:ph type="title"/>
              </p:nvPr>
            </p:nvSpPr>
            <p:spPr/>
            <p:txBody>
              <a:bodyPr/>
              <a:lstStyle/>
              <a:p>
                <a14:m>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𝐵</m:t>
                        </m:r>
                      </m:e>
                      <m:sup>
                        <m:r>
                          <a:rPr lang="en-AU" i="1">
                            <a:latin typeface="Cambria Math" panose="02040503050406030204" pitchFamily="18" charset="0"/>
                          </a:rPr>
                          <m:t>0</m:t>
                        </m:r>
                      </m:sup>
                    </m:sSup>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𝐾</m:t>
                        </m:r>
                      </m:e>
                      <m:sup>
                        <m:r>
                          <a:rPr lang="en-AU" i="1">
                            <a:latin typeface="Cambria Math" panose="02040503050406030204" pitchFamily="18" charset="0"/>
                          </a:rPr>
                          <m:t>−</m:t>
                        </m:r>
                      </m:sup>
                    </m:sSup>
                    <m:sSup>
                      <m:sSupPr>
                        <m:ctrlPr>
                          <a:rPr lang="en-AU" i="1">
                            <a:latin typeface="Cambria Math" panose="02040503050406030204" pitchFamily="18" charset="0"/>
                          </a:rPr>
                        </m:ctrlPr>
                      </m:sSupPr>
                      <m:e>
                        <m:r>
                          <a:rPr lang="en-AU" i="1">
                            <a:latin typeface="Cambria Math" panose="02040503050406030204" pitchFamily="18" charset="0"/>
                          </a:rPr>
                          <m:t>𝜋</m:t>
                        </m:r>
                      </m:e>
                      <m:sup>
                        <m:r>
                          <a:rPr lang="en-AU" i="1">
                            <a:latin typeface="Cambria Math" panose="02040503050406030204" pitchFamily="18" charset="0"/>
                          </a:rPr>
                          <m:t>+</m:t>
                        </m:r>
                      </m:sup>
                    </m:sSup>
                    <m:sSub>
                      <m:sSubPr>
                        <m:ctrlPr>
                          <a:rPr lang="en-AU" i="1">
                            <a:latin typeface="Cambria Math" panose="02040503050406030204" pitchFamily="18" charset="0"/>
                          </a:rPr>
                        </m:ctrlPr>
                      </m:sSubPr>
                      <m:e>
                        <m:r>
                          <a:rPr lang="en-AU" i="1">
                            <a:latin typeface="Cambria Math" panose="02040503050406030204" pitchFamily="18" charset="0"/>
                          </a:rPr>
                          <m:t>𝐾</m:t>
                        </m:r>
                      </m:e>
                      <m:sub>
                        <m:r>
                          <a:rPr lang="en-AU" i="1">
                            <a:latin typeface="Cambria Math" panose="02040503050406030204" pitchFamily="18" charset="0"/>
                          </a:rPr>
                          <m:t>𝑠</m:t>
                        </m:r>
                      </m:sub>
                    </m:sSub>
                  </m:oMath>
                </a14:m>
                <a:r>
                  <a:rPr lang="en-AU" dirty="0"/>
                  <a:t> Results</a:t>
                </a:r>
              </a:p>
            </p:txBody>
          </p:sp>
        </mc:Choice>
        <mc:Fallback xmlns="">
          <p:sp>
            <p:nvSpPr>
              <p:cNvPr id="2" name="Title 1">
                <a:extLst>
                  <a:ext uri="{FF2B5EF4-FFF2-40B4-BE49-F238E27FC236}">
                    <a16:creationId xmlns:a16="http://schemas.microsoft.com/office/drawing/2014/main" id="{D7222030-F310-44EA-B870-986368CDC5BA}"/>
                  </a:ext>
                </a:extLst>
              </p:cNvPr>
              <p:cNvSpPr>
                <a:spLocks noGrp="1" noRot="1" noChangeAspect="1" noMove="1" noResize="1" noEditPoints="1" noAdjustHandles="1" noChangeArrowheads="1" noChangeShapeType="1" noTextEdit="1"/>
              </p:cNvSpPr>
              <p:nvPr>
                <p:ph type="title"/>
              </p:nvPr>
            </p:nvSpPr>
            <p:spPr>
              <a:blipFill>
                <a:blip r:embed="rId3"/>
                <a:stretch>
                  <a:fillRect b="-9043"/>
                </a:stretch>
              </a:blipFill>
            </p:spPr>
            <p:txBody>
              <a:bodyPr/>
              <a:lstStyle/>
              <a:p>
                <a:r>
                  <a:rPr lang="en-AU">
                    <a:noFill/>
                  </a:rPr>
                  <a:t> </a:t>
                </a:r>
              </a:p>
            </p:txBody>
          </p:sp>
        </mc:Fallback>
      </mc:AlternateContent>
      <p:sp>
        <p:nvSpPr>
          <p:cNvPr id="4" name="Date Placeholder 3">
            <a:extLst>
              <a:ext uri="{FF2B5EF4-FFF2-40B4-BE49-F238E27FC236}">
                <a16:creationId xmlns:a16="http://schemas.microsoft.com/office/drawing/2014/main" id="{54192E90-79A0-4859-B815-E4CB83DBDAD7}"/>
              </a:ext>
            </a:extLst>
          </p:cNvPr>
          <p:cNvSpPr>
            <a:spLocks noGrp="1"/>
          </p:cNvSpPr>
          <p:nvPr>
            <p:ph type="dt" sz="half" idx="10"/>
          </p:nvPr>
        </p:nvSpPr>
        <p:spPr/>
        <p:txBody>
          <a:bodyPr/>
          <a:lstStyle/>
          <a:p>
            <a:fld id="{E2FE058C-83F9-4CE3-B8E2-A167053BE16F}" type="datetime1">
              <a:rPr lang="en-US" smtClean="0"/>
              <a:t>9/18/2019</a:t>
            </a:fld>
            <a:endParaRPr lang="en-AU"/>
          </a:p>
        </p:txBody>
      </p:sp>
      <p:sp>
        <p:nvSpPr>
          <p:cNvPr id="5" name="Footer Placeholder 4">
            <a:extLst>
              <a:ext uri="{FF2B5EF4-FFF2-40B4-BE49-F238E27FC236}">
                <a16:creationId xmlns:a16="http://schemas.microsoft.com/office/drawing/2014/main" id="{2D5E6AAC-EFEE-4473-B71E-AF48A799BB00}"/>
              </a:ext>
            </a:extLst>
          </p:cNvPr>
          <p:cNvSpPr>
            <a:spLocks noGrp="1"/>
          </p:cNvSpPr>
          <p:nvPr>
            <p:ph type="ftr" sz="quarter" idx="11"/>
          </p:nvPr>
        </p:nvSpPr>
        <p:spPr/>
        <p:txBody>
          <a:bodyPr/>
          <a:lstStyle/>
          <a:p>
            <a:r>
              <a:rPr lang="en-AU" altLang="en-US">
                <a:latin typeface="Cambria Math" panose="02040503050406030204" pitchFamily="18" charset="0"/>
                <a:ea typeface="Cambria Math" panose="02040503050406030204" pitchFamily="18" charset="0"/>
              </a:rPr>
              <a:t>Hadronic B Decays at Belle, PIC2019</a:t>
            </a:r>
            <a:endParaRPr lang="en-AU" dirty="0"/>
          </a:p>
        </p:txBody>
      </p:sp>
      <p:sp>
        <p:nvSpPr>
          <p:cNvPr id="6" name="Slide Number Placeholder 5">
            <a:extLst>
              <a:ext uri="{FF2B5EF4-FFF2-40B4-BE49-F238E27FC236}">
                <a16:creationId xmlns:a16="http://schemas.microsoft.com/office/drawing/2014/main" id="{E5D91C14-E19E-4348-8FE7-DD68DB234EB5}"/>
              </a:ext>
            </a:extLst>
          </p:cNvPr>
          <p:cNvSpPr>
            <a:spLocks noGrp="1"/>
          </p:cNvSpPr>
          <p:nvPr>
            <p:ph type="sldNum" sz="quarter" idx="12"/>
          </p:nvPr>
        </p:nvSpPr>
        <p:spPr/>
        <p:txBody>
          <a:bodyPr/>
          <a:lstStyle/>
          <a:p>
            <a:fld id="{827338AE-70A8-4A03-982B-039069B7D21A}" type="slidenum">
              <a:rPr lang="en-AU" smtClean="0"/>
              <a:t>13</a:t>
            </a:fld>
            <a:endParaRPr lang="en-AU"/>
          </a:p>
        </p:txBody>
      </p:sp>
      <mc:AlternateContent xmlns:mc="http://schemas.openxmlformats.org/markup-compatibility/2006" xmlns:a14="http://schemas.microsoft.com/office/drawing/2010/main">
        <mc:Choice Requires="a14">
          <p:sp>
            <p:nvSpPr>
              <p:cNvPr id="11" name="Content Placeholder 10">
                <a:extLst>
                  <a:ext uri="{FF2B5EF4-FFF2-40B4-BE49-F238E27FC236}">
                    <a16:creationId xmlns:a16="http://schemas.microsoft.com/office/drawing/2014/main" id="{ABDF668F-515B-4EDC-B542-E8653DAA2505}"/>
                  </a:ext>
                </a:extLst>
              </p:cNvPr>
              <p:cNvSpPr>
                <a:spLocks noGrp="1"/>
              </p:cNvSpPr>
              <p:nvPr>
                <p:ph idx="1"/>
              </p:nvPr>
            </p:nvSpPr>
            <p:spPr>
              <a:xfrm>
                <a:off x="134942" y="4371551"/>
                <a:ext cx="5718863" cy="1411173"/>
              </a:xfrm>
            </p:spPr>
            <p:txBody>
              <a:bodyPr>
                <a:normAutofit fontScale="70000" lnSpcReduction="20000"/>
              </a:bodyPr>
              <a:lstStyle/>
              <a:p>
                <a:pPr marL="0" indent="0">
                  <a:buNone/>
                </a:pPr>
                <a:r>
                  <a:rPr lang="en-AU" dirty="0"/>
                  <a:t>Dalitz variables are recovered using</a:t>
                </a:r>
                <a14:m>
                  <m:oMath xmlns:m="http://schemas.openxmlformats.org/officeDocument/2006/math">
                    <m:sPre>
                      <m:sPrePr>
                        <m:ctrlPr>
                          <a:rPr lang="en-AU" b="0" i="1" smtClean="0">
                            <a:latin typeface="Cambria Math" panose="02040503050406030204" pitchFamily="18" charset="0"/>
                          </a:rPr>
                        </m:ctrlPr>
                      </m:sPrePr>
                      <m:sub>
                        <m:r>
                          <a:rPr lang="en-AU" b="0" i="1" smtClean="0">
                            <a:latin typeface="Cambria Math" panose="02040503050406030204" pitchFamily="18" charset="0"/>
                          </a:rPr>
                          <m:t>𝑠</m:t>
                        </m:r>
                      </m:sub>
                      <m:sup/>
                      <m:e>
                        <m:r>
                          <a:rPr lang="en-AU" i="1">
                            <a:latin typeface="Cambria Math" panose="02040503050406030204" pitchFamily="18" charset="0"/>
                          </a:rPr>
                          <m:t>𝒫</m:t>
                        </m:r>
                        <m:r>
                          <a:rPr lang="en-AU" i="1">
                            <a:latin typeface="Cambria Math" panose="02040503050406030204" pitchFamily="18" charset="0"/>
                          </a:rPr>
                          <m:t>𝑙𝑜𝑡</m:t>
                        </m:r>
                      </m:e>
                    </m:sPre>
                  </m:oMath>
                </a14:m>
                <a:r>
                  <a:rPr lang="en-AU" dirty="0"/>
                  <a:t>.</a:t>
                </a:r>
              </a:p>
              <a:p>
                <a:pPr marL="0" indent="0">
                  <a:buNone/>
                </a:pPr>
                <a:r>
                  <a:rPr lang="en-AU" dirty="0"/>
                  <a:t>Some hints of peaking structure is observed at </a:t>
                </a:r>
                <a14:m>
                  <m:oMath xmlns:m="http://schemas.openxmlformats.org/officeDocument/2006/math">
                    <m:sSub>
                      <m:sSubPr>
                        <m:ctrlPr>
                          <a:rPr lang="en-AU" b="0" i="1" dirty="0" smtClean="0">
                            <a:latin typeface="Cambria Math" panose="02040503050406030204" pitchFamily="18" charset="0"/>
                          </a:rPr>
                        </m:ctrlPr>
                      </m:sSubPr>
                      <m:e>
                        <m:r>
                          <a:rPr lang="en-AU" i="1" dirty="0" smtClean="0">
                            <a:latin typeface="Cambria Math" panose="02040503050406030204" pitchFamily="18" charset="0"/>
                          </a:rPr>
                          <m:t>𝑀</m:t>
                        </m:r>
                      </m:e>
                      <m:sub>
                        <m:sSup>
                          <m:sSupPr>
                            <m:ctrlPr>
                              <a:rPr lang="en-AU" b="0" i="1" dirty="0" smtClean="0">
                                <a:latin typeface="Cambria Math" panose="02040503050406030204" pitchFamily="18" charset="0"/>
                              </a:rPr>
                            </m:ctrlPr>
                          </m:sSupPr>
                          <m:e>
                            <m:r>
                              <a:rPr lang="en-AU" i="1" dirty="0" smtClean="0">
                                <a:latin typeface="Cambria Math" panose="02040503050406030204" pitchFamily="18" charset="0"/>
                              </a:rPr>
                              <m:t>𝐾</m:t>
                            </m:r>
                          </m:e>
                          <m:sup>
                            <m:r>
                              <a:rPr lang="en-AU" b="0" i="1" dirty="0" smtClean="0">
                                <a:latin typeface="Cambria Math" panose="02040503050406030204" pitchFamily="18" charset="0"/>
                              </a:rPr>
                              <m:t>−</m:t>
                            </m:r>
                          </m:sup>
                        </m:sSup>
                        <m:sSub>
                          <m:sSubPr>
                            <m:ctrlPr>
                              <a:rPr lang="en-AU" b="0" i="1" dirty="0" smtClean="0">
                                <a:latin typeface="Cambria Math" panose="02040503050406030204" pitchFamily="18" charset="0"/>
                              </a:rPr>
                            </m:ctrlPr>
                          </m:sSubPr>
                          <m:e>
                            <m:r>
                              <a:rPr lang="en-AU" i="1" dirty="0" smtClean="0">
                                <a:latin typeface="Cambria Math" panose="02040503050406030204" pitchFamily="18" charset="0"/>
                              </a:rPr>
                              <m:t>𝐾</m:t>
                            </m:r>
                          </m:e>
                          <m:sub>
                            <m:r>
                              <a:rPr lang="en-AU" i="1" dirty="0" smtClean="0">
                                <a:latin typeface="Cambria Math" panose="02040503050406030204" pitchFamily="18" charset="0"/>
                              </a:rPr>
                              <m:t>𝑆</m:t>
                            </m:r>
                          </m:sub>
                        </m:sSub>
                      </m:sub>
                    </m:sSub>
                    <m:r>
                      <a:rPr lang="en-AU" i="1" dirty="0" smtClean="0">
                        <a:latin typeface="Cambria Math" panose="02040503050406030204" pitchFamily="18" charset="0"/>
                      </a:rPr>
                      <m:t>&lt;1.5 </m:t>
                    </m:r>
                    <m:r>
                      <a:rPr lang="en-AU" i="1" dirty="0" smtClean="0">
                        <a:latin typeface="Cambria Math" panose="02040503050406030204" pitchFamily="18" charset="0"/>
                      </a:rPr>
                      <m:t>𝐺𝑒𝑉</m:t>
                    </m:r>
                    <m:r>
                      <a:rPr lang="en-AU" i="1" dirty="0" smtClean="0">
                        <a:latin typeface="Cambria Math" panose="02040503050406030204" pitchFamily="18" charset="0"/>
                      </a:rPr>
                      <m:t>/</m:t>
                    </m:r>
                    <m:sSup>
                      <m:sSupPr>
                        <m:ctrlPr>
                          <a:rPr lang="en-AU" b="0" i="1" dirty="0" smtClean="0">
                            <a:latin typeface="Cambria Math" panose="02040503050406030204" pitchFamily="18" charset="0"/>
                          </a:rPr>
                        </m:ctrlPr>
                      </m:sSupPr>
                      <m:e>
                        <m:r>
                          <a:rPr lang="en-AU" i="1" dirty="0" smtClean="0">
                            <a:latin typeface="Cambria Math" panose="02040503050406030204" pitchFamily="18" charset="0"/>
                          </a:rPr>
                          <m:t>𝑐</m:t>
                        </m:r>
                      </m:e>
                      <m:sup>
                        <m:r>
                          <a:rPr lang="en-AU" i="1" dirty="0" smtClean="0">
                            <a:latin typeface="Cambria Math" panose="02040503050406030204" pitchFamily="18" charset="0"/>
                          </a:rPr>
                          <m:t>2</m:t>
                        </m:r>
                      </m:sup>
                    </m:sSup>
                  </m:oMath>
                </a14:m>
                <a:r>
                  <a:rPr lang="en-AU" dirty="0"/>
                  <a:t>.</a:t>
                </a:r>
              </a:p>
              <a:p>
                <a:pPr marL="0" indent="0">
                  <a:buNone/>
                </a:pPr>
                <a:r>
                  <a:rPr lang="en-AU" dirty="0"/>
                  <a:t>Consistent with Babar result.</a:t>
                </a:r>
              </a:p>
            </p:txBody>
          </p:sp>
        </mc:Choice>
        <mc:Fallback xmlns="">
          <p:sp>
            <p:nvSpPr>
              <p:cNvPr id="11" name="Content Placeholder 10">
                <a:extLst>
                  <a:ext uri="{FF2B5EF4-FFF2-40B4-BE49-F238E27FC236}">
                    <a16:creationId xmlns:a16="http://schemas.microsoft.com/office/drawing/2014/main" id="{ABDF668F-515B-4EDC-B542-E8653DAA2505}"/>
                  </a:ext>
                </a:extLst>
              </p:cNvPr>
              <p:cNvSpPr>
                <a:spLocks noGrp="1" noRot="1" noChangeAspect="1" noMove="1" noResize="1" noEditPoints="1" noAdjustHandles="1" noChangeArrowheads="1" noChangeShapeType="1" noTextEdit="1"/>
              </p:cNvSpPr>
              <p:nvPr>
                <p:ph idx="1"/>
              </p:nvPr>
            </p:nvSpPr>
            <p:spPr>
              <a:xfrm>
                <a:off x="134942" y="4371551"/>
                <a:ext cx="5718863" cy="1411173"/>
              </a:xfrm>
              <a:blipFill>
                <a:blip r:embed="rId4"/>
                <a:stretch>
                  <a:fillRect l="-1386" t="-6466" r="-2026" b="-4310"/>
                </a:stretch>
              </a:blipFill>
            </p:spPr>
            <p:txBody>
              <a:bodyPr/>
              <a:lstStyle/>
              <a:p>
                <a:r>
                  <a:rPr lang="en-AU">
                    <a:noFill/>
                  </a:rPr>
                  <a:t> </a:t>
                </a:r>
              </a:p>
            </p:txBody>
          </p:sp>
        </mc:Fallback>
      </mc:AlternateContent>
      <p:pic>
        <p:nvPicPr>
          <p:cNvPr id="13" name="Picture 12">
            <a:extLst>
              <a:ext uri="{FF2B5EF4-FFF2-40B4-BE49-F238E27FC236}">
                <a16:creationId xmlns:a16="http://schemas.microsoft.com/office/drawing/2014/main" id="{C3AB7475-1441-4D2C-8C60-F4EED9A4BDF2}"/>
              </a:ext>
            </a:extLst>
          </p:cNvPr>
          <p:cNvPicPr>
            <a:picLocks noChangeAspect="1"/>
          </p:cNvPicPr>
          <p:nvPr/>
        </p:nvPicPr>
        <p:blipFill>
          <a:blip r:embed="rId5"/>
          <a:stretch>
            <a:fillRect/>
          </a:stretch>
        </p:blipFill>
        <p:spPr>
          <a:xfrm>
            <a:off x="5861840" y="3774708"/>
            <a:ext cx="2940416" cy="2656592"/>
          </a:xfrm>
          <a:prstGeom prst="rect">
            <a:avLst/>
          </a:prstGeom>
        </p:spPr>
      </p:pic>
      <p:pic>
        <p:nvPicPr>
          <p:cNvPr id="17" name="Picture 16">
            <a:extLst>
              <a:ext uri="{FF2B5EF4-FFF2-40B4-BE49-F238E27FC236}">
                <a16:creationId xmlns:a16="http://schemas.microsoft.com/office/drawing/2014/main" id="{F173E830-0C7C-4DF8-9DF3-3995984241C5}"/>
              </a:ext>
            </a:extLst>
          </p:cNvPr>
          <p:cNvPicPr>
            <a:picLocks noChangeAspect="1"/>
          </p:cNvPicPr>
          <p:nvPr/>
        </p:nvPicPr>
        <p:blipFill>
          <a:blip r:embed="rId6"/>
          <a:stretch>
            <a:fillRect/>
          </a:stretch>
        </p:blipFill>
        <p:spPr>
          <a:xfrm>
            <a:off x="6274939" y="1436691"/>
            <a:ext cx="2425717" cy="2403555"/>
          </a:xfrm>
          <a:prstGeom prst="rect">
            <a:avLst/>
          </a:prstGeom>
        </p:spPr>
      </p:pic>
      <p:pic>
        <p:nvPicPr>
          <p:cNvPr id="18" name="Picture 17">
            <a:extLst>
              <a:ext uri="{FF2B5EF4-FFF2-40B4-BE49-F238E27FC236}">
                <a16:creationId xmlns:a16="http://schemas.microsoft.com/office/drawing/2014/main" id="{E69173BF-6330-4718-8A23-C220262DFCB4}"/>
              </a:ext>
            </a:extLst>
          </p:cNvPr>
          <p:cNvPicPr>
            <a:picLocks noChangeAspect="1"/>
          </p:cNvPicPr>
          <p:nvPr/>
        </p:nvPicPr>
        <p:blipFill>
          <a:blip r:embed="rId7"/>
          <a:stretch>
            <a:fillRect/>
          </a:stretch>
        </p:blipFill>
        <p:spPr>
          <a:xfrm>
            <a:off x="3324638" y="1459348"/>
            <a:ext cx="2401700" cy="2403555"/>
          </a:xfrm>
          <a:prstGeom prst="rect">
            <a:avLst/>
          </a:prstGeom>
        </p:spPr>
      </p:pic>
      <p:pic>
        <p:nvPicPr>
          <p:cNvPr id="19" name="Picture 18">
            <a:extLst>
              <a:ext uri="{FF2B5EF4-FFF2-40B4-BE49-F238E27FC236}">
                <a16:creationId xmlns:a16="http://schemas.microsoft.com/office/drawing/2014/main" id="{B65DB811-B9BC-4782-BFA4-1A45E6D7E975}"/>
              </a:ext>
            </a:extLst>
          </p:cNvPr>
          <p:cNvPicPr>
            <a:picLocks noChangeAspect="1"/>
          </p:cNvPicPr>
          <p:nvPr/>
        </p:nvPicPr>
        <p:blipFill>
          <a:blip r:embed="rId8"/>
          <a:stretch>
            <a:fillRect/>
          </a:stretch>
        </p:blipFill>
        <p:spPr>
          <a:xfrm>
            <a:off x="360653" y="1450323"/>
            <a:ext cx="2377684" cy="2355483"/>
          </a:xfrm>
          <a:prstGeom prst="rect">
            <a:avLst/>
          </a:prstGeom>
        </p:spPr>
      </p:pic>
      <p:sp>
        <p:nvSpPr>
          <p:cNvPr id="12" name="Rectangle 11">
            <a:extLst>
              <a:ext uri="{FF2B5EF4-FFF2-40B4-BE49-F238E27FC236}">
                <a16:creationId xmlns:a16="http://schemas.microsoft.com/office/drawing/2014/main" id="{76206AAC-CB41-439C-AD50-68BA66DE1363}"/>
              </a:ext>
            </a:extLst>
          </p:cNvPr>
          <p:cNvSpPr/>
          <p:nvPr/>
        </p:nvSpPr>
        <p:spPr>
          <a:xfrm>
            <a:off x="4410078" y="1181755"/>
            <a:ext cx="4386451" cy="646331"/>
          </a:xfrm>
          <a:prstGeom prst="rect">
            <a:avLst/>
          </a:prstGeom>
        </p:spPr>
        <p:txBody>
          <a:bodyPr wrap="square">
            <a:spAutoFit/>
          </a:bodyPr>
          <a:lstStyle/>
          <a:p>
            <a:r>
              <a:rPr lang="en-AU" dirty="0">
                <a:solidFill>
                  <a:srgbClr val="0000FF"/>
                </a:solidFill>
                <a:latin typeface="Calibri" panose="020F0502020204030204" pitchFamily="34" charset="0"/>
                <a:cs typeface="Calibri" panose="020F0502020204030204" pitchFamily="34" charset="0"/>
              </a:rPr>
              <a:t>Y.-T. Lai et al. Phys. Rev. D 100, 011101 (2019)</a:t>
            </a:r>
          </a:p>
          <a:p>
            <a:endParaRPr lang="en-AU" dirty="0">
              <a:solidFill>
                <a:srgbClr val="0000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51464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FA98F99-6955-403A-910A-EC6B3B1D6AE5}"/>
                  </a:ext>
                </a:extLst>
              </p:cNvPr>
              <p:cNvSpPr>
                <a:spLocks noGrp="1"/>
              </p:cNvSpPr>
              <p:nvPr>
                <p:ph type="title"/>
              </p:nvPr>
            </p:nvSpPr>
            <p:spPr/>
            <p:txBody>
              <a:bodyPr/>
              <a:lstStyle/>
              <a:p>
                <a14:m>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𝐵</m:t>
                        </m:r>
                      </m:e>
                      <m:sup>
                        <m:r>
                          <a:rPr lang="en-AU" i="1">
                            <a:latin typeface="Cambria Math" panose="02040503050406030204" pitchFamily="18" charset="0"/>
                          </a:rPr>
                          <m:t>0</m:t>
                        </m:r>
                      </m:sup>
                    </m:sSup>
                    <m:r>
                      <a:rPr lang="en-AU" i="1">
                        <a:latin typeface="Cambria Math" panose="02040503050406030204" pitchFamily="18" charset="0"/>
                      </a:rPr>
                      <m:t>→</m:t>
                    </m:r>
                    <m:r>
                      <a:rPr lang="en-AU" i="1">
                        <a:latin typeface="Cambria Math" panose="02040503050406030204" pitchFamily="18" charset="0"/>
                      </a:rPr>
                      <m:t>𝑝</m:t>
                    </m:r>
                    <m:acc>
                      <m:accPr>
                        <m:chr m:val="̅"/>
                        <m:ctrlPr>
                          <a:rPr lang="en-AU" i="1">
                            <a:latin typeface="Cambria Math" panose="02040503050406030204" pitchFamily="18" charset="0"/>
                          </a:rPr>
                        </m:ctrlPr>
                      </m:accPr>
                      <m:e>
                        <m:r>
                          <a:rPr lang="en-AU" i="1">
                            <a:latin typeface="Cambria Math" panose="02040503050406030204" pitchFamily="18" charset="0"/>
                          </a:rPr>
                          <m:t>𝑝</m:t>
                        </m:r>
                      </m:e>
                    </m:acc>
                    <m:sSup>
                      <m:sSupPr>
                        <m:ctrlPr>
                          <a:rPr lang="en-AU" i="1">
                            <a:latin typeface="Cambria Math" panose="02040503050406030204" pitchFamily="18" charset="0"/>
                          </a:rPr>
                        </m:ctrlPr>
                      </m:sSupPr>
                      <m:e>
                        <m:r>
                          <a:rPr lang="en-AU" i="1">
                            <a:latin typeface="Cambria Math" panose="02040503050406030204" pitchFamily="18" charset="0"/>
                          </a:rPr>
                          <m:t>𝜋</m:t>
                        </m:r>
                      </m:e>
                      <m:sup>
                        <m:r>
                          <a:rPr lang="en-AU" i="1">
                            <a:latin typeface="Cambria Math" panose="02040503050406030204" pitchFamily="18" charset="0"/>
                          </a:rPr>
                          <m:t>0</m:t>
                        </m:r>
                      </m:sup>
                    </m:sSup>
                  </m:oMath>
                </a14:m>
                <a:r>
                  <a:rPr lang="en-AU" dirty="0"/>
                  <a:t> Motivation</a:t>
                </a:r>
              </a:p>
            </p:txBody>
          </p:sp>
        </mc:Choice>
        <mc:Fallback xmlns="">
          <p:sp>
            <p:nvSpPr>
              <p:cNvPr id="2" name="Title 1">
                <a:extLst>
                  <a:ext uri="{FF2B5EF4-FFF2-40B4-BE49-F238E27FC236}">
                    <a16:creationId xmlns:a16="http://schemas.microsoft.com/office/drawing/2014/main" id="{6FA98F99-6955-403A-910A-EC6B3B1D6AE5}"/>
                  </a:ext>
                </a:extLst>
              </p:cNvPr>
              <p:cNvSpPr>
                <a:spLocks noGrp="1" noRot="1" noChangeAspect="1" noMove="1" noResize="1" noEditPoints="1" noAdjustHandles="1" noChangeArrowheads="1" noChangeShapeType="1" noTextEdit="1"/>
              </p:cNvSpPr>
              <p:nvPr>
                <p:ph type="title"/>
              </p:nvPr>
            </p:nvSpPr>
            <p:spPr>
              <a:blipFill>
                <a:blip r:embed="rId3"/>
                <a:stretch>
                  <a:fillRect b="-904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436E086-A69D-430C-BE77-D2EFC9F3849B}"/>
                  </a:ext>
                </a:extLst>
              </p:cNvPr>
              <p:cNvSpPr>
                <a:spLocks noGrp="1"/>
              </p:cNvSpPr>
              <p:nvPr>
                <p:ph idx="1"/>
              </p:nvPr>
            </p:nvSpPr>
            <p:spPr>
              <a:xfrm>
                <a:off x="468313" y="1647830"/>
                <a:ext cx="8229600" cy="3973045"/>
              </a:xfrm>
            </p:spPr>
            <p:txBody>
              <a:bodyPr>
                <a:normAutofit fontScale="92500" lnSpcReduction="20000"/>
              </a:bodyPr>
              <a:lstStyle/>
              <a:p>
                <a:r>
                  <a:rPr lang="en-AU" dirty="0"/>
                  <a:t>Charmless baryonic B-decays also proceed via </a:t>
                </a:r>
                <a14:m>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𝑉</m:t>
                        </m:r>
                      </m:e>
                      <m:sub>
                        <m:r>
                          <a:rPr lang="en-AU" b="0" i="1" smtClean="0">
                            <a:latin typeface="Cambria Math" panose="02040503050406030204" pitchFamily="18" charset="0"/>
                          </a:rPr>
                          <m:t>𝑢𝑏</m:t>
                        </m:r>
                      </m:sub>
                    </m:sSub>
                  </m:oMath>
                </a14:m>
                <a:r>
                  <a:rPr lang="en-AU" dirty="0"/>
                  <a:t> and FCNC Penguin processes.</a:t>
                </a:r>
              </a:p>
              <a:p>
                <a:r>
                  <a:rPr lang="en-AU" dirty="0"/>
                  <a:t>Baryonic decays with neutral particles rarely studied.</a:t>
                </a:r>
              </a:p>
              <a:p>
                <a:r>
                  <a:rPr lang="en-AU" dirty="0"/>
                  <a:t>2body &lt; 3body &lt; 4body</a:t>
                </a:r>
              </a:p>
              <a:p>
                <a:r>
                  <a:rPr lang="en-AU" dirty="0"/>
                  <a:t>Threshold effect: B meson </a:t>
                </a:r>
                <a:br>
                  <a:rPr lang="en-AU" dirty="0"/>
                </a:br>
                <a:r>
                  <a:rPr lang="en-AU" dirty="0"/>
                  <a:t>decay prefer di-baryon pair +</a:t>
                </a:r>
                <a:br>
                  <a:rPr lang="en-AU" dirty="0"/>
                </a:br>
                <a:r>
                  <a:rPr lang="en-AU" dirty="0"/>
                  <a:t>fast recoil meson</a:t>
                </a:r>
              </a:p>
              <a:p>
                <a:pPr lvl="1"/>
                <a:r>
                  <a:rPr lang="en-AU" dirty="0"/>
                  <a:t>Why?</a:t>
                </a:r>
              </a:p>
              <a:p>
                <a:pPr lvl="1"/>
                <a:endParaRPr lang="en-AU" dirty="0"/>
              </a:p>
              <a:p>
                <a:endParaRPr lang="en-AU" dirty="0"/>
              </a:p>
            </p:txBody>
          </p:sp>
        </mc:Choice>
        <mc:Fallback xmlns="">
          <p:sp>
            <p:nvSpPr>
              <p:cNvPr id="3" name="Content Placeholder 2">
                <a:extLst>
                  <a:ext uri="{FF2B5EF4-FFF2-40B4-BE49-F238E27FC236}">
                    <a16:creationId xmlns:a16="http://schemas.microsoft.com/office/drawing/2014/main" id="{0436E086-A69D-430C-BE77-D2EFC9F3849B}"/>
                  </a:ext>
                </a:extLst>
              </p:cNvPr>
              <p:cNvSpPr>
                <a:spLocks noGrp="1" noRot="1" noChangeAspect="1" noMove="1" noResize="1" noEditPoints="1" noAdjustHandles="1" noChangeArrowheads="1" noChangeShapeType="1" noTextEdit="1"/>
              </p:cNvSpPr>
              <p:nvPr>
                <p:ph idx="1"/>
              </p:nvPr>
            </p:nvSpPr>
            <p:spPr>
              <a:xfrm>
                <a:off x="468313" y="1647830"/>
                <a:ext cx="8229600" cy="3973045"/>
              </a:xfrm>
              <a:blipFill>
                <a:blip r:embed="rId4"/>
                <a:stretch>
                  <a:fillRect l="-1704" t="-4294"/>
                </a:stretch>
              </a:blipFill>
            </p:spPr>
            <p:txBody>
              <a:bodyPr/>
              <a:lstStyle/>
              <a:p>
                <a:r>
                  <a:rPr lang="en-AU">
                    <a:noFill/>
                  </a:rPr>
                  <a:t> </a:t>
                </a:r>
              </a:p>
            </p:txBody>
          </p:sp>
        </mc:Fallback>
      </mc:AlternateContent>
      <p:sp>
        <p:nvSpPr>
          <p:cNvPr id="4" name="Date Placeholder 3">
            <a:extLst>
              <a:ext uri="{FF2B5EF4-FFF2-40B4-BE49-F238E27FC236}">
                <a16:creationId xmlns:a16="http://schemas.microsoft.com/office/drawing/2014/main" id="{804C2494-9692-44F2-8DED-BD53E8332AC2}"/>
              </a:ext>
            </a:extLst>
          </p:cNvPr>
          <p:cNvSpPr>
            <a:spLocks noGrp="1"/>
          </p:cNvSpPr>
          <p:nvPr>
            <p:ph type="dt" sz="half" idx="10"/>
          </p:nvPr>
        </p:nvSpPr>
        <p:spPr/>
        <p:txBody>
          <a:bodyPr/>
          <a:lstStyle/>
          <a:p>
            <a:fld id="{8839FA86-FBF3-4128-88A0-B8754A02D10D}" type="datetime1">
              <a:rPr lang="en-US" smtClean="0"/>
              <a:t>9/18/2019</a:t>
            </a:fld>
            <a:endParaRPr lang="en-AU"/>
          </a:p>
        </p:txBody>
      </p:sp>
      <p:sp>
        <p:nvSpPr>
          <p:cNvPr id="5" name="Footer Placeholder 4">
            <a:extLst>
              <a:ext uri="{FF2B5EF4-FFF2-40B4-BE49-F238E27FC236}">
                <a16:creationId xmlns:a16="http://schemas.microsoft.com/office/drawing/2014/main" id="{831216E4-7EA9-4B8D-9AB9-1882C282A7FF}"/>
              </a:ext>
            </a:extLst>
          </p:cNvPr>
          <p:cNvSpPr>
            <a:spLocks noGrp="1"/>
          </p:cNvSpPr>
          <p:nvPr>
            <p:ph type="ftr" sz="quarter" idx="11"/>
          </p:nvPr>
        </p:nvSpPr>
        <p:spPr/>
        <p:txBody>
          <a:bodyPr/>
          <a:lstStyle/>
          <a:p>
            <a:r>
              <a:rPr lang="en-AU" altLang="en-US" dirty="0">
                <a:latin typeface="Cambria Math" panose="02040503050406030204" pitchFamily="18" charset="0"/>
                <a:ea typeface="Cambria Math" panose="02040503050406030204" pitchFamily="18" charset="0"/>
              </a:rPr>
              <a:t>Hadronic B Decays at Belle, PIC2019</a:t>
            </a:r>
            <a:endParaRPr lang="en-AU" dirty="0"/>
          </a:p>
        </p:txBody>
      </p:sp>
      <p:sp>
        <p:nvSpPr>
          <p:cNvPr id="6" name="Slide Number Placeholder 5">
            <a:extLst>
              <a:ext uri="{FF2B5EF4-FFF2-40B4-BE49-F238E27FC236}">
                <a16:creationId xmlns:a16="http://schemas.microsoft.com/office/drawing/2014/main" id="{95C8470B-F8DA-44FE-91B7-DAD2C2CB8A2E}"/>
              </a:ext>
            </a:extLst>
          </p:cNvPr>
          <p:cNvSpPr>
            <a:spLocks noGrp="1"/>
          </p:cNvSpPr>
          <p:nvPr>
            <p:ph type="sldNum" sz="quarter" idx="12"/>
          </p:nvPr>
        </p:nvSpPr>
        <p:spPr/>
        <p:txBody>
          <a:bodyPr/>
          <a:lstStyle/>
          <a:p>
            <a:fld id="{827338AE-70A8-4A03-982B-039069B7D21A}" type="slidenum">
              <a:rPr lang="en-AU" smtClean="0"/>
              <a:t>14</a:t>
            </a:fld>
            <a:endParaRPr lang="en-AU"/>
          </a:p>
        </p:txBody>
      </p:sp>
      <p:pic>
        <p:nvPicPr>
          <p:cNvPr id="7" name="Picture 6">
            <a:extLst>
              <a:ext uri="{FF2B5EF4-FFF2-40B4-BE49-F238E27FC236}">
                <a16:creationId xmlns:a16="http://schemas.microsoft.com/office/drawing/2014/main" id="{7121E034-17A0-4330-BC12-7BD974FCEEAA}"/>
              </a:ext>
            </a:extLst>
          </p:cNvPr>
          <p:cNvPicPr>
            <a:picLocks noChangeAspect="1"/>
          </p:cNvPicPr>
          <p:nvPr/>
        </p:nvPicPr>
        <p:blipFill>
          <a:blip r:embed="rId5"/>
          <a:stretch>
            <a:fillRect/>
          </a:stretch>
        </p:blipFill>
        <p:spPr>
          <a:xfrm>
            <a:off x="5751185" y="3304572"/>
            <a:ext cx="3284871" cy="2582099"/>
          </a:xfrm>
          <a:prstGeom prst="rect">
            <a:avLst/>
          </a:prstGeom>
        </p:spPr>
      </p:pic>
      <p:sp>
        <p:nvSpPr>
          <p:cNvPr id="9" name="Rectangle 8">
            <a:extLst>
              <a:ext uri="{FF2B5EF4-FFF2-40B4-BE49-F238E27FC236}">
                <a16:creationId xmlns:a16="http://schemas.microsoft.com/office/drawing/2014/main" id="{EA8104E4-5661-4298-B2D2-CA7FD8AB03B1}"/>
              </a:ext>
            </a:extLst>
          </p:cNvPr>
          <p:cNvSpPr/>
          <p:nvPr/>
        </p:nvSpPr>
        <p:spPr>
          <a:xfrm>
            <a:off x="4564906" y="1181750"/>
            <a:ext cx="4231623" cy="369332"/>
          </a:xfrm>
          <a:prstGeom prst="rect">
            <a:avLst/>
          </a:prstGeom>
        </p:spPr>
        <p:txBody>
          <a:bodyPr wrap="square">
            <a:spAutoFit/>
          </a:bodyPr>
          <a:lstStyle/>
          <a:p>
            <a:r>
              <a:rPr lang="en-AU" dirty="0">
                <a:solidFill>
                  <a:srgbClr val="0000FF"/>
                </a:solidFill>
                <a:latin typeface="Calibri" panose="020F0502020204030204" pitchFamily="34" charset="0"/>
                <a:cs typeface="Calibri" panose="020F0502020204030204" pitchFamily="34" charset="0"/>
              </a:rPr>
              <a:t>B. Pal et al. Phys. Rev. D 99, 091104 (2019)</a:t>
            </a:r>
          </a:p>
        </p:txBody>
      </p:sp>
    </p:spTree>
    <p:extLst>
      <p:ext uri="{BB962C8B-B14F-4D97-AF65-F5344CB8AC3E}">
        <p14:creationId xmlns:p14="http://schemas.microsoft.com/office/powerpoint/2010/main" val="558890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FA98F99-6955-403A-910A-EC6B3B1D6AE5}"/>
                  </a:ext>
                </a:extLst>
              </p:cNvPr>
              <p:cNvSpPr>
                <a:spLocks noGrp="1"/>
              </p:cNvSpPr>
              <p:nvPr>
                <p:ph type="title"/>
              </p:nvPr>
            </p:nvSpPr>
            <p:spPr/>
            <p:txBody>
              <a:bodyPr/>
              <a:lstStyle/>
              <a:p>
                <a14:m>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𝐵</m:t>
                        </m:r>
                      </m:e>
                      <m:sup>
                        <m:r>
                          <a:rPr lang="en-AU" i="1">
                            <a:latin typeface="Cambria Math" panose="02040503050406030204" pitchFamily="18" charset="0"/>
                          </a:rPr>
                          <m:t>0</m:t>
                        </m:r>
                      </m:sup>
                    </m:sSup>
                    <m:r>
                      <a:rPr lang="en-AU" i="1">
                        <a:latin typeface="Cambria Math" panose="02040503050406030204" pitchFamily="18" charset="0"/>
                      </a:rPr>
                      <m:t>→</m:t>
                    </m:r>
                    <m:r>
                      <a:rPr lang="en-AU" i="1">
                        <a:latin typeface="Cambria Math" panose="02040503050406030204" pitchFamily="18" charset="0"/>
                      </a:rPr>
                      <m:t>𝑝</m:t>
                    </m:r>
                    <m:acc>
                      <m:accPr>
                        <m:chr m:val="̅"/>
                        <m:ctrlPr>
                          <a:rPr lang="en-AU" i="1">
                            <a:latin typeface="Cambria Math" panose="02040503050406030204" pitchFamily="18" charset="0"/>
                          </a:rPr>
                        </m:ctrlPr>
                      </m:accPr>
                      <m:e>
                        <m:r>
                          <a:rPr lang="en-AU" i="1">
                            <a:latin typeface="Cambria Math" panose="02040503050406030204" pitchFamily="18" charset="0"/>
                          </a:rPr>
                          <m:t>𝑝</m:t>
                        </m:r>
                      </m:e>
                    </m:acc>
                    <m:sSup>
                      <m:sSupPr>
                        <m:ctrlPr>
                          <a:rPr lang="en-AU" i="1">
                            <a:latin typeface="Cambria Math" panose="02040503050406030204" pitchFamily="18" charset="0"/>
                          </a:rPr>
                        </m:ctrlPr>
                      </m:sSupPr>
                      <m:e>
                        <m:r>
                          <a:rPr lang="en-AU" i="1">
                            <a:latin typeface="Cambria Math" panose="02040503050406030204" pitchFamily="18" charset="0"/>
                          </a:rPr>
                          <m:t>𝜋</m:t>
                        </m:r>
                      </m:e>
                      <m:sup>
                        <m:r>
                          <a:rPr lang="en-AU" i="1">
                            <a:latin typeface="Cambria Math" panose="02040503050406030204" pitchFamily="18" charset="0"/>
                          </a:rPr>
                          <m:t>0</m:t>
                        </m:r>
                      </m:sup>
                    </m:sSup>
                  </m:oMath>
                </a14:m>
                <a:r>
                  <a:rPr lang="en-AU" dirty="0"/>
                  <a:t> Result</a:t>
                </a:r>
              </a:p>
            </p:txBody>
          </p:sp>
        </mc:Choice>
        <mc:Fallback xmlns="">
          <p:sp>
            <p:nvSpPr>
              <p:cNvPr id="2" name="Title 1">
                <a:extLst>
                  <a:ext uri="{FF2B5EF4-FFF2-40B4-BE49-F238E27FC236}">
                    <a16:creationId xmlns:a16="http://schemas.microsoft.com/office/drawing/2014/main" id="{6FA98F99-6955-403A-910A-EC6B3B1D6AE5}"/>
                  </a:ext>
                </a:extLst>
              </p:cNvPr>
              <p:cNvSpPr>
                <a:spLocks noGrp="1" noRot="1" noChangeAspect="1" noMove="1" noResize="1" noEditPoints="1" noAdjustHandles="1" noChangeArrowheads="1" noChangeShapeType="1" noTextEdit="1"/>
              </p:cNvSpPr>
              <p:nvPr>
                <p:ph type="title"/>
              </p:nvPr>
            </p:nvSpPr>
            <p:spPr>
              <a:blipFill>
                <a:blip r:embed="rId3"/>
                <a:stretch>
                  <a:fillRect b="-9043"/>
                </a:stretch>
              </a:blipFill>
            </p:spPr>
            <p:txBody>
              <a:bodyPr/>
              <a:lstStyle/>
              <a:p>
                <a:r>
                  <a:rPr lang="en-AU">
                    <a:noFill/>
                  </a:rPr>
                  <a:t> </a:t>
                </a:r>
              </a:p>
            </p:txBody>
          </p:sp>
        </mc:Fallback>
      </mc:AlternateContent>
      <p:pic>
        <p:nvPicPr>
          <p:cNvPr id="12" name="Content Placeholder 11">
            <a:extLst>
              <a:ext uri="{FF2B5EF4-FFF2-40B4-BE49-F238E27FC236}">
                <a16:creationId xmlns:a16="http://schemas.microsoft.com/office/drawing/2014/main" id="{52AE0D91-3D71-4108-8209-69C98652DD98}"/>
              </a:ext>
            </a:extLst>
          </p:cNvPr>
          <p:cNvPicPr>
            <a:picLocks noGrp="1" noChangeAspect="1"/>
          </p:cNvPicPr>
          <p:nvPr>
            <p:ph idx="1"/>
          </p:nvPr>
        </p:nvPicPr>
        <p:blipFill>
          <a:blip r:embed="rId4"/>
          <a:stretch>
            <a:fillRect/>
          </a:stretch>
        </p:blipFill>
        <p:spPr>
          <a:xfrm>
            <a:off x="5788200" y="3892981"/>
            <a:ext cx="3355800" cy="2337975"/>
          </a:xfrm>
          <a:prstGeom prst="rect">
            <a:avLst/>
          </a:prstGeom>
        </p:spPr>
      </p:pic>
      <p:sp>
        <p:nvSpPr>
          <p:cNvPr id="4" name="Date Placeholder 3">
            <a:extLst>
              <a:ext uri="{FF2B5EF4-FFF2-40B4-BE49-F238E27FC236}">
                <a16:creationId xmlns:a16="http://schemas.microsoft.com/office/drawing/2014/main" id="{804C2494-9692-44F2-8DED-BD53E8332AC2}"/>
              </a:ext>
            </a:extLst>
          </p:cNvPr>
          <p:cNvSpPr>
            <a:spLocks noGrp="1"/>
          </p:cNvSpPr>
          <p:nvPr>
            <p:ph type="dt" sz="half" idx="10"/>
          </p:nvPr>
        </p:nvSpPr>
        <p:spPr/>
        <p:txBody>
          <a:bodyPr/>
          <a:lstStyle/>
          <a:p>
            <a:fld id="{8839FA86-FBF3-4128-88A0-B8754A02D10D}" type="datetime1">
              <a:rPr lang="en-US" smtClean="0"/>
              <a:t>9/18/2019</a:t>
            </a:fld>
            <a:endParaRPr lang="en-AU"/>
          </a:p>
        </p:txBody>
      </p:sp>
      <p:sp>
        <p:nvSpPr>
          <p:cNvPr id="5" name="Footer Placeholder 4">
            <a:extLst>
              <a:ext uri="{FF2B5EF4-FFF2-40B4-BE49-F238E27FC236}">
                <a16:creationId xmlns:a16="http://schemas.microsoft.com/office/drawing/2014/main" id="{831216E4-7EA9-4B8D-9AB9-1882C282A7FF}"/>
              </a:ext>
            </a:extLst>
          </p:cNvPr>
          <p:cNvSpPr>
            <a:spLocks noGrp="1"/>
          </p:cNvSpPr>
          <p:nvPr>
            <p:ph type="ftr" sz="quarter" idx="11"/>
          </p:nvPr>
        </p:nvSpPr>
        <p:spPr/>
        <p:txBody>
          <a:bodyPr/>
          <a:lstStyle/>
          <a:p>
            <a:r>
              <a:rPr lang="en-AU" altLang="en-US">
                <a:latin typeface="Cambria Math" panose="02040503050406030204" pitchFamily="18" charset="0"/>
                <a:ea typeface="Cambria Math" panose="02040503050406030204" pitchFamily="18" charset="0"/>
              </a:rPr>
              <a:t>Hadronic B Decays at Belle, PIC2019</a:t>
            </a:r>
            <a:endParaRPr lang="en-AU" dirty="0"/>
          </a:p>
        </p:txBody>
      </p:sp>
      <p:sp>
        <p:nvSpPr>
          <p:cNvPr id="6" name="Slide Number Placeholder 5">
            <a:extLst>
              <a:ext uri="{FF2B5EF4-FFF2-40B4-BE49-F238E27FC236}">
                <a16:creationId xmlns:a16="http://schemas.microsoft.com/office/drawing/2014/main" id="{95C8470B-F8DA-44FE-91B7-DAD2C2CB8A2E}"/>
              </a:ext>
            </a:extLst>
          </p:cNvPr>
          <p:cNvSpPr>
            <a:spLocks noGrp="1"/>
          </p:cNvSpPr>
          <p:nvPr>
            <p:ph type="sldNum" sz="quarter" idx="12"/>
          </p:nvPr>
        </p:nvSpPr>
        <p:spPr/>
        <p:txBody>
          <a:bodyPr/>
          <a:lstStyle/>
          <a:p>
            <a:fld id="{827338AE-70A8-4A03-982B-039069B7D21A}" type="slidenum">
              <a:rPr lang="en-AU" smtClean="0"/>
              <a:t>15</a:t>
            </a:fld>
            <a:endParaRPr lang="en-AU"/>
          </a:p>
        </p:txBody>
      </p:sp>
      <p:pic>
        <p:nvPicPr>
          <p:cNvPr id="9" name="Picture 8">
            <a:extLst>
              <a:ext uri="{FF2B5EF4-FFF2-40B4-BE49-F238E27FC236}">
                <a16:creationId xmlns:a16="http://schemas.microsoft.com/office/drawing/2014/main" id="{628DB3C8-BF09-40D5-BF7A-F21FA5070C10}"/>
              </a:ext>
            </a:extLst>
          </p:cNvPr>
          <p:cNvPicPr>
            <a:picLocks noChangeAspect="1"/>
          </p:cNvPicPr>
          <p:nvPr/>
        </p:nvPicPr>
        <p:blipFill>
          <a:blip r:embed="rId5"/>
          <a:stretch>
            <a:fillRect/>
          </a:stretch>
        </p:blipFill>
        <p:spPr>
          <a:xfrm>
            <a:off x="320679" y="1498605"/>
            <a:ext cx="2745349" cy="1935879"/>
          </a:xfrm>
          <a:prstGeom prst="rect">
            <a:avLst/>
          </a:prstGeom>
        </p:spPr>
      </p:pic>
      <p:pic>
        <p:nvPicPr>
          <p:cNvPr id="10" name="Picture 9">
            <a:extLst>
              <a:ext uri="{FF2B5EF4-FFF2-40B4-BE49-F238E27FC236}">
                <a16:creationId xmlns:a16="http://schemas.microsoft.com/office/drawing/2014/main" id="{1173E931-37E0-413A-8FDD-1284D642E243}"/>
              </a:ext>
            </a:extLst>
          </p:cNvPr>
          <p:cNvPicPr>
            <a:picLocks noChangeAspect="1"/>
          </p:cNvPicPr>
          <p:nvPr/>
        </p:nvPicPr>
        <p:blipFill>
          <a:blip r:embed="rId6"/>
          <a:stretch>
            <a:fillRect/>
          </a:stretch>
        </p:blipFill>
        <p:spPr>
          <a:xfrm>
            <a:off x="3156513" y="1498605"/>
            <a:ext cx="2720836" cy="1911375"/>
          </a:xfrm>
          <a:prstGeom prst="rect">
            <a:avLst/>
          </a:prstGeom>
        </p:spPr>
      </p:pic>
      <p:pic>
        <p:nvPicPr>
          <p:cNvPr id="11" name="Picture 10">
            <a:extLst>
              <a:ext uri="{FF2B5EF4-FFF2-40B4-BE49-F238E27FC236}">
                <a16:creationId xmlns:a16="http://schemas.microsoft.com/office/drawing/2014/main" id="{11A8E02F-48A2-43C3-9EC6-81F3752FD7F5}"/>
              </a:ext>
            </a:extLst>
          </p:cNvPr>
          <p:cNvPicPr>
            <a:picLocks noChangeAspect="1"/>
          </p:cNvPicPr>
          <p:nvPr/>
        </p:nvPicPr>
        <p:blipFill>
          <a:blip r:embed="rId7"/>
          <a:stretch>
            <a:fillRect/>
          </a:stretch>
        </p:blipFill>
        <p:spPr>
          <a:xfrm>
            <a:off x="5905971" y="1486353"/>
            <a:ext cx="2745349" cy="1935879"/>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801359B-C7D3-4426-B7A7-F755922C2BDB}"/>
                  </a:ext>
                </a:extLst>
              </p:cNvPr>
              <p:cNvSpPr txBox="1"/>
              <p:nvPr/>
            </p:nvSpPr>
            <p:spPr>
              <a:xfrm>
                <a:off x="134943" y="3655173"/>
                <a:ext cx="5343525" cy="2630400"/>
              </a:xfrm>
              <a:prstGeom prst="rect">
                <a:avLst/>
              </a:prstGeom>
              <a:noFill/>
            </p:spPr>
            <p:txBody>
              <a:bodyPr wrap="square" rtlCol="0">
                <a:spAutoFit/>
              </a:bodyPr>
              <a:lstStyle/>
              <a:p>
                <a:r>
                  <a:rPr lang="en-AU" dirty="0">
                    <a:latin typeface="Cambria Math" panose="02040503050406030204" pitchFamily="18" charset="0"/>
                    <a:ea typeface="Cambria Math" panose="02040503050406030204" pitchFamily="18" charset="0"/>
                  </a:rPr>
                  <a:t>Yield = </a:t>
                </a:r>
                <a14:m>
                  <m:oMath xmlns:m="http://schemas.openxmlformats.org/officeDocument/2006/math">
                    <m:r>
                      <a:rPr lang="en-AU" i="1" dirty="0">
                        <a:latin typeface="Cambria Math" panose="02040503050406030204" pitchFamily="18" charset="0"/>
                        <a:ea typeface="Cambria Math" panose="02040503050406030204" pitchFamily="18" charset="0"/>
                      </a:rPr>
                      <m:t>40.5±14.2</m:t>
                    </m:r>
                  </m:oMath>
                </a14:m>
                <a:r>
                  <a:rPr lang="en-AU" dirty="0">
                    <a:latin typeface="Cambria Math" panose="02040503050406030204" pitchFamily="18" charset="0"/>
                    <a:ea typeface="Cambria Math" panose="02040503050406030204" pitchFamily="18" charset="0"/>
                  </a:rPr>
                  <a:t> events</a:t>
                </a:r>
              </a:p>
              <a:p>
                <a14:m>
                  <m:oMath xmlns:m="http://schemas.openxmlformats.org/officeDocument/2006/math">
                    <m:r>
                      <a:rPr lang="en-AU" i="1" dirty="0">
                        <a:latin typeface="Cambria Math" panose="02040503050406030204" pitchFamily="18" charset="0"/>
                        <a:ea typeface="Cambria Math" panose="02040503050406030204" pitchFamily="18" charset="0"/>
                      </a:rPr>
                      <m:t>𝔅</m:t>
                    </m:r>
                    <m:r>
                      <a:rPr lang="en-AU" i="1" dirty="0">
                        <a:latin typeface="Cambria Math" panose="02040503050406030204" pitchFamily="18" charset="0"/>
                        <a:ea typeface="Cambria Math" panose="02040503050406030204" pitchFamily="18" charset="0"/>
                      </a:rPr>
                      <m:t>=</m:t>
                    </m:r>
                    <m:d>
                      <m:dPr>
                        <m:ctrlPr>
                          <a:rPr lang="en-AU" i="1" dirty="0">
                            <a:latin typeface="Cambria Math" panose="02040503050406030204" pitchFamily="18" charset="0"/>
                            <a:ea typeface="Cambria Math" panose="02040503050406030204" pitchFamily="18" charset="0"/>
                          </a:rPr>
                        </m:ctrlPr>
                      </m:dPr>
                      <m:e>
                        <m:r>
                          <a:rPr lang="en-AU" i="1" dirty="0">
                            <a:latin typeface="Cambria Math" panose="02040503050406030204" pitchFamily="18" charset="0"/>
                            <a:ea typeface="Cambria Math" panose="02040503050406030204" pitchFamily="18" charset="0"/>
                          </a:rPr>
                          <m:t>5.0±1.8±0.6</m:t>
                        </m:r>
                      </m:e>
                    </m:d>
                    <m:r>
                      <a:rPr lang="en-AU" i="1" dirty="0">
                        <a:latin typeface="Cambria Math" panose="02040503050406030204" pitchFamily="18" charset="0"/>
                        <a:ea typeface="Cambria Math" panose="02040503050406030204" pitchFamily="18" charset="0"/>
                      </a:rPr>
                      <m:t>×</m:t>
                    </m:r>
                    <m:sSup>
                      <m:sSupPr>
                        <m:ctrlPr>
                          <a:rPr lang="en-AU" i="1" dirty="0">
                            <a:latin typeface="Cambria Math" panose="02040503050406030204" pitchFamily="18" charset="0"/>
                            <a:ea typeface="Cambria Math" panose="02040503050406030204" pitchFamily="18" charset="0"/>
                          </a:rPr>
                        </m:ctrlPr>
                      </m:sSupPr>
                      <m:e>
                        <m:r>
                          <a:rPr lang="en-AU" i="1" dirty="0">
                            <a:latin typeface="Cambria Math" panose="02040503050406030204" pitchFamily="18" charset="0"/>
                            <a:ea typeface="Cambria Math" panose="02040503050406030204" pitchFamily="18" charset="0"/>
                          </a:rPr>
                          <m:t>10</m:t>
                        </m:r>
                      </m:e>
                      <m:sup>
                        <m:r>
                          <a:rPr lang="en-AU" i="1" dirty="0">
                            <a:latin typeface="Cambria Math" panose="02040503050406030204" pitchFamily="18" charset="0"/>
                            <a:ea typeface="Cambria Math" panose="02040503050406030204" pitchFamily="18" charset="0"/>
                          </a:rPr>
                          <m:t>−7</m:t>
                        </m:r>
                      </m:sup>
                    </m:sSup>
                  </m:oMath>
                </a14:m>
                <a:r>
                  <a:rPr lang="en-AU" dirty="0">
                    <a:latin typeface="Cambria Math" panose="02040503050406030204" pitchFamily="18" charset="0"/>
                    <a:ea typeface="Cambria Math" panose="02040503050406030204" pitchFamily="18" charset="0"/>
                  </a:rPr>
                  <a:t> </a:t>
                </a:r>
                <a:endParaRPr lang="en-AU" i="1" dirty="0">
                  <a:latin typeface="Cambria Math" panose="02040503050406030204" pitchFamily="18" charset="0"/>
                  <a:ea typeface="Cambria Math" panose="02040503050406030204" pitchFamily="18" charset="0"/>
                </a:endParaRPr>
              </a:p>
              <a:p>
                <a:r>
                  <a:rPr lang="en-AU" dirty="0">
                    <a:ea typeface="Cambria Math" panose="02040503050406030204" pitchFamily="18" charset="0"/>
                  </a:rPr>
                  <a:t>	</a:t>
                </a:r>
                <a14:m>
                  <m:oMath xmlns:m="http://schemas.openxmlformats.org/officeDocument/2006/math">
                    <m:r>
                      <a:rPr lang="en-AU" i="1" dirty="0">
                        <a:latin typeface="Cambria Math" panose="02040503050406030204" pitchFamily="18" charset="0"/>
                        <a:ea typeface="Cambria Math" panose="02040503050406030204" pitchFamily="18" charset="0"/>
                      </a:rPr>
                      <m:t>3.1</m:t>
                    </m:r>
                    <m:r>
                      <a:rPr lang="en-AU" i="1" dirty="0">
                        <a:latin typeface="Cambria Math" panose="02040503050406030204" pitchFamily="18" charset="0"/>
                        <a:ea typeface="Cambria Math" panose="02040503050406030204" pitchFamily="18" charset="0"/>
                      </a:rPr>
                      <m:t>𝜎</m:t>
                    </m:r>
                  </m:oMath>
                </a14:m>
                <a:r>
                  <a:rPr lang="en-AU" dirty="0">
                    <a:latin typeface="Cambria Math" panose="02040503050406030204" pitchFamily="18" charset="0"/>
                    <a:ea typeface="Cambria Math" panose="02040503050406030204" pitchFamily="18" charset="0"/>
                  </a:rPr>
                  <a:t>significance</a:t>
                </a:r>
              </a:p>
              <a:p>
                <a:r>
                  <a:rPr lang="en-AU" dirty="0">
                    <a:solidFill>
                      <a:srgbClr val="C00000"/>
                    </a:solidFill>
                    <a:latin typeface="Cambria Math" panose="02040503050406030204" pitchFamily="18" charset="0"/>
                    <a:ea typeface="Cambria Math" panose="02040503050406030204" pitchFamily="18" charset="0"/>
                  </a:rPr>
                  <a:t>First Evidence for this decay</a:t>
                </a:r>
              </a:p>
              <a:p>
                <a:endParaRPr lang="en-AU" dirty="0">
                  <a:solidFill>
                    <a:srgbClr val="008000"/>
                  </a:solidFill>
                  <a:latin typeface="Cambria Math" panose="02040503050406030204" pitchFamily="18" charset="0"/>
                  <a:ea typeface="Cambria Math" panose="02040503050406030204" pitchFamily="18" charset="0"/>
                </a:endParaRPr>
              </a:p>
              <a:p>
                <a14:m>
                  <m:oMath xmlns:m="http://schemas.openxmlformats.org/officeDocument/2006/math">
                    <m:sPre>
                      <m:sPrePr>
                        <m:ctrlPr>
                          <a:rPr lang="en-AU" i="1">
                            <a:latin typeface="Cambria Math" panose="02040503050406030204" pitchFamily="18" charset="0"/>
                            <a:ea typeface="Cambria Math" panose="02040503050406030204" pitchFamily="18" charset="0"/>
                          </a:rPr>
                        </m:ctrlPr>
                      </m:sPrePr>
                      <m:sub>
                        <m:r>
                          <a:rPr lang="en-AU" i="1">
                            <a:latin typeface="Cambria Math" panose="02040503050406030204" pitchFamily="18" charset="0"/>
                            <a:ea typeface="Cambria Math" panose="02040503050406030204" pitchFamily="18" charset="0"/>
                          </a:rPr>
                          <m:t>𝑠</m:t>
                        </m:r>
                      </m:sub>
                      <m:sup/>
                      <m:e>
                        <m:r>
                          <a:rPr lang="en-AU" i="1">
                            <a:latin typeface="Cambria Math" panose="02040503050406030204" pitchFamily="18" charset="0"/>
                            <a:ea typeface="Cambria Math" panose="02040503050406030204" pitchFamily="18" charset="0"/>
                          </a:rPr>
                          <m:t>𝒫</m:t>
                        </m:r>
                        <m:r>
                          <a:rPr lang="en-AU" i="1">
                            <a:latin typeface="Cambria Math" panose="02040503050406030204" pitchFamily="18" charset="0"/>
                            <a:ea typeface="Cambria Math" panose="02040503050406030204" pitchFamily="18" charset="0"/>
                          </a:rPr>
                          <m:t>𝑙𝑜𝑡</m:t>
                        </m:r>
                      </m:e>
                    </m:sPre>
                  </m:oMath>
                </a14:m>
                <a:r>
                  <a:rPr lang="en-AU" sz="1400" dirty="0">
                    <a:latin typeface="Cambria Math" panose="02040503050406030204" pitchFamily="18" charset="0"/>
                    <a:ea typeface="Cambria Math" panose="02040503050406030204" pitchFamily="18" charset="0"/>
                  </a:rPr>
                  <a:t> NIM </a:t>
                </a:r>
                <a:r>
                  <a:rPr lang="en-AU" sz="1400" b="1" dirty="0">
                    <a:latin typeface="Cambria Math" panose="02040503050406030204" pitchFamily="18" charset="0"/>
                    <a:ea typeface="Cambria Math" panose="02040503050406030204" pitchFamily="18" charset="0"/>
                  </a:rPr>
                  <a:t>A 555, </a:t>
                </a:r>
                <a:r>
                  <a:rPr lang="en-AU" sz="1400" dirty="0">
                    <a:latin typeface="Cambria Math" panose="02040503050406030204" pitchFamily="18" charset="0"/>
                    <a:ea typeface="Cambria Math" panose="02040503050406030204" pitchFamily="18" charset="0"/>
                  </a:rPr>
                  <a:t>356(2005) </a:t>
                </a:r>
                <a:r>
                  <a:rPr lang="en-AU" dirty="0">
                    <a:latin typeface="Cambria Math" panose="02040503050406030204" pitchFamily="18" charset="0"/>
                    <a:ea typeface="Cambria Math" panose="02040503050406030204" pitchFamily="18" charset="0"/>
                  </a:rPr>
                  <a:t>used to extract distributions as function of </a:t>
                </a:r>
                <a14:m>
                  <m:oMath xmlns:m="http://schemas.openxmlformats.org/officeDocument/2006/math">
                    <m:sSub>
                      <m:sSubPr>
                        <m:ctrlPr>
                          <a:rPr lang="en-AU" i="1">
                            <a:latin typeface="Cambria Math" panose="02040503050406030204" pitchFamily="18" charset="0"/>
                            <a:ea typeface="Cambria Math" panose="02040503050406030204" pitchFamily="18" charset="0"/>
                          </a:rPr>
                        </m:ctrlPr>
                      </m:sSubPr>
                      <m:e>
                        <m:r>
                          <a:rPr lang="en-AU" i="1">
                            <a:latin typeface="Cambria Math" panose="02040503050406030204" pitchFamily="18" charset="0"/>
                            <a:ea typeface="Cambria Math" panose="02040503050406030204" pitchFamily="18" charset="0"/>
                          </a:rPr>
                          <m:t>𝑚</m:t>
                        </m:r>
                      </m:e>
                      <m:sub>
                        <m:r>
                          <a:rPr lang="en-AU" i="1">
                            <a:latin typeface="Cambria Math" panose="02040503050406030204" pitchFamily="18" charset="0"/>
                            <a:ea typeface="Cambria Math" panose="02040503050406030204" pitchFamily="18" charset="0"/>
                          </a:rPr>
                          <m:t>𝑝𝑝</m:t>
                        </m:r>
                      </m:sub>
                    </m:sSub>
                  </m:oMath>
                </a14:m>
                <a:r>
                  <a:rPr lang="en-AU" dirty="0">
                    <a:latin typeface="Cambria Math" panose="02040503050406030204" pitchFamily="18" charset="0"/>
                    <a:ea typeface="Cambria Math" panose="02040503050406030204" pitchFamily="18" charset="0"/>
                  </a:rPr>
                  <a:t>.</a:t>
                </a:r>
              </a:p>
              <a:p>
                <a:r>
                  <a:rPr lang="en-AU" dirty="0">
                    <a:latin typeface="Cambria Math" panose="02040503050406030204" pitchFamily="18" charset="0"/>
                    <a:ea typeface="Cambria Math" panose="02040503050406030204" pitchFamily="18" charset="0"/>
                  </a:rPr>
                  <a:t>Threshold enhancement shown as expected.</a:t>
                </a:r>
              </a:p>
              <a:p>
                <a:endParaRPr lang="en-AU" dirty="0">
                  <a:solidFill>
                    <a:srgbClr val="008000"/>
                  </a:solidFill>
                  <a:latin typeface="Cambria Math" panose="02040503050406030204" pitchFamily="18" charset="0"/>
                  <a:ea typeface="Cambria Math" panose="02040503050406030204" pitchFamily="18" charset="0"/>
                </a:endParaRPr>
              </a:p>
            </p:txBody>
          </p:sp>
        </mc:Choice>
        <mc:Fallback xmlns="">
          <p:sp>
            <p:nvSpPr>
              <p:cNvPr id="13" name="TextBox 12">
                <a:extLst>
                  <a:ext uri="{FF2B5EF4-FFF2-40B4-BE49-F238E27FC236}">
                    <a16:creationId xmlns:a16="http://schemas.microsoft.com/office/drawing/2014/main" id="{F801359B-C7D3-4426-B7A7-F755922C2BDB}"/>
                  </a:ext>
                </a:extLst>
              </p:cNvPr>
              <p:cNvSpPr txBox="1">
                <a:spLocks noRot="1" noChangeAspect="1" noMove="1" noResize="1" noEditPoints="1" noAdjustHandles="1" noChangeArrowheads="1" noChangeShapeType="1" noTextEdit="1"/>
              </p:cNvSpPr>
              <p:nvPr/>
            </p:nvSpPr>
            <p:spPr>
              <a:xfrm>
                <a:off x="134943" y="3655173"/>
                <a:ext cx="5343525" cy="2630400"/>
              </a:xfrm>
              <a:prstGeom prst="rect">
                <a:avLst/>
              </a:prstGeom>
              <a:blipFill>
                <a:blip r:embed="rId8"/>
                <a:stretch>
                  <a:fillRect l="-912" t="-1624"/>
                </a:stretch>
              </a:blipFill>
            </p:spPr>
            <p:txBody>
              <a:bodyPr/>
              <a:lstStyle/>
              <a:p>
                <a:r>
                  <a:rPr lang="en-AU">
                    <a:noFill/>
                  </a:rPr>
                  <a:t> </a:t>
                </a:r>
              </a:p>
            </p:txBody>
          </p:sp>
        </mc:Fallback>
      </mc:AlternateContent>
      <p:sp>
        <p:nvSpPr>
          <p:cNvPr id="15" name="Rectangle 14">
            <a:extLst>
              <a:ext uri="{FF2B5EF4-FFF2-40B4-BE49-F238E27FC236}">
                <a16:creationId xmlns:a16="http://schemas.microsoft.com/office/drawing/2014/main" id="{6036155C-DF2C-4A15-9823-D6D32260DDD9}"/>
              </a:ext>
            </a:extLst>
          </p:cNvPr>
          <p:cNvSpPr/>
          <p:nvPr/>
        </p:nvSpPr>
        <p:spPr>
          <a:xfrm>
            <a:off x="4564906" y="1181750"/>
            <a:ext cx="4231623" cy="369332"/>
          </a:xfrm>
          <a:prstGeom prst="rect">
            <a:avLst/>
          </a:prstGeom>
        </p:spPr>
        <p:txBody>
          <a:bodyPr wrap="square">
            <a:spAutoFit/>
          </a:bodyPr>
          <a:lstStyle/>
          <a:p>
            <a:r>
              <a:rPr lang="en-AU" dirty="0">
                <a:solidFill>
                  <a:srgbClr val="0000FF"/>
                </a:solidFill>
                <a:latin typeface="Calibri" panose="020F0502020204030204" pitchFamily="34" charset="0"/>
                <a:cs typeface="Calibri" panose="020F0502020204030204" pitchFamily="34" charset="0"/>
              </a:rPr>
              <a:t>B. Pal et al. Phys. Rev. D 99, 091104 (2019)</a:t>
            </a:r>
          </a:p>
        </p:txBody>
      </p:sp>
    </p:spTree>
    <p:extLst>
      <p:ext uri="{BB962C8B-B14F-4D97-AF65-F5344CB8AC3E}">
        <p14:creationId xmlns:p14="http://schemas.microsoft.com/office/powerpoint/2010/main" val="40624454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3F6C2120-C90C-4B7A-97F5-46E7CBCA04CE}"/>
                  </a:ext>
                </a:extLst>
              </p:cNvPr>
              <p:cNvSpPr>
                <a:spLocks noGrp="1"/>
              </p:cNvSpPr>
              <p:nvPr>
                <p:ph type="title"/>
              </p:nvPr>
            </p:nvSpPr>
            <p:spPr/>
            <p:txBody>
              <a:bodyPr/>
              <a:lstStyle/>
              <a:p>
                <a14:m>
                  <m:oMath xmlns:m="http://schemas.openxmlformats.org/officeDocument/2006/math">
                    <m:r>
                      <a:rPr lang="en-AU" b="0" i="1" smtClean="0">
                        <a:latin typeface="Cambria Math" panose="02040503050406030204" pitchFamily="18" charset="0"/>
                      </a:rPr>
                      <m:t>𝐵</m:t>
                    </m:r>
                    <m:r>
                      <a:rPr lang="en-AU" i="1">
                        <a:latin typeface="Cambria Math" panose="02040503050406030204" pitchFamily="18" charset="0"/>
                      </a:rPr>
                      <m:t>→</m:t>
                    </m:r>
                    <m:r>
                      <a:rPr lang="en-AU" i="1">
                        <a:latin typeface="Cambria Math" panose="02040503050406030204" pitchFamily="18" charset="0"/>
                      </a:rPr>
                      <m:t>𝑝</m:t>
                    </m:r>
                    <m:acc>
                      <m:accPr>
                        <m:chr m:val="̅"/>
                        <m:ctrlPr>
                          <a:rPr lang="en-AU" i="1">
                            <a:latin typeface="Cambria Math" panose="02040503050406030204" pitchFamily="18" charset="0"/>
                          </a:rPr>
                        </m:ctrlPr>
                      </m:accPr>
                      <m:e>
                        <m:r>
                          <a:rPr lang="en-AU" i="1">
                            <a:latin typeface="Cambria Math" panose="02040503050406030204" pitchFamily="18" charset="0"/>
                          </a:rPr>
                          <m:t>𝑝</m:t>
                        </m:r>
                      </m:e>
                    </m:acc>
                    <m:r>
                      <a:rPr lang="en-AU" b="0" i="1" smtClean="0">
                        <a:latin typeface="Cambria Math" panose="02040503050406030204" pitchFamily="18" charset="0"/>
                      </a:rPr>
                      <m:t>𝜋𝜋</m:t>
                    </m:r>
                  </m:oMath>
                </a14:m>
                <a:r>
                  <a:rPr lang="en-AU" dirty="0"/>
                  <a:t> Motivation</a:t>
                </a:r>
              </a:p>
            </p:txBody>
          </p:sp>
        </mc:Choice>
        <mc:Fallback xmlns="">
          <p:sp>
            <p:nvSpPr>
              <p:cNvPr id="2" name="Title 1">
                <a:extLst>
                  <a:ext uri="{FF2B5EF4-FFF2-40B4-BE49-F238E27FC236}">
                    <a16:creationId xmlns:a16="http://schemas.microsoft.com/office/drawing/2014/main" id="{3F6C2120-C90C-4B7A-97F5-46E7CBCA04CE}"/>
                  </a:ext>
                </a:extLst>
              </p:cNvPr>
              <p:cNvSpPr>
                <a:spLocks noGrp="1" noRot="1" noChangeAspect="1" noMove="1" noResize="1" noEditPoints="1" noAdjustHandles="1" noChangeArrowheads="1" noChangeShapeType="1" noTextEdit="1"/>
              </p:cNvSpPr>
              <p:nvPr>
                <p:ph type="title"/>
              </p:nvPr>
            </p:nvSpPr>
            <p:spPr>
              <a:blipFill>
                <a:blip r:embed="rId3"/>
                <a:stretch>
                  <a:fillRect b="-904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8353EA8-9CB3-4B7A-842E-CD1789E1214C}"/>
                  </a:ext>
                </a:extLst>
              </p:cNvPr>
              <p:cNvSpPr>
                <a:spLocks noGrp="1"/>
              </p:cNvSpPr>
              <p:nvPr>
                <p:ph idx="1"/>
              </p:nvPr>
            </p:nvSpPr>
            <p:spPr>
              <a:xfrm>
                <a:off x="468313" y="1412875"/>
                <a:ext cx="8229600" cy="3851852"/>
              </a:xfrm>
            </p:spPr>
            <p:txBody>
              <a:bodyPr>
                <a:normAutofit fontScale="92500" lnSpcReduction="10000"/>
              </a:bodyPr>
              <a:lstStyle/>
              <a:p>
                <a14:m>
                  <m:oMath xmlns:m="http://schemas.openxmlformats.org/officeDocument/2006/math">
                    <m:sSup>
                      <m:sSupPr>
                        <m:ctrlPr>
                          <a:rPr lang="en-AU" b="0" i="1" dirty="0" smtClean="0">
                            <a:latin typeface="Cambria Math" panose="02040503050406030204" pitchFamily="18" charset="0"/>
                          </a:rPr>
                        </m:ctrlPr>
                      </m:sSupPr>
                      <m:e>
                        <m:r>
                          <a:rPr lang="en-AU" i="1" dirty="0" smtClean="0">
                            <a:latin typeface="Cambria Math" panose="02040503050406030204" pitchFamily="18" charset="0"/>
                          </a:rPr>
                          <m:t>𝐵</m:t>
                        </m:r>
                      </m:e>
                      <m:sup>
                        <m:r>
                          <a:rPr lang="en-AU" i="1" dirty="0" smtClean="0">
                            <a:latin typeface="Cambria Math" panose="02040503050406030204" pitchFamily="18" charset="0"/>
                          </a:rPr>
                          <m:t>+</m:t>
                        </m:r>
                      </m:sup>
                    </m:sSup>
                    <m:r>
                      <a:rPr lang="en-AU" i="1" dirty="0" smtClean="0">
                        <a:latin typeface="Cambria Math" panose="02040503050406030204" pitchFamily="18" charset="0"/>
                      </a:rPr>
                      <m:t>→</m:t>
                    </m:r>
                    <m:r>
                      <a:rPr lang="en-AU" i="1" dirty="0" err="1">
                        <a:latin typeface="Cambria Math" panose="02040503050406030204" pitchFamily="18" charset="0"/>
                      </a:rPr>
                      <m:t>𝑝</m:t>
                    </m:r>
                    <m:acc>
                      <m:accPr>
                        <m:chr m:val="̅"/>
                        <m:ctrlPr>
                          <a:rPr lang="en-AU" b="0" i="1" dirty="0" smtClean="0">
                            <a:latin typeface="Cambria Math" panose="02040503050406030204" pitchFamily="18" charset="0"/>
                          </a:rPr>
                        </m:ctrlPr>
                      </m:accPr>
                      <m:e>
                        <m:r>
                          <a:rPr lang="en-AU" i="1" dirty="0" err="1">
                            <a:latin typeface="Cambria Math" panose="02040503050406030204" pitchFamily="18" charset="0"/>
                          </a:rPr>
                          <m:t>𝑝</m:t>
                        </m:r>
                      </m:e>
                    </m:acc>
                    <m:sSup>
                      <m:sSupPr>
                        <m:ctrlPr>
                          <a:rPr lang="en-AU" b="0" i="1" dirty="0" smtClean="0">
                            <a:latin typeface="Cambria Math" panose="02040503050406030204" pitchFamily="18" charset="0"/>
                          </a:rPr>
                        </m:ctrlPr>
                      </m:sSupPr>
                      <m:e>
                        <m:r>
                          <a:rPr lang="en-AU" i="1" dirty="0" err="1">
                            <a:latin typeface="Cambria Math" panose="02040503050406030204" pitchFamily="18" charset="0"/>
                          </a:rPr>
                          <m:t>𝐾</m:t>
                        </m:r>
                      </m:e>
                      <m:sup>
                        <m:r>
                          <a:rPr lang="en-AU" i="1" dirty="0">
                            <a:latin typeface="Cambria Math" panose="02040503050406030204" pitchFamily="18" charset="0"/>
                          </a:rPr>
                          <m:t>+</m:t>
                        </m:r>
                      </m:sup>
                    </m:sSup>
                  </m:oMath>
                </a14:m>
                <a:r>
                  <a:rPr lang="en-AU" dirty="0"/>
                  <a:t> shows angular asymmetry between </a:t>
                </a:r>
                <a14:m>
                  <m:oMath xmlns:m="http://schemas.openxmlformats.org/officeDocument/2006/math">
                    <m:r>
                      <a:rPr lang="en-AU" b="0" i="1" smtClean="0">
                        <a:latin typeface="Cambria Math" panose="02040503050406030204" pitchFamily="18" charset="0"/>
                      </a:rPr>
                      <m:t>𝐾</m:t>
                    </m:r>
                  </m:oMath>
                </a14:m>
                <a:r>
                  <a:rPr lang="en-AU" dirty="0"/>
                  <a:t> and </a:t>
                </a:r>
                <a14:m>
                  <m:oMath xmlns:m="http://schemas.openxmlformats.org/officeDocument/2006/math">
                    <m:acc>
                      <m:accPr>
                        <m:chr m:val="̅"/>
                        <m:ctrlPr>
                          <a:rPr lang="en-AU" b="0" i="1" smtClean="0">
                            <a:latin typeface="Cambria Math" panose="02040503050406030204" pitchFamily="18" charset="0"/>
                          </a:rPr>
                        </m:ctrlPr>
                      </m:accPr>
                      <m:e>
                        <m:r>
                          <a:rPr lang="en-AU" b="0" i="1" smtClean="0">
                            <a:latin typeface="Cambria Math" panose="02040503050406030204" pitchFamily="18" charset="0"/>
                          </a:rPr>
                          <m:t>𝑝</m:t>
                        </m:r>
                      </m:e>
                    </m:acc>
                  </m:oMath>
                </a14:m>
                <a:r>
                  <a:rPr lang="en-AU" dirty="0"/>
                  <a:t> in </a:t>
                </a:r>
                <a14:m>
                  <m:oMath xmlns:m="http://schemas.openxmlformats.org/officeDocument/2006/math">
                    <m:r>
                      <a:rPr lang="en-AU" i="1" dirty="0" smtClean="0">
                        <a:latin typeface="Cambria Math" panose="02040503050406030204" pitchFamily="18" charset="0"/>
                      </a:rPr>
                      <m:t>𝑝</m:t>
                    </m:r>
                    <m:acc>
                      <m:accPr>
                        <m:chr m:val="̅"/>
                        <m:ctrlPr>
                          <a:rPr lang="en-AU" b="0" i="1" dirty="0" smtClean="0">
                            <a:latin typeface="Cambria Math" panose="02040503050406030204" pitchFamily="18" charset="0"/>
                          </a:rPr>
                        </m:ctrlPr>
                      </m:accPr>
                      <m:e>
                        <m:r>
                          <a:rPr lang="en-AU" i="1" dirty="0" smtClean="0">
                            <a:latin typeface="Cambria Math" panose="02040503050406030204" pitchFamily="18" charset="0"/>
                          </a:rPr>
                          <m:t>𝑝</m:t>
                        </m:r>
                      </m:e>
                    </m:acc>
                  </m:oMath>
                </a14:m>
                <a:r>
                  <a:rPr lang="en-AU" dirty="0"/>
                  <a:t> rest frame.</a:t>
                </a:r>
              </a:p>
              <a:p>
                <a:r>
                  <a:rPr lang="en-AU" dirty="0"/>
                  <a:t>Opposite asymmetry shown in </a:t>
                </a:r>
                <a14:m>
                  <m:oMath xmlns:m="http://schemas.openxmlformats.org/officeDocument/2006/math">
                    <m:sSup>
                      <m:sSupPr>
                        <m:ctrlPr>
                          <a:rPr lang="en-AU" i="1" dirty="0">
                            <a:latin typeface="Cambria Math" panose="02040503050406030204" pitchFamily="18" charset="0"/>
                          </a:rPr>
                        </m:ctrlPr>
                      </m:sSupPr>
                      <m:e>
                        <m:r>
                          <a:rPr lang="en-AU" i="1" dirty="0">
                            <a:latin typeface="Cambria Math" panose="02040503050406030204" pitchFamily="18" charset="0"/>
                          </a:rPr>
                          <m:t>𝐵</m:t>
                        </m:r>
                      </m:e>
                      <m:sup>
                        <m:r>
                          <a:rPr lang="en-AU" i="1" dirty="0">
                            <a:latin typeface="Cambria Math" panose="02040503050406030204" pitchFamily="18" charset="0"/>
                          </a:rPr>
                          <m:t>+</m:t>
                        </m:r>
                      </m:sup>
                    </m:sSup>
                    <m:r>
                      <a:rPr lang="en-AU" i="1" dirty="0">
                        <a:latin typeface="Cambria Math" panose="02040503050406030204" pitchFamily="18" charset="0"/>
                      </a:rPr>
                      <m:t>→</m:t>
                    </m:r>
                    <m:r>
                      <a:rPr lang="en-AU" i="1" dirty="0" err="1">
                        <a:latin typeface="Cambria Math" panose="02040503050406030204" pitchFamily="18" charset="0"/>
                      </a:rPr>
                      <m:t>𝑝</m:t>
                    </m:r>
                    <m:acc>
                      <m:accPr>
                        <m:chr m:val="̅"/>
                        <m:ctrlPr>
                          <a:rPr lang="en-AU" i="1" dirty="0">
                            <a:latin typeface="Cambria Math" panose="02040503050406030204" pitchFamily="18" charset="0"/>
                          </a:rPr>
                        </m:ctrlPr>
                      </m:accPr>
                      <m:e>
                        <m:r>
                          <a:rPr lang="en-AU" i="1" dirty="0" err="1">
                            <a:latin typeface="Cambria Math" panose="02040503050406030204" pitchFamily="18" charset="0"/>
                          </a:rPr>
                          <m:t>𝑝</m:t>
                        </m:r>
                      </m:e>
                    </m:acc>
                    <m:sSup>
                      <m:sSupPr>
                        <m:ctrlPr>
                          <a:rPr lang="en-AU" i="1" dirty="0">
                            <a:latin typeface="Cambria Math" panose="02040503050406030204" pitchFamily="18" charset="0"/>
                          </a:rPr>
                        </m:ctrlPr>
                      </m:sSupPr>
                      <m:e>
                        <m:r>
                          <a:rPr lang="en-AU" b="0" i="1" dirty="0" smtClean="0">
                            <a:latin typeface="Cambria Math" panose="02040503050406030204" pitchFamily="18" charset="0"/>
                          </a:rPr>
                          <m:t>𝜋</m:t>
                        </m:r>
                      </m:e>
                      <m:sup>
                        <m:r>
                          <a:rPr lang="en-AU" i="1" dirty="0">
                            <a:latin typeface="Cambria Math" panose="02040503050406030204" pitchFamily="18" charset="0"/>
                          </a:rPr>
                          <m:t>+</m:t>
                        </m:r>
                      </m:sup>
                    </m:sSup>
                  </m:oMath>
                </a14:m>
                <a:r>
                  <a:rPr lang="en-AU" dirty="0"/>
                  <a:t>.</a:t>
                </a:r>
              </a:p>
              <a:p>
                <a:r>
                  <a:rPr lang="en-AU" dirty="0"/>
                  <a:t>Most baryonic B decays studied are </a:t>
                </a:r>
                <a14:m>
                  <m:oMath xmlns:m="http://schemas.openxmlformats.org/officeDocument/2006/math">
                    <m:r>
                      <a:rPr lang="en-AU" b="0" i="1" smtClean="0">
                        <a:latin typeface="Cambria Math" panose="02040503050406030204" pitchFamily="18" charset="0"/>
                      </a:rPr>
                      <m:t>𝑏</m:t>
                    </m:r>
                    <m:r>
                      <a:rPr lang="en-AU" b="0" i="1" smtClean="0">
                        <a:latin typeface="Cambria Math" panose="02040503050406030204" pitchFamily="18" charset="0"/>
                      </a:rPr>
                      <m:t>→</m:t>
                    </m:r>
                    <m:r>
                      <a:rPr lang="en-AU" b="0" i="1" smtClean="0">
                        <a:latin typeface="Cambria Math" panose="02040503050406030204" pitchFamily="18" charset="0"/>
                      </a:rPr>
                      <m:t>𝑠</m:t>
                    </m:r>
                  </m:oMath>
                </a14:m>
                <a:r>
                  <a:rPr lang="en-AU" dirty="0"/>
                  <a:t>.</a:t>
                </a:r>
              </a:p>
              <a:p>
                <a:r>
                  <a:rPr lang="en-AU" dirty="0"/>
                  <a:t>Need more information on </a:t>
                </a:r>
                <a14:m>
                  <m:oMath xmlns:m="http://schemas.openxmlformats.org/officeDocument/2006/math">
                    <m:r>
                      <a:rPr lang="en-AU" b="0" i="1" smtClean="0">
                        <a:latin typeface="Cambria Math" panose="02040503050406030204" pitchFamily="18" charset="0"/>
                      </a:rPr>
                      <m:t>𝑏</m:t>
                    </m:r>
                    <m:r>
                      <a:rPr lang="en-AU" b="0" i="1" smtClean="0">
                        <a:latin typeface="Cambria Math" panose="02040503050406030204" pitchFamily="18" charset="0"/>
                      </a:rPr>
                      <m:t>→</m:t>
                    </m:r>
                    <m:r>
                      <a:rPr lang="en-AU" b="0" i="1" smtClean="0">
                        <a:latin typeface="Cambria Math" panose="02040503050406030204" pitchFamily="18" charset="0"/>
                      </a:rPr>
                      <m:t>𝑢</m:t>
                    </m:r>
                  </m:oMath>
                </a14:m>
                <a:r>
                  <a:rPr lang="en-AU" dirty="0"/>
                  <a:t> for theory investigation.</a:t>
                </a:r>
              </a:p>
              <a:p>
                <a:r>
                  <a:rPr lang="en-AU" dirty="0"/>
                  <a:t>Inclusive </a:t>
                </a:r>
                <a14:m>
                  <m:oMath xmlns:m="http://schemas.openxmlformats.org/officeDocument/2006/math">
                    <m:sSup>
                      <m:sSupPr>
                        <m:ctrlPr>
                          <a:rPr lang="en-AU" b="0" i="1" smtClean="0">
                            <a:latin typeface="Cambria Math" panose="02040503050406030204" pitchFamily="18" charset="0"/>
                          </a:rPr>
                        </m:ctrlPr>
                      </m:sSupPr>
                      <m:e>
                        <m:r>
                          <a:rPr lang="en-AU" i="1">
                            <a:latin typeface="Cambria Math" panose="02040503050406030204" pitchFamily="18" charset="0"/>
                          </a:rPr>
                          <m:t>𝐵</m:t>
                        </m:r>
                      </m:e>
                      <m:sup>
                        <m:r>
                          <a:rPr lang="en-AU" b="0" i="1" smtClean="0">
                            <a:latin typeface="Cambria Math" panose="02040503050406030204" pitchFamily="18" charset="0"/>
                          </a:rPr>
                          <m:t>0</m:t>
                        </m:r>
                      </m:sup>
                    </m:sSup>
                    <m:r>
                      <a:rPr lang="en-AU" i="1">
                        <a:latin typeface="Cambria Math" panose="02040503050406030204" pitchFamily="18" charset="0"/>
                      </a:rPr>
                      <m:t>→</m:t>
                    </m:r>
                    <m:r>
                      <a:rPr lang="en-AU" i="1">
                        <a:latin typeface="Cambria Math" panose="02040503050406030204" pitchFamily="18" charset="0"/>
                      </a:rPr>
                      <m:t>𝑝</m:t>
                    </m:r>
                    <m:acc>
                      <m:accPr>
                        <m:chr m:val="̅"/>
                        <m:ctrlPr>
                          <a:rPr lang="en-AU" i="1">
                            <a:latin typeface="Cambria Math" panose="02040503050406030204" pitchFamily="18" charset="0"/>
                          </a:rPr>
                        </m:ctrlPr>
                      </m:accPr>
                      <m:e>
                        <m:r>
                          <a:rPr lang="en-AU" i="1">
                            <a:latin typeface="Cambria Math" panose="02040503050406030204" pitchFamily="18" charset="0"/>
                          </a:rPr>
                          <m:t>𝑝</m:t>
                        </m:r>
                      </m:e>
                    </m:acc>
                    <m:sSup>
                      <m:sSupPr>
                        <m:ctrlPr>
                          <a:rPr lang="en-AU" b="0" i="1" smtClean="0">
                            <a:latin typeface="Cambria Math" panose="02040503050406030204" pitchFamily="18" charset="0"/>
                          </a:rPr>
                        </m:ctrlPr>
                      </m:sSupPr>
                      <m:e>
                        <m:r>
                          <a:rPr lang="en-AU" i="1">
                            <a:latin typeface="Cambria Math" panose="02040503050406030204" pitchFamily="18" charset="0"/>
                          </a:rPr>
                          <m:t>𝜋</m:t>
                        </m:r>
                      </m:e>
                      <m:sup>
                        <m:r>
                          <a:rPr lang="en-AU" b="0" i="1" smtClean="0">
                            <a:latin typeface="Cambria Math" panose="02040503050406030204" pitchFamily="18" charset="0"/>
                          </a:rPr>
                          <m:t>+</m:t>
                        </m:r>
                      </m:sup>
                    </m:sSup>
                    <m:sSup>
                      <m:sSupPr>
                        <m:ctrlPr>
                          <a:rPr lang="en-AU" b="0" i="1" smtClean="0">
                            <a:latin typeface="Cambria Math" panose="02040503050406030204" pitchFamily="18" charset="0"/>
                          </a:rPr>
                        </m:ctrlPr>
                      </m:sSupPr>
                      <m:e>
                        <m:r>
                          <a:rPr lang="en-AU" i="1">
                            <a:latin typeface="Cambria Math" panose="02040503050406030204" pitchFamily="18" charset="0"/>
                          </a:rPr>
                          <m:t>𝜋</m:t>
                        </m:r>
                      </m:e>
                      <m:sup>
                        <m:r>
                          <a:rPr lang="en-AU" b="0" i="1" smtClean="0">
                            <a:latin typeface="Cambria Math" panose="02040503050406030204" pitchFamily="18" charset="0"/>
                          </a:rPr>
                          <m:t>−</m:t>
                        </m:r>
                      </m:sup>
                    </m:sSup>
                  </m:oMath>
                </a14:m>
                <a:r>
                  <a:rPr lang="en-AU" dirty="0"/>
                  <a:t> by </a:t>
                </a:r>
                <a:r>
                  <a:rPr lang="en-AU" dirty="0" err="1"/>
                  <a:t>LHCb</a:t>
                </a:r>
                <a:r>
                  <a:rPr lang="en-AU" dirty="0"/>
                  <a:t> </a:t>
                </a:r>
                <a:r>
                  <a:rPr lang="nn-NO" dirty="0"/>
                  <a:t>(</a:t>
                </a:r>
                <a:r>
                  <a:rPr lang="nn-NO" dirty="0">
                    <a:solidFill>
                      <a:srgbClr val="0066FF"/>
                    </a:solidFill>
                  </a:rPr>
                  <a:t>PRL 113, 141801 (2014)</a:t>
                </a:r>
                <a:r>
                  <a:rPr lang="nn-NO" dirty="0"/>
                  <a:t>) </a:t>
                </a:r>
                <a:r>
                  <a:rPr lang="en-AU" dirty="0"/>
                  <a:t>shows a hint of </a:t>
                </a:r>
                <a14:m>
                  <m:oMath xmlns:m="http://schemas.openxmlformats.org/officeDocument/2006/math">
                    <m:r>
                      <a:rPr lang="en-AU" i="1">
                        <a:latin typeface="Cambria Math" panose="02040503050406030204" pitchFamily="18" charset="0"/>
                      </a:rPr>
                      <m:t>𝑝</m:t>
                    </m:r>
                    <m:acc>
                      <m:accPr>
                        <m:chr m:val="̅"/>
                        <m:ctrlPr>
                          <a:rPr lang="en-AU" i="1">
                            <a:latin typeface="Cambria Math" panose="02040503050406030204" pitchFamily="18" charset="0"/>
                          </a:rPr>
                        </m:ctrlPr>
                      </m:accPr>
                      <m:e>
                        <m:r>
                          <a:rPr lang="en-AU" i="1">
                            <a:latin typeface="Cambria Math" panose="02040503050406030204" pitchFamily="18" charset="0"/>
                          </a:rPr>
                          <m:t>𝑝</m:t>
                        </m:r>
                      </m:e>
                    </m:acc>
                    <m:r>
                      <a:rPr lang="en-AU" b="0" i="1" smtClean="0">
                        <a:latin typeface="Cambria Math" panose="02040503050406030204" pitchFamily="18" charset="0"/>
                      </a:rPr>
                      <m:t>𝜌</m:t>
                    </m:r>
                  </m:oMath>
                </a14:m>
                <a:r>
                  <a:rPr lang="en-AU" dirty="0"/>
                  <a:t> structure.</a:t>
                </a:r>
              </a:p>
            </p:txBody>
          </p:sp>
        </mc:Choice>
        <mc:Fallback xmlns="">
          <p:sp>
            <p:nvSpPr>
              <p:cNvPr id="3" name="Content Placeholder 2">
                <a:extLst>
                  <a:ext uri="{FF2B5EF4-FFF2-40B4-BE49-F238E27FC236}">
                    <a16:creationId xmlns:a16="http://schemas.microsoft.com/office/drawing/2014/main" id="{48353EA8-9CB3-4B7A-842E-CD1789E1214C}"/>
                  </a:ext>
                </a:extLst>
              </p:cNvPr>
              <p:cNvSpPr>
                <a:spLocks noGrp="1" noRot="1" noChangeAspect="1" noMove="1" noResize="1" noEditPoints="1" noAdjustHandles="1" noChangeArrowheads="1" noChangeShapeType="1" noTextEdit="1"/>
              </p:cNvSpPr>
              <p:nvPr>
                <p:ph idx="1"/>
              </p:nvPr>
            </p:nvSpPr>
            <p:spPr>
              <a:xfrm>
                <a:off x="468313" y="1412875"/>
                <a:ext cx="8229600" cy="3851852"/>
              </a:xfrm>
              <a:blipFill>
                <a:blip r:embed="rId4"/>
                <a:stretch>
                  <a:fillRect l="-1704" t="-3323" r="-593" b="-2215"/>
                </a:stretch>
              </a:blipFill>
            </p:spPr>
            <p:txBody>
              <a:bodyPr/>
              <a:lstStyle/>
              <a:p>
                <a:r>
                  <a:rPr lang="en-AU">
                    <a:noFill/>
                  </a:rPr>
                  <a:t> </a:t>
                </a:r>
              </a:p>
            </p:txBody>
          </p:sp>
        </mc:Fallback>
      </mc:AlternateContent>
      <p:sp>
        <p:nvSpPr>
          <p:cNvPr id="4" name="Date Placeholder 3">
            <a:extLst>
              <a:ext uri="{FF2B5EF4-FFF2-40B4-BE49-F238E27FC236}">
                <a16:creationId xmlns:a16="http://schemas.microsoft.com/office/drawing/2014/main" id="{54E257BA-1FFB-4366-9F39-98A073DB82C7}"/>
              </a:ext>
            </a:extLst>
          </p:cNvPr>
          <p:cNvSpPr>
            <a:spLocks noGrp="1"/>
          </p:cNvSpPr>
          <p:nvPr>
            <p:ph type="dt" sz="half" idx="10"/>
          </p:nvPr>
        </p:nvSpPr>
        <p:spPr/>
        <p:txBody>
          <a:bodyPr/>
          <a:lstStyle/>
          <a:p>
            <a:fld id="{D82B0AFB-02A8-4B7D-8649-F9C5C4223FD8}" type="datetime1">
              <a:rPr lang="en-US" smtClean="0"/>
              <a:t>9/18/2019</a:t>
            </a:fld>
            <a:endParaRPr lang="en-AU"/>
          </a:p>
        </p:txBody>
      </p:sp>
      <p:sp>
        <p:nvSpPr>
          <p:cNvPr id="5" name="Footer Placeholder 4">
            <a:extLst>
              <a:ext uri="{FF2B5EF4-FFF2-40B4-BE49-F238E27FC236}">
                <a16:creationId xmlns:a16="http://schemas.microsoft.com/office/drawing/2014/main" id="{DA17BF67-10E8-4FFC-93F2-F24EFADE4149}"/>
              </a:ext>
            </a:extLst>
          </p:cNvPr>
          <p:cNvSpPr>
            <a:spLocks noGrp="1"/>
          </p:cNvSpPr>
          <p:nvPr>
            <p:ph type="ftr" sz="quarter" idx="11"/>
          </p:nvPr>
        </p:nvSpPr>
        <p:spPr/>
        <p:txBody>
          <a:bodyPr/>
          <a:lstStyle/>
          <a:p>
            <a:r>
              <a:rPr lang="en-AU" altLang="en-US">
                <a:latin typeface="Cambria Math" panose="02040503050406030204" pitchFamily="18" charset="0"/>
                <a:ea typeface="Cambria Math" panose="02040503050406030204" pitchFamily="18" charset="0"/>
              </a:rPr>
              <a:t>Hadronic B Decays at Belle, PIC2019</a:t>
            </a:r>
            <a:endParaRPr lang="en-AU" dirty="0"/>
          </a:p>
        </p:txBody>
      </p:sp>
      <p:sp>
        <p:nvSpPr>
          <p:cNvPr id="6" name="Slide Number Placeholder 5">
            <a:extLst>
              <a:ext uri="{FF2B5EF4-FFF2-40B4-BE49-F238E27FC236}">
                <a16:creationId xmlns:a16="http://schemas.microsoft.com/office/drawing/2014/main" id="{068EA18C-01F6-417B-982A-F8A97D7A5C73}"/>
              </a:ext>
            </a:extLst>
          </p:cNvPr>
          <p:cNvSpPr>
            <a:spLocks noGrp="1"/>
          </p:cNvSpPr>
          <p:nvPr>
            <p:ph type="sldNum" sz="quarter" idx="12"/>
          </p:nvPr>
        </p:nvSpPr>
        <p:spPr/>
        <p:txBody>
          <a:bodyPr/>
          <a:lstStyle/>
          <a:p>
            <a:fld id="{827338AE-70A8-4A03-982B-039069B7D21A}" type="slidenum">
              <a:rPr lang="en-AU" smtClean="0"/>
              <a:t>16</a:t>
            </a:fld>
            <a:endParaRPr lang="en-AU"/>
          </a:p>
        </p:txBody>
      </p:sp>
      <p:sp>
        <p:nvSpPr>
          <p:cNvPr id="7" name="Rectangle 6">
            <a:extLst>
              <a:ext uri="{FF2B5EF4-FFF2-40B4-BE49-F238E27FC236}">
                <a16:creationId xmlns:a16="http://schemas.microsoft.com/office/drawing/2014/main" id="{4DBE5F5B-E19F-4ADA-91F7-D4C357F56296}"/>
              </a:ext>
            </a:extLst>
          </p:cNvPr>
          <p:cNvSpPr/>
          <p:nvPr/>
        </p:nvSpPr>
        <p:spPr>
          <a:xfrm>
            <a:off x="7296730" y="1181755"/>
            <a:ext cx="1499799" cy="646331"/>
          </a:xfrm>
          <a:prstGeom prst="rect">
            <a:avLst/>
          </a:prstGeom>
        </p:spPr>
        <p:txBody>
          <a:bodyPr wrap="square">
            <a:spAutoFit/>
          </a:bodyPr>
          <a:lstStyle/>
          <a:p>
            <a:pPr algn="r"/>
            <a:r>
              <a:rPr lang="en-AU" dirty="0">
                <a:solidFill>
                  <a:srgbClr val="C00000"/>
                </a:solidFill>
                <a:latin typeface="Calibri" panose="020F0502020204030204" pitchFamily="34" charset="0"/>
                <a:cs typeface="Calibri" panose="020F0502020204030204" pitchFamily="34" charset="0"/>
              </a:rPr>
              <a:t>Preliminary</a:t>
            </a:r>
          </a:p>
          <a:p>
            <a:endParaRPr lang="en-AU" dirty="0">
              <a:solidFill>
                <a:srgbClr val="0000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99413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11AF437C-1242-4C49-99F8-1652DAB49A69}"/>
                  </a:ext>
                </a:extLst>
              </p:cNvPr>
              <p:cNvSpPr>
                <a:spLocks noGrp="1"/>
              </p:cNvSpPr>
              <p:nvPr>
                <p:ph type="title"/>
              </p:nvPr>
            </p:nvSpPr>
            <p:spPr/>
            <p:txBody>
              <a:bodyPr/>
              <a:lstStyle/>
              <a:p>
                <a14:m>
                  <m:oMath xmlns:m="http://schemas.openxmlformats.org/officeDocument/2006/math">
                    <m:r>
                      <a:rPr lang="en-AU" i="1">
                        <a:latin typeface="Cambria Math" panose="02040503050406030204" pitchFamily="18" charset="0"/>
                      </a:rPr>
                      <m:t>𝐵</m:t>
                    </m:r>
                    <m:r>
                      <a:rPr lang="en-AU" i="1">
                        <a:latin typeface="Cambria Math" panose="02040503050406030204" pitchFamily="18" charset="0"/>
                      </a:rPr>
                      <m:t>→</m:t>
                    </m:r>
                    <m:r>
                      <a:rPr lang="en-AU" i="1">
                        <a:latin typeface="Cambria Math" panose="02040503050406030204" pitchFamily="18" charset="0"/>
                      </a:rPr>
                      <m:t>𝑝</m:t>
                    </m:r>
                    <m:acc>
                      <m:accPr>
                        <m:chr m:val="̅"/>
                        <m:ctrlPr>
                          <a:rPr lang="en-AU" i="1">
                            <a:latin typeface="Cambria Math" panose="02040503050406030204" pitchFamily="18" charset="0"/>
                          </a:rPr>
                        </m:ctrlPr>
                      </m:accPr>
                      <m:e>
                        <m:r>
                          <a:rPr lang="en-AU" i="1">
                            <a:latin typeface="Cambria Math" panose="02040503050406030204" pitchFamily="18" charset="0"/>
                          </a:rPr>
                          <m:t>𝑝</m:t>
                        </m:r>
                      </m:e>
                    </m:acc>
                    <m:r>
                      <a:rPr lang="en-AU" i="1">
                        <a:latin typeface="Cambria Math" panose="02040503050406030204" pitchFamily="18" charset="0"/>
                      </a:rPr>
                      <m:t>𝜋𝜋</m:t>
                    </m:r>
                  </m:oMath>
                </a14:m>
                <a:r>
                  <a:rPr lang="en-AU" dirty="0"/>
                  <a:t> Result</a:t>
                </a:r>
              </a:p>
            </p:txBody>
          </p:sp>
        </mc:Choice>
        <mc:Fallback xmlns="">
          <p:sp>
            <p:nvSpPr>
              <p:cNvPr id="2" name="Title 1">
                <a:extLst>
                  <a:ext uri="{FF2B5EF4-FFF2-40B4-BE49-F238E27FC236}">
                    <a16:creationId xmlns:a16="http://schemas.microsoft.com/office/drawing/2014/main" id="{11AF437C-1242-4C49-99F8-1652DAB49A69}"/>
                  </a:ext>
                </a:extLst>
              </p:cNvPr>
              <p:cNvSpPr>
                <a:spLocks noGrp="1" noRot="1" noChangeAspect="1" noMove="1" noResize="1" noEditPoints="1" noAdjustHandles="1" noChangeArrowheads="1" noChangeShapeType="1" noTextEdit="1"/>
              </p:cNvSpPr>
              <p:nvPr>
                <p:ph type="title"/>
              </p:nvPr>
            </p:nvSpPr>
            <p:spPr>
              <a:blipFill>
                <a:blip r:embed="rId3"/>
                <a:stretch>
                  <a:fillRect b="-9043"/>
                </a:stretch>
              </a:blipFill>
            </p:spPr>
            <p:txBody>
              <a:bodyPr/>
              <a:lstStyle/>
              <a:p>
                <a:r>
                  <a:rPr lang="en-AU">
                    <a:noFill/>
                  </a:rPr>
                  <a:t> </a:t>
                </a:r>
              </a:p>
            </p:txBody>
          </p:sp>
        </mc:Fallback>
      </mc:AlternateContent>
      <p:pic>
        <p:nvPicPr>
          <p:cNvPr id="11" name="Content Placeholder 10">
            <a:extLst>
              <a:ext uri="{FF2B5EF4-FFF2-40B4-BE49-F238E27FC236}">
                <a16:creationId xmlns:a16="http://schemas.microsoft.com/office/drawing/2014/main" id="{35753F05-9013-4BCA-9955-F98DDEA5E7E7}"/>
              </a:ext>
            </a:extLst>
          </p:cNvPr>
          <p:cNvPicPr>
            <a:picLocks noGrp="1" noChangeAspect="1"/>
          </p:cNvPicPr>
          <p:nvPr>
            <p:ph idx="1"/>
          </p:nvPr>
        </p:nvPicPr>
        <p:blipFill>
          <a:blip r:embed="rId4"/>
          <a:stretch>
            <a:fillRect/>
          </a:stretch>
        </p:blipFill>
        <p:spPr>
          <a:xfrm>
            <a:off x="6696148" y="4122733"/>
            <a:ext cx="2377939" cy="1895005"/>
          </a:xfrm>
          <a:prstGeom prst="rect">
            <a:avLst/>
          </a:prstGeom>
        </p:spPr>
      </p:pic>
      <p:sp>
        <p:nvSpPr>
          <p:cNvPr id="4" name="Date Placeholder 3">
            <a:extLst>
              <a:ext uri="{FF2B5EF4-FFF2-40B4-BE49-F238E27FC236}">
                <a16:creationId xmlns:a16="http://schemas.microsoft.com/office/drawing/2014/main" id="{6C410BF6-09F7-494F-A938-4CCE81A0C01A}"/>
              </a:ext>
            </a:extLst>
          </p:cNvPr>
          <p:cNvSpPr>
            <a:spLocks noGrp="1"/>
          </p:cNvSpPr>
          <p:nvPr>
            <p:ph type="dt" sz="half" idx="10"/>
          </p:nvPr>
        </p:nvSpPr>
        <p:spPr/>
        <p:txBody>
          <a:bodyPr/>
          <a:lstStyle/>
          <a:p>
            <a:fld id="{D82B0AFB-02A8-4B7D-8649-F9C5C4223FD8}" type="datetime1">
              <a:rPr lang="en-US" smtClean="0"/>
              <a:t>9/18/2019</a:t>
            </a:fld>
            <a:endParaRPr lang="en-AU"/>
          </a:p>
        </p:txBody>
      </p:sp>
      <p:sp>
        <p:nvSpPr>
          <p:cNvPr id="5" name="Footer Placeholder 4">
            <a:extLst>
              <a:ext uri="{FF2B5EF4-FFF2-40B4-BE49-F238E27FC236}">
                <a16:creationId xmlns:a16="http://schemas.microsoft.com/office/drawing/2014/main" id="{E492D9D6-13CC-4E71-B788-0DF07BEC2A98}"/>
              </a:ext>
            </a:extLst>
          </p:cNvPr>
          <p:cNvSpPr>
            <a:spLocks noGrp="1"/>
          </p:cNvSpPr>
          <p:nvPr>
            <p:ph type="ftr" sz="quarter" idx="11"/>
          </p:nvPr>
        </p:nvSpPr>
        <p:spPr/>
        <p:txBody>
          <a:bodyPr/>
          <a:lstStyle/>
          <a:p>
            <a:r>
              <a:rPr lang="en-AU" altLang="en-US">
                <a:latin typeface="Cambria Math" panose="02040503050406030204" pitchFamily="18" charset="0"/>
                <a:ea typeface="Cambria Math" panose="02040503050406030204" pitchFamily="18" charset="0"/>
              </a:rPr>
              <a:t>Hadronic B Decays at Belle, PIC2019</a:t>
            </a:r>
            <a:endParaRPr lang="en-AU" dirty="0"/>
          </a:p>
        </p:txBody>
      </p:sp>
      <p:sp>
        <p:nvSpPr>
          <p:cNvPr id="6" name="Slide Number Placeholder 5">
            <a:extLst>
              <a:ext uri="{FF2B5EF4-FFF2-40B4-BE49-F238E27FC236}">
                <a16:creationId xmlns:a16="http://schemas.microsoft.com/office/drawing/2014/main" id="{6366C21B-6D3F-4E82-8BBA-0844221B5CEC}"/>
              </a:ext>
            </a:extLst>
          </p:cNvPr>
          <p:cNvSpPr>
            <a:spLocks noGrp="1"/>
          </p:cNvSpPr>
          <p:nvPr>
            <p:ph type="sldNum" sz="quarter" idx="12"/>
          </p:nvPr>
        </p:nvSpPr>
        <p:spPr/>
        <p:txBody>
          <a:bodyPr/>
          <a:lstStyle/>
          <a:p>
            <a:fld id="{827338AE-70A8-4A03-982B-039069B7D21A}" type="slidenum">
              <a:rPr lang="en-AU" smtClean="0"/>
              <a:t>17</a:t>
            </a:fld>
            <a:endParaRPr lang="en-AU"/>
          </a:p>
        </p:txBody>
      </p:sp>
      <p:pic>
        <p:nvPicPr>
          <p:cNvPr id="8" name="Picture 7">
            <a:extLst>
              <a:ext uri="{FF2B5EF4-FFF2-40B4-BE49-F238E27FC236}">
                <a16:creationId xmlns:a16="http://schemas.microsoft.com/office/drawing/2014/main" id="{8B7BC5AB-1E32-4F86-A1F6-7B7CD39AE275}"/>
              </a:ext>
            </a:extLst>
          </p:cNvPr>
          <p:cNvPicPr>
            <a:picLocks noChangeAspect="1"/>
          </p:cNvPicPr>
          <p:nvPr/>
        </p:nvPicPr>
        <p:blipFill>
          <a:blip r:embed="rId5"/>
          <a:stretch>
            <a:fillRect/>
          </a:stretch>
        </p:blipFill>
        <p:spPr>
          <a:xfrm>
            <a:off x="4731028" y="4164314"/>
            <a:ext cx="1935227" cy="1853420"/>
          </a:xfrm>
          <a:prstGeom prst="rect">
            <a:avLst/>
          </a:prstGeom>
        </p:spPr>
      </p:pic>
      <p:pic>
        <p:nvPicPr>
          <p:cNvPr id="10" name="Picture 9">
            <a:extLst>
              <a:ext uri="{FF2B5EF4-FFF2-40B4-BE49-F238E27FC236}">
                <a16:creationId xmlns:a16="http://schemas.microsoft.com/office/drawing/2014/main" id="{F472C75F-020D-4AEE-8834-5F1379C3BF57}"/>
              </a:ext>
            </a:extLst>
          </p:cNvPr>
          <p:cNvPicPr>
            <a:picLocks noChangeAspect="1"/>
          </p:cNvPicPr>
          <p:nvPr/>
        </p:nvPicPr>
        <p:blipFill>
          <a:blip r:embed="rId6"/>
          <a:stretch>
            <a:fillRect/>
          </a:stretch>
        </p:blipFill>
        <p:spPr>
          <a:xfrm>
            <a:off x="4721792" y="2104391"/>
            <a:ext cx="1935227" cy="1895513"/>
          </a:xfrm>
          <a:prstGeom prst="rect">
            <a:avLst/>
          </a:prstGeom>
        </p:spPr>
      </p:pic>
      <p:pic>
        <p:nvPicPr>
          <p:cNvPr id="12" name="Picture 11">
            <a:extLst>
              <a:ext uri="{FF2B5EF4-FFF2-40B4-BE49-F238E27FC236}">
                <a16:creationId xmlns:a16="http://schemas.microsoft.com/office/drawing/2014/main" id="{0DF39755-8A99-4E4E-A2CA-F9F9C89673D7}"/>
              </a:ext>
            </a:extLst>
          </p:cNvPr>
          <p:cNvPicPr>
            <a:picLocks noChangeAspect="1"/>
          </p:cNvPicPr>
          <p:nvPr/>
        </p:nvPicPr>
        <p:blipFill>
          <a:blip r:embed="rId7"/>
          <a:stretch>
            <a:fillRect/>
          </a:stretch>
        </p:blipFill>
        <p:spPr>
          <a:xfrm>
            <a:off x="6724327" y="2095293"/>
            <a:ext cx="2321585" cy="1895005"/>
          </a:xfrm>
          <a:prstGeom prst="rect">
            <a:avLst/>
          </a:prstGeom>
        </p:spPr>
      </p:pic>
      <p:sp>
        <p:nvSpPr>
          <p:cNvPr id="13" name="Rectangle 12">
            <a:extLst>
              <a:ext uri="{FF2B5EF4-FFF2-40B4-BE49-F238E27FC236}">
                <a16:creationId xmlns:a16="http://schemas.microsoft.com/office/drawing/2014/main" id="{9A5C08EA-12CC-4C1B-B611-501C5D474C76}"/>
              </a:ext>
            </a:extLst>
          </p:cNvPr>
          <p:cNvSpPr/>
          <p:nvPr/>
        </p:nvSpPr>
        <p:spPr>
          <a:xfrm>
            <a:off x="7296730" y="1181755"/>
            <a:ext cx="1499799" cy="646331"/>
          </a:xfrm>
          <a:prstGeom prst="rect">
            <a:avLst/>
          </a:prstGeom>
        </p:spPr>
        <p:txBody>
          <a:bodyPr wrap="square">
            <a:spAutoFit/>
          </a:bodyPr>
          <a:lstStyle/>
          <a:p>
            <a:pPr algn="r"/>
            <a:r>
              <a:rPr lang="en-AU" dirty="0">
                <a:solidFill>
                  <a:srgbClr val="C00000"/>
                </a:solidFill>
                <a:latin typeface="Calibri" panose="020F0502020204030204" pitchFamily="34" charset="0"/>
                <a:cs typeface="Calibri" panose="020F0502020204030204" pitchFamily="34" charset="0"/>
              </a:rPr>
              <a:t>Preliminary</a:t>
            </a:r>
          </a:p>
          <a:p>
            <a:endParaRPr lang="en-AU" dirty="0">
              <a:solidFill>
                <a:srgbClr val="0000FF"/>
              </a:solidFill>
              <a:latin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855B346F-7852-46A8-92C5-F03781908871}"/>
              </a:ext>
            </a:extLst>
          </p:cNvPr>
          <p:cNvPicPr>
            <a:picLocks noChangeAspect="1"/>
          </p:cNvPicPr>
          <p:nvPr/>
        </p:nvPicPr>
        <p:blipFill>
          <a:blip r:embed="rId8"/>
          <a:stretch>
            <a:fillRect/>
          </a:stretch>
        </p:blipFill>
        <p:spPr>
          <a:xfrm>
            <a:off x="2044276" y="1504915"/>
            <a:ext cx="2377939" cy="2281248"/>
          </a:xfrm>
          <a:prstGeom prst="rect">
            <a:avLst/>
          </a:prstGeom>
        </p:spPr>
      </p:pic>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1ED4557C-5FE1-45E4-BA3C-F94281DBE6BB}"/>
                  </a:ext>
                </a:extLst>
              </p:cNvPr>
              <p:cNvSpPr/>
              <p:nvPr/>
            </p:nvSpPr>
            <p:spPr>
              <a:xfrm>
                <a:off x="7146769" y="1718261"/>
                <a:ext cx="1659878" cy="369332"/>
              </a:xfrm>
              <a:prstGeom prst="rect">
                <a:avLst/>
              </a:prstGeom>
            </p:spPr>
            <p:txBody>
              <a:bodyPr wrap="none">
                <a:spAutoFit/>
              </a:bodyPr>
              <a:lstStyle/>
              <a:p>
                <a14:m>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𝐵</m:t>
                        </m:r>
                      </m:e>
                      <m:sup>
                        <m:r>
                          <a:rPr lang="en-AU" i="1">
                            <a:latin typeface="Cambria Math" panose="02040503050406030204" pitchFamily="18" charset="0"/>
                          </a:rPr>
                          <m:t>+</m:t>
                        </m:r>
                      </m:sup>
                    </m:sSup>
                    <m:r>
                      <a:rPr lang="en-AU" i="1">
                        <a:latin typeface="Cambria Math" panose="02040503050406030204" pitchFamily="18" charset="0"/>
                      </a:rPr>
                      <m:t>→</m:t>
                    </m:r>
                    <m:r>
                      <a:rPr lang="en-AU" i="1">
                        <a:latin typeface="Cambria Math" panose="02040503050406030204" pitchFamily="18" charset="0"/>
                      </a:rPr>
                      <m:t>𝑝</m:t>
                    </m:r>
                    <m:acc>
                      <m:accPr>
                        <m:chr m:val="̅"/>
                        <m:ctrlPr>
                          <a:rPr lang="en-AU" i="1">
                            <a:latin typeface="Cambria Math" panose="02040503050406030204" pitchFamily="18" charset="0"/>
                          </a:rPr>
                        </m:ctrlPr>
                      </m:accPr>
                      <m:e>
                        <m:r>
                          <a:rPr lang="en-AU" i="1">
                            <a:latin typeface="Cambria Math" panose="02040503050406030204" pitchFamily="18" charset="0"/>
                          </a:rPr>
                          <m:t>𝑝</m:t>
                        </m:r>
                      </m:e>
                    </m:acc>
                    <m:sSup>
                      <m:sSupPr>
                        <m:ctrlPr>
                          <a:rPr lang="en-AU" i="1">
                            <a:latin typeface="Cambria Math" panose="02040503050406030204" pitchFamily="18" charset="0"/>
                          </a:rPr>
                        </m:ctrlPr>
                      </m:sSupPr>
                      <m:e>
                        <m:r>
                          <a:rPr lang="en-AU" i="1">
                            <a:latin typeface="Cambria Math" panose="02040503050406030204" pitchFamily="18" charset="0"/>
                          </a:rPr>
                          <m:t>𝜋</m:t>
                        </m:r>
                      </m:e>
                      <m:sup>
                        <m:r>
                          <a:rPr lang="en-AU" i="1">
                            <a:latin typeface="Cambria Math" panose="02040503050406030204" pitchFamily="18" charset="0"/>
                          </a:rPr>
                          <m:t>+</m:t>
                        </m:r>
                      </m:sup>
                    </m:sSup>
                    <m:sSup>
                      <m:sSupPr>
                        <m:ctrlPr>
                          <a:rPr lang="en-AU" i="1">
                            <a:latin typeface="Cambria Math" panose="02040503050406030204" pitchFamily="18" charset="0"/>
                          </a:rPr>
                        </m:ctrlPr>
                      </m:sSupPr>
                      <m:e>
                        <m:r>
                          <a:rPr lang="en-AU" i="1">
                            <a:latin typeface="Cambria Math" panose="02040503050406030204" pitchFamily="18" charset="0"/>
                          </a:rPr>
                          <m:t>𝜋</m:t>
                        </m:r>
                      </m:e>
                      <m:sup>
                        <m:r>
                          <a:rPr lang="en-AU" i="1">
                            <a:latin typeface="Cambria Math" panose="02040503050406030204" pitchFamily="18" charset="0"/>
                          </a:rPr>
                          <m:t>0</m:t>
                        </m:r>
                      </m:sup>
                    </m:sSup>
                  </m:oMath>
                </a14:m>
                <a:r>
                  <a:rPr lang="en-AU" dirty="0"/>
                  <a:t> </a:t>
                </a:r>
              </a:p>
            </p:txBody>
          </p:sp>
        </mc:Choice>
        <mc:Fallback xmlns="">
          <p:sp>
            <p:nvSpPr>
              <p:cNvPr id="16" name="Rectangle 15">
                <a:extLst>
                  <a:ext uri="{FF2B5EF4-FFF2-40B4-BE49-F238E27FC236}">
                    <a16:creationId xmlns:a16="http://schemas.microsoft.com/office/drawing/2014/main" id="{1ED4557C-5FE1-45E4-BA3C-F94281DBE6BB}"/>
                  </a:ext>
                </a:extLst>
              </p:cNvPr>
              <p:cNvSpPr>
                <a:spLocks noRot="1" noChangeAspect="1" noMove="1" noResize="1" noEditPoints="1" noAdjustHandles="1" noChangeArrowheads="1" noChangeShapeType="1" noTextEdit="1"/>
              </p:cNvSpPr>
              <p:nvPr/>
            </p:nvSpPr>
            <p:spPr>
              <a:xfrm>
                <a:off x="7146769" y="1718261"/>
                <a:ext cx="1659878" cy="369332"/>
              </a:xfrm>
              <a:prstGeom prst="rect">
                <a:avLst/>
              </a:prstGeom>
              <a:blipFill>
                <a:blip r:embed="rId9"/>
                <a:stretch>
                  <a:fillRect b="-833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098EF902-4F6A-4AE7-9C3F-07746A6CE0EE}"/>
                  </a:ext>
                </a:extLst>
              </p:cNvPr>
              <p:cNvSpPr/>
              <p:nvPr/>
            </p:nvSpPr>
            <p:spPr>
              <a:xfrm>
                <a:off x="4997137" y="1735908"/>
                <a:ext cx="1659878" cy="369332"/>
              </a:xfrm>
              <a:prstGeom prst="rect">
                <a:avLst/>
              </a:prstGeom>
            </p:spPr>
            <p:txBody>
              <a:bodyPr wrap="none">
                <a:spAutoFit/>
              </a:bodyPr>
              <a:lstStyle/>
              <a:p>
                <a14:m>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𝐵</m:t>
                        </m:r>
                      </m:e>
                      <m:sup>
                        <m:r>
                          <a:rPr lang="en-AU" i="1">
                            <a:latin typeface="Cambria Math" panose="02040503050406030204" pitchFamily="18" charset="0"/>
                          </a:rPr>
                          <m:t>0</m:t>
                        </m:r>
                      </m:sup>
                    </m:sSup>
                    <m:r>
                      <a:rPr lang="en-AU" i="1">
                        <a:latin typeface="Cambria Math" panose="02040503050406030204" pitchFamily="18" charset="0"/>
                      </a:rPr>
                      <m:t>→</m:t>
                    </m:r>
                    <m:r>
                      <a:rPr lang="en-AU" i="1">
                        <a:latin typeface="Cambria Math" panose="02040503050406030204" pitchFamily="18" charset="0"/>
                      </a:rPr>
                      <m:t>𝑝</m:t>
                    </m:r>
                    <m:acc>
                      <m:accPr>
                        <m:chr m:val="̅"/>
                        <m:ctrlPr>
                          <a:rPr lang="en-AU" i="1">
                            <a:latin typeface="Cambria Math" panose="02040503050406030204" pitchFamily="18" charset="0"/>
                          </a:rPr>
                        </m:ctrlPr>
                      </m:accPr>
                      <m:e>
                        <m:r>
                          <a:rPr lang="en-AU" i="1">
                            <a:latin typeface="Cambria Math" panose="02040503050406030204" pitchFamily="18" charset="0"/>
                          </a:rPr>
                          <m:t>𝑝</m:t>
                        </m:r>
                      </m:e>
                    </m:acc>
                    <m:sSup>
                      <m:sSupPr>
                        <m:ctrlPr>
                          <a:rPr lang="en-AU" i="1">
                            <a:latin typeface="Cambria Math" panose="02040503050406030204" pitchFamily="18" charset="0"/>
                          </a:rPr>
                        </m:ctrlPr>
                      </m:sSupPr>
                      <m:e>
                        <m:r>
                          <a:rPr lang="en-AU" i="1">
                            <a:latin typeface="Cambria Math" panose="02040503050406030204" pitchFamily="18" charset="0"/>
                          </a:rPr>
                          <m:t>𝜋</m:t>
                        </m:r>
                      </m:e>
                      <m:sup>
                        <m:r>
                          <a:rPr lang="en-AU" i="1">
                            <a:latin typeface="Cambria Math" panose="02040503050406030204" pitchFamily="18" charset="0"/>
                          </a:rPr>
                          <m:t>+</m:t>
                        </m:r>
                      </m:sup>
                    </m:sSup>
                    <m:sSup>
                      <m:sSupPr>
                        <m:ctrlPr>
                          <a:rPr lang="en-AU" i="1">
                            <a:latin typeface="Cambria Math" panose="02040503050406030204" pitchFamily="18" charset="0"/>
                          </a:rPr>
                        </m:ctrlPr>
                      </m:sSupPr>
                      <m:e>
                        <m:r>
                          <a:rPr lang="en-AU" i="1">
                            <a:latin typeface="Cambria Math" panose="02040503050406030204" pitchFamily="18" charset="0"/>
                          </a:rPr>
                          <m:t>𝜋</m:t>
                        </m:r>
                      </m:e>
                      <m:sup>
                        <m:r>
                          <a:rPr lang="en-AU" i="1">
                            <a:latin typeface="Cambria Math" panose="02040503050406030204" pitchFamily="18" charset="0"/>
                          </a:rPr>
                          <m:t>−</m:t>
                        </m:r>
                      </m:sup>
                    </m:sSup>
                  </m:oMath>
                </a14:m>
                <a:r>
                  <a:rPr lang="en-AU" dirty="0"/>
                  <a:t> </a:t>
                </a:r>
              </a:p>
            </p:txBody>
          </p:sp>
        </mc:Choice>
        <mc:Fallback xmlns="">
          <p:sp>
            <p:nvSpPr>
              <p:cNvPr id="17" name="Rectangle 16">
                <a:extLst>
                  <a:ext uri="{FF2B5EF4-FFF2-40B4-BE49-F238E27FC236}">
                    <a16:creationId xmlns:a16="http://schemas.microsoft.com/office/drawing/2014/main" id="{098EF902-4F6A-4AE7-9C3F-07746A6CE0EE}"/>
                  </a:ext>
                </a:extLst>
              </p:cNvPr>
              <p:cNvSpPr>
                <a:spLocks noRot="1" noChangeAspect="1" noMove="1" noResize="1" noEditPoints="1" noAdjustHandles="1" noChangeArrowheads="1" noChangeShapeType="1" noTextEdit="1"/>
              </p:cNvSpPr>
              <p:nvPr/>
            </p:nvSpPr>
            <p:spPr>
              <a:xfrm>
                <a:off x="4997137" y="1735908"/>
                <a:ext cx="1659878" cy="369332"/>
              </a:xfrm>
              <a:prstGeom prst="rect">
                <a:avLst/>
              </a:prstGeom>
              <a:blipFill>
                <a:blip r:embed="rId10"/>
                <a:stretch>
                  <a:fillRect b="-833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7E593CE6-A073-4F4C-AD96-85E7651B7356}"/>
                  </a:ext>
                </a:extLst>
              </p:cNvPr>
              <p:cNvSpPr/>
              <p:nvPr/>
            </p:nvSpPr>
            <p:spPr>
              <a:xfrm>
                <a:off x="149816" y="3786167"/>
                <a:ext cx="4272401" cy="3434723"/>
              </a:xfrm>
              <a:prstGeom prst="rect">
                <a:avLst/>
              </a:prstGeom>
            </p:spPr>
            <p:txBody>
              <a:bodyPr wrap="square">
                <a:spAutoFit/>
              </a:bodyPr>
              <a:lstStyle/>
              <a:p>
                <a14:m>
                  <m:oMath xmlns:m="http://schemas.openxmlformats.org/officeDocument/2006/math">
                    <m:sSub>
                      <m:sSubPr>
                        <m:ctrlPr>
                          <a:rPr lang="en-AU" i="1">
                            <a:latin typeface="Cambria Math" panose="02040503050406030204" pitchFamily="18" charset="0"/>
                            <a:ea typeface="Cambria Math" panose="02040503050406030204" pitchFamily="18" charset="0"/>
                          </a:rPr>
                        </m:ctrlPr>
                      </m:sSubPr>
                      <m:e>
                        <m:r>
                          <a:rPr lang="en-AU" i="1">
                            <a:latin typeface="Cambria Math" panose="02040503050406030204" pitchFamily="18" charset="0"/>
                            <a:ea typeface="Cambria Math" panose="02040503050406030204" pitchFamily="18" charset="0"/>
                          </a:rPr>
                          <m:t>𝐾</m:t>
                        </m:r>
                      </m:e>
                      <m:sub>
                        <m:r>
                          <a:rPr lang="en-AU" i="1">
                            <a:latin typeface="Cambria Math" panose="02040503050406030204" pitchFamily="18" charset="0"/>
                            <a:ea typeface="Cambria Math" panose="02040503050406030204" pitchFamily="18" charset="0"/>
                          </a:rPr>
                          <m:t>𝑠</m:t>
                        </m:r>
                      </m:sub>
                    </m:sSub>
                  </m:oMath>
                </a14:m>
                <a:r>
                  <a:rPr lang="en-AU" dirty="0">
                    <a:latin typeface="Cambria Math" panose="02040503050406030204" pitchFamily="18" charset="0"/>
                    <a:ea typeface="Cambria Math" panose="02040503050406030204" pitchFamily="18" charset="0"/>
                  </a:rPr>
                  <a:t> resonances excluded from </a:t>
                </a:r>
                <a14:m>
                  <m:oMath xmlns:m="http://schemas.openxmlformats.org/officeDocument/2006/math">
                    <m:r>
                      <a:rPr lang="en-AU" i="1">
                        <a:latin typeface="Cambria Math" panose="02040503050406030204" pitchFamily="18" charset="0"/>
                        <a:ea typeface="Cambria Math" panose="02040503050406030204" pitchFamily="18" charset="0"/>
                      </a:rPr>
                      <m:t>𝔅</m:t>
                    </m:r>
                  </m:oMath>
                </a14:m>
                <a:r>
                  <a:rPr lang="en-AU" i="1" dirty="0">
                    <a:latin typeface="Cambria Math" panose="02040503050406030204" pitchFamily="18" charset="0"/>
                    <a:ea typeface="Cambria Math" panose="02040503050406030204" pitchFamily="18" charset="0"/>
                  </a:rPr>
                  <a:t>.</a:t>
                </a:r>
              </a:p>
              <a:p>
                <a:pPr/>
                <a14:m>
                  <m:oMath xmlns:m="http://schemas.openxmlformats.org/officeDocument/2006/math">
                    <m:sSup>
                      <m:sSupPr>
                        <m:ctrlPr>
                          <a:rPr lang="en-AU" i="1">
                            <a:latin typeface="Cambria Math" panose="02040503050406030204" pitchFamily="18" charset="0"/>
                            <a:ea typeface="Cambria Math" panose="02040503050406030204" pitchFamily="18" charset="0"/>
                          </a:rPr>
                        </m:ctrlPr>
                      </m:sSupPr>
                      <m:e>
                        <m:r>
                          <a:rPr lang="en-AU" i="1">
                            <a:latin typeface="Cambria Math" panose="02040503050406030204" pitchFamily="18" charset="0"/>
                            <a:ea typeface="Cambria Math" panose="02040503050406030204" pitchFamily="18" charset="0"/>
                          </a:rPr>
                          <m:t>𝐵</m:t>
                        </m:r>
                      </m:e>
                      <m:sup>
                        <m:r>
                          <a:rPr lang="en-AU" i="1">
                            <a:latin typeface="Cambria Math" panose="02040503050406030204" pitchFamily="18" charset="0"/>
                            <a:ea typeface="Cambria Math" panose="02040503050406030204" pitchFamily="18" charset="0"/>
                          </a:rPr>
                          <m:t>0</m:t>
                        </m:r>
                      </m:sup>
                    </m:sSup>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𝑝</m:t>
                    </m:r>
                    <m:acc>
                      <m:accPr>
                        <m:chr m:val="̅"/>
                        <m:ctrlPr>
                          <a:rPr lang="en-AU" i="1">
                            <a:latin typeface="Cambria Math" panose="02040503050406030204" pitchFamily="18" charset="0"/>
                            <a:ea typeface="Cambria Math" panose="02040503050406030204" pitchFamily="18" charset="0"/>
                          </a:rPr>
                        </m:ctrlPr>
                      </m:accPr>
                      <m:e>
                        <m:r>
                          <a:rPr lang="en-AU" i="1">
                            <a:latin typeface="Cambria Math" panose="02040503050406030204" pitchFamily="18" charset="0"/>
                            <a:ea typeface="Cambria Math" panose="02040503050406030204" pitchFamily="18" charset="0"/>
                          </a:rPr>
                          <m:t>𝑝</m:t>
                        </m:r>
                      </m:e>
                    </m:acc>
                    <m:sSup>
                      <m:sSupPr>
                        <m:ctrlPr>
                          <a:rPr lang="en-AU" i="1">
                            <a:latin typeface="Cambria Math" panose="02040503050406030204" pitchFamily="18" charset="0"/>
                            <a:ea typeface="Cambria Math" panose="02040503050406030204" pitchFamily="18" charset="0"/>
                          </a:rPr>
                        </m:ctrlPr>
                      </m:sSupPr>
                      <m:e>
                        <m:r>
                          <a:rPr lang="en-AU" i="1">
                            <a:latin typeface="Cambria Math" panose="02040503050406030204" pitchFamily="18" charset="0"/>
                            <a:ea typeface="Cambria Math" panose="02040503050406030204" pitchFamily="18" charset="0"/>
                          </a:rPr>
                          <m:t>𝜋</m:t>
                        </m:r>
                      </m:e>
                      <m:sup>
                        <m:r>
                          <a:rPr lang="en-AU" i="1">
                            <a:latin typeface="Cambria Math" panose="02040503050406030204" pitchFamily="18" charset="0"/>
                            <a:ea typeface="Cambria Math" panose="02040503050406030204" pitchFamily="18" charset="0"/>
                          </a:rPr>
                          <m:t>+</m:t>
                        </m:r>
                      </m:sup>
                    </m:sSup>
                    <m:sSup>
                      <m:sSupPr>
                        <m:ctrlPr>
                          <a:rPr lang="en-AU" i="1">
                            <a:latin typeface="Cambria Math" panose="02040503050406030204" pitchFamily="18" charset="0"/>
                            <a:ea typeface="Cambria Math" panose="02040503050406030204" pitchFamily="18" charset="0"/>
                          </a:rPr>
                        </m:ctrlPr>
                      </m:sSupPr>
                      <m:e>
                        <m:r>
                          <a:rPr lang="en-AU" i="1">
                            <a:latin typeface="Cambria Math" panose="02040503050406030204" pitchFamily="18" charset="0"/>
                            <a:ea typeface="Cambria Math" panose="02040503050406030204" pitchFamily="18" charset="0"/>
                          </a:rPr>
                          <m:t>𝜋</m:t>
                        </m:r>
                      </m:e>
                      <m:sup>
                        <m:r>
                          <a:rPr lang="en-AU" i="1">
                            <a:latin typeface="Cambria Math" panose="02040503050406030204" pitchFamily="18" charset="0"/>
                            <a:ea typeface="Cambria Math" panose="02040503050406030204" pitchFamily="18" charset="0"/>
                          </a:rPr>
                          <m:t>−</m:t>
                        </m:r>
                      </m:sup>
                    </m:sSup>
                  </m:oMath>
                </a14:m>
                <a:r>
                  <a:rPr lang="en-AU" dirty="0">
                    <a:latin typeface="Cambria Math" panose="02040503050406030204" pitchFamily="18" charset="0"/>
                    <a:ea typeface="Cambria Math" panose="02040503050406030204" pitchFamily="18" charset="0"/>
                  </a:rPr>
                  <a:t> </a:t>
                </a:r>
                <a:br>
                  <a:rPr lang="en-AU" dirty="0">
                    <a:latin typeface="Cambria Math" panose="02040503050406030204" pitchFamily="18" charset="0"/>
                    <a:ea typeface="Cambria Math" panose="02040503050406030204" pitchFamily="18" charset="0"/>
                  </a:rPr>
                </a:br>
                <a14:m>
                  <m:oMathPara xmlns:m="http://schemas.openxmlformats.org/officeDocument/2006/math">
                    <m:oMathParaPr>
                      <m:jc m:val="centerGroup"/>
                    </m:oMathParaPr>
                    <m:oMath xmlns:m="http://schemas.openxmlformats.org/officeDocument/2006/math">
                      <m:r>
                        <a:rPr lang="en-AU" i="1">
                          <a:latin typeface="Cambria Math" panose="02040503050406030204" pitchFamily="18" charset="0"/>
                          <a:ea typeface="Cambria Math" panose="02040503050406030204" pitchFamily="18" charset="0"/>
                        </a:rPr>
                        <m:t>𝔅</m:t>
                      </m:r>
                      <m:r>
                        <a:rPr lang="en-AU" i="1">
                          <a:latin typeface="Cambria Math" panose="02040503050406030204" pitchFamily="18" charset="0"/>
                          <a:ea typeface="Cambria Math" panose="02040503050406030204" pitchFamily="18" charset="0"/>
                        </a:rPr>
                        <m:t>=</m:t>
                      </m:r>
                      <m:sSubSup>
                        <m:sSubSupPr>
                          <m:ctrlPr>
                            <a:rPr lang="en-AU" i="1">
                              <a:latin typeface="Cambria Math" panose="02040503050406030204" pitchFamily="18" charset="0"/>
                              <a:ea typeface="Cambria Math" panose="02040503050406030204" pitchFamily="18" charset="0"/>
                            </a:rPr>
                          </m:ctrlPr>
                        </m:sSubSupPr>
                        <m:e>
                          <m:r>
                            <a:rPr lang="en-AU" i="1">
                              <a:latin typeface="Cambria Math" panose="02040503050406030204" pitchFamily="18" charset="0"/>
                              <a:ea typeface="Cambria Math" panose="02040503050406030204" pitchFamily="18" charset="0"/>
                            </a:rPr>
                            <m:t>(0.83</m:t>
                          </m:r>
                        </m:e>
                        <m:sub>
                          <m:r>
                            <a:rPr lang="en-AU" i="1">
                              <a:latin typeface="Cambria Math" panose="02040503050406030204" pitchFamily="18" charset="0"/>
                              <a:ea typeface="Cambria Math" panose="02040503050406030204" pitchFamily="18" charset="0"/>
                            </a:rPr>
                            <m:t>−0.17</m:t>
                          </m:r>
                        </m:sub>
                        <m:sup>
                          <m:r>
                            <a:rPr lang="en-AU" i="1">
                              <a:latin typeface="Cambria Math" panose="02040503050406030204" pitchFamily="18" charset="0"/>
                              <a:ea typeface="Cambria Math" panose="02040503050406030204" pitchFamily="18" charset="0"/>
                            </a:rPr>
                            <m:t>+0.18</m:t>
                          </m:r>
                        </m:sup>
                      </m:sSubSup>
                      <m:r>
                        <a:rPr lang="en-AU" i="1">
                          <a:latin typeface="Cambria Math" panose="02040503050406030204" pitchFamily="18" charset="0"/>
                          <a:ea typeface="Cambria Math" panose="02040503050406030204" pitchFamily="18" charset="0"/>
                        </a:rPr>
                        <m:t>±0.17)×</m:t>
                      </m:r>
                      <m:sSup>
                        <m:sSupPr>
                          <m:ctrlPr>
                            <a:rPr lang="en-AU" i="1">
                              <a:latin typeface="Cambria Math" panose="02040503050406030204" pitchFamily="18" charset="0"/>
                              <a:ea typeface="Cambria Math" panose="02040503050406030204" pitchFamily="18" charset="0"/>
                            </a:rPr>
                          </m:ctrlPr>
                        </m:sSupPr>
                        <m:e>
                          <m:r>
                            <a:rPr lang="en-AU" i="1">
                              <a:latin typeface="Cambria Math" panose="02040503050406030204" pitchFamily="18" charset="0"/>
                              <a:ea typeface="Cambria Math" panose="02040503050406030204" pitchFamily="18" charset="0"/>
                            </a:rPr>
                            <m:t>10</m:t>
                          </m:r>
                        </m:e>
                        <m:sup>
                          <m:r>
                            <a:rPr lang="en-AU" i="1">
                              <a:latin typeface="Cambria Math" panose="02040503050406030204" pitchFamily="18" charset="0"/>
                              <a:ea typeface="Cambria Math" panose="02040503050406030204" pitchFamily="18" charset="0"/>
                            </a:rPr>
                            <m:t>−6</m:t>
                          </m:r>
                        </m:sup>
                      </m:sSup>
                    </m:oMath>
                  </m:oMathPara>
                </a14:m>
                <a:endParaRPr lang="en-AU" dirty="0">
                  <a:latin typeface="Cambria Math" panose="02040503050406030204" pitchFamily="18" charset="0"/>
                  <a:ea typeface="Cambria Math" panose="02040503050406030204" pitchFamily="18" charset="0"/>
                </a:endParaRPr>
              </a:p>
              <a:p>
                <a14:m>
                  <m:oMath xmlns:m="http://schemas.openxmlformats.org/officeDocument/2006/math">
                    <m:sSup>
                      <m:sSupPr>
                        <m:ctrlPr>
                          <a:rPr lang="en-AU" i="1">
                            <a:latin typeface="Cambria Math" panose="02040503050406030204" pitchFamily="18" charset="0"/>
                            <a:ea typeface="Cambria Math" panose="02040503050406030204" pitchFamily="18" charset="0"/>
                          </a:rPr>
                        </m:ctrlPr>
                      </m:sSupPr>
                      <m:e>
                        <m:r>
                          <a:rPr lang="en-AU" i="1">
                            <a:latin typeface="Cambria Math" panose="02040503050406030204" pitchFamily="18" charset="0"/>
                            <a:ea typeface="Cambria Math" panose="02040503050406030204" pitchFamily="18" charset="0"/>
                          </a:rPr>
                          <m:t>𝐵</m:t>
                        </m:r>
                      </m:e>
                      <m:sup>
                        <m:r>
                          <a:rPr lang="en-AU" i="1">
                            <a:latin typeface="Cambria Math" panose="02040503050406030204" pitchFamily="18" charset="0"/>
                            <a:ea typeface="Cambria Math" panose="02040503050406030204" pitchFamily="18" charset="0"/>
                          </a:rPr>
                          <m:t>+</m:t>
                        </m:r>
                      </m:sup>
                    </m:sSup>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𝑝</m:t>
                    </m:r>
                    <m:acc>
                      <m:accPr>
                        <m:chr m:val="̅"/>
                        <m:ctrlPr>
                          <a:rPr lang="en-AU" i="1">
                            <a:latin typeface="Cambria Math" panose="02040503050406030204" pitchFamily="18" charset="0"/>
                            <a:ea typeface="Cambria Math" panose="02040503050406030204" pitchFamily="18" charset="0"/>
                          </a:rPr>
                        </m:ctrlPr>
                      </m:accPr>
                      <m:e>
                        <m:r>
                          <a:rPr lang="en-AU" i="1">
                            <a:latin typeface="Cambria Math" panose="02040503050406030204" pitchFamily="18" charset="0"/>
                            <a:ea typeface="Cambria Math" panose="02040503050406030204" pitchFamily="18" charset="0"/>
                          </a:rPr>
                          <m:t>𝑝</m:t>
                        </m:r>
                      </m:e>
                    </m:acc>
                    <m:sSup>
                      <m:sSupPr>
                        <m:ctrlPr>
                          <a:rPr lang="en-AU" i="1">
                            <a:latin typeface="Cambria Math" panose="02040503050406030204" pitchFamily="18" charset="0"/>
                            <a:ea typeface="Cambria Math" panose="02040503050406030204" pitchFamily="18" charset="0"/>
                          </a:rPr>
                        </m:ctrlPr>
                      </m:sSupPr>
                      <m:e>
                        <m:r>
                          <a:rPr lang="en-AU" i="1">
                            <a:latin typeface="Cambria Math" panose="02040503050406030204" pitchFamily="18" charset="0"/>
                            <a:ea typeface="Cambria Math" panose="02040503050406030204" pitchFamily="18" charset="0"/>
                          </a:rPr>
                          <m:t>𝜋</m:t>
                        </m:r>
                      </m:e>
                      <m:sup>
                        <m:r>
                          <a:rPr lang="en-AU" i="1">
                            <a:latin typeface="Cambria Math" panose="02040503050406030204" pitchFamily="18" charset="0"/>
                            <a:ea typeface="Cambria Math" panose="02040503050406030204" pitchFamily="18" charset="0"/>
                          </a:rPr>
                          <m:t>+</m:t>
                        </m:r>
                      </m:sup>
                    </m:sSup>
                    <m:sSup>
                      <m:sSupPr>
                        <m:ctrlPr>
                          <a:rPr lang="en-AU" i="1">
                            <a:latin typeface="Cambria Math" panose="02040503050406030204" pitchFamily="18" charset="0"/>
                            <a:ea typeface="Cambria Math" panose="02040503050406030204" pitchFamily="18" charset="0"/>
                          </a:rPr>
                        </m:ctrlPr>
                      </m:sSupPr>
                      <m:e>
                        <m:r>
                          <a:rPr lang="en-AU" i="1">
                            <a:latin typeface="Cambria Math" panose="02040503050406030204" pitchFamily="18" charset="0"/>
                            <a:ea typeface="Cambria Math" panose="02040503050406030204" pitchFamily="18" charset="0"/>
                          </a:rPr>
                          <m:t>𝜋</m:t>
                        </m:r>
                      </m:e>
                      <m:sup>
                        <m:r>
                          <a:rPr lang="en-AU" i="1">
                            <a:latin typeface="Cambria Math" panose="02040503050406030204" pitchFamily="18" charset="0"/>
                            <a:ea typeface="Cambria Math" panose="02040503050406030204" pitchFamily="18" charset="0"/>
                          </a:rPr>
                          <m:t>0</m:t>
                        </m:r>
                      </m:sup>
                    </m:sSup>
                  </m:oMath>
                </a14:m>
                <a:r>
                  <a:rPr lang="en-AU" dirty="0">
                    <a:latin typeface="Cambria Math" panose="02040503050406030204" pitchFamily="18" charset="0"/>
                    <a:ea typeface="Cambria Math" panose="02040503050406030204" pitchFamily="18" charset="0"/>
                  </a:rPr>
                  <a:t> </a:t>
                </a:r>
              </a:p>
              <a:p>
                <a:pPr/>
                <a14:m>
                  <m:oMathPara xmlns:m="http://schemas.openxmlformats.org/officeDocument/2006/math">
                    <m:oMathParaPr>
                      <m:jc m:val="centerGroup"/>
                    </m:oMathParaPr>
                    <m:oMath xmlns:m="http://schemas.openxmlformats.org/officeDocument/2006/math">
                      <m:r>
                        <a:rPr lang="en-AU" i="1">
                          <a:latin typeface="Cambria Math" panose="02040503050406030204" pitchFamily="18" charset="0"/>
                          <a:ea typeface="Cambria Math" panose="02040503050406030204" pitchFamily="18" charset="0"/>
                        </a:rPr>
                        <m:t>𝔅</m:t>
                      </m:r>
                      <m:r>
                        <a:rPr lang="en-AU" i="1">
                          <a:latin typeface="Cambria Math" panose="02040503050406030204" pitchFamily="18" charset="0"/>
                          <a:ea typeface="Cambria Math" panose="02040503050406030204" pitchFamily="18" charset="0"/>
                        </a:rPr>
                        <m:t>=</m:t>
                      </m:r>
                      <m:sSubSup>
                        <m:sSubSupPr>
                          <m:ctrlPr>
                            <a:rPr lang="en-AU" i="1">
                              <a:latin typeface="Cambria Math" panose="02040503050406030204" pitchFamily="18" charset="0"/>
                              <a:ea typeface="Cambria Math" panose="02040503050406030204" pitchFamily="18" charset="0"/>
                            </a:rPr>
                          </m:ctrlPr>
                        </m:sSubSupPr>
                        <m:e>
                          <m:r>
                            <a:rPr lang="en-AU" i="1">
                              <a:latin typeface="Cambria Math" panose="02040503050406030204" pitchFamily="18" charset="0"/>
                              <a:ea typeface="Cambria Math" panose="02040503050406030204" pitchFamily="18" charset="0"/>
                            </a:rPr>
                            <m:t>(4.64</m:t>
                          </m:r>
                        </m:e>
                        <m:sub>
                          <m:r>
                            <a:rPr lang="en-AU" i="1">
                              <a:latin typeface="Cambria Math" panose="02040503050406030204" pitchFamily="18" charset="0"/>
                              <a:ea typeface="Cambria Math" panose="02040503050406030204" pitchFamily="18" charset="0"/>
                            </a:rPr>
                            <m:t>−1.10</m:t>
                          </m:r>
                        </m:sub>
                        <m:sup>
                          <m:r>
                            <a:rPr lang="en-AU" i="1">
                              <a:latin typeface="Cambria Math" panose="02040503050406030204" pitchFamily="18" charset="0"/>
                              <a:ea typeface="Cambria Math" panose="02040503050406030204" pitchFamily="18" charset="0"/>
                            </a:rPr>
                            <m:t>+1.15</m:t>
                          </m:r>
                        </m:sup>
                      </m:sSubSup>
                      <m:r>
                        <a:rPr lang="en-AU" i="1">
                          <a:latin typeface="Cambria Math" panose="02040503050406030204" pitchFamily="18" charset="0"/>
                          <a:ea typeface="Cambria Math" panose="02040503050406030204" pitchFamily="18" charset="0"/>
                        </a:rPr>
                        <m:t>±0.68)×</m:t>
                      </m:r>
                      <m:sSup>
                        <m:sSupPr>
                          <m:ctrlPr>
                            <a:rPr lang="en-AU" i="1">
                              <a:latin typeface="Cambria Math" panose="02040503050406030204" pitchFamily="18" charset="0"/>
                              <a:ea typeface="Cambria Math" panose="02040503050406030204" pitchFamily="18" charset="0"/>
                            </a:rPr>
                          </m:ctrlPr>
                        </m:sSupPr>
                        <m:e>
                          <m:r>
                            <a:rPr lang="en-AU" i="1">
                              <a:latin typeface="Cambria Math" panose="02040503050406030204" pitchFamily="18" charset="0"/>
                              <a:ea typeface="Cambria Math" panose="02040503050406030204" pitchFamily="18" charset="0"/>
                            </a:rPr>
                            <m:t>10</m:t>
                          </m:r>
                        </m:e>
                        <m:sup>
                          <m:r>
                            <a:rPr lang="en-AU" i="1">
                              <a:latin typeface="Cambria Math" panose="02040503050406030204" pitchFamily="18" charset="0"/>
                              <a:ea typeface="Cambria Math" panose="02040503050406030204" pitchFamily="18" charset="0"/>
                            </a:rPr>
                            <m:t>−6</m:t>
                          </m:r>
                        </m:sup>
                      </m:sSup>
                    </m:oMath>
                  </m:oMathPara>
                </a14:m>
                <a:endParaRPr lang="en-AU" dirty="0">
                  <a:latin typeface="Cambria Math" panose="02040503050406030204" pitchFamily="18" charset="0"/>
                  <a:ea typeface="Cambria Math" panose="02040503050406030204" pitchFamily="18" charset="0"/>
                </a:endParaRPr>
              </a:p>
              <a:p>
                <a14:m>
                  <m:oMath xmlns:m="http://schemas.openxmlformats.org/officeDocument/2006/math">
                    <m:r>
                      <a:rPr lang="en-AU" i="1">
                        <a:latin typeface="Cambria Math" panose="02040503050406030204" pitchFamily="18" charset="0"/>
                        <a:ea typeface="Cambria Math" panose="02040503050406030204" pitchFamily="18" charset="0"/>
                      </a:rPr>
                      <m:t>𝔅</m:t>
                    </m:r>
                    <m:r>
                      <a:rPr lang="en-AU" i="1">
                        <a:latin typeface="Cambria Math" panose="02040503050406030204" pitchFamily="18" charset="0"/>
                        <a:ea typeface="Cambria Math" panose="02040503050406030204" pitchFamily="18" charset="0"/>
                      </a:rPr>
                      <m:t>(</m:t>
                    </m:r>
                    <m:sSup>
                      <m:sSupPr>
                        <m:ctrlPr>
                          <a:rPr lang="en-AU" i="1">
                            <a:latin typeface="Cambria Math" panose="02040503050406030204" pitchFamily="18" charset="0"/>
                            <a:ea typeface="Cambria Math" panose="02040503050406030204" pitchFamily="18" charset="0"/>
                          </a:rPr>
                        </m:ctrlPr>
                      </m:sSupPr>
                      <m:e>
                        <m:r>
                          <a:rPr lang="en-AU" i="1">
                            <a:latin typeface="Cambria Math" panose="02040503050406030204" pitchFamily="18" charset="0"/>
                            <a:ea typeface="Cambria Math" panose="02040503050406030204" pitchFamily="18" charset="0"/>
                          </a:rPr>
                          <m:t>𝐵</m:t>
                        </m:r>
                      </m:e>
                      <m:sup>
                        <m:r>
                          <a:rPr lang="en-AU" i="1">
                            <a:latin typeface="Cambria Math" panose="02040503050406030204" pitchFamily="18" charset="0"/>
                            <a:ea typeface="Cambria Math" panose="02040503050406030204" pitchFamily="18" charset="0"/>
                          </a:rPr>
                          <m:t>+</m:t>
                        </m:r>
                      </m:sup>
                    </m:sSup>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𝑝</m:t>
                    </m:r>
                    <m:acc>
                      <m:accPr>
                        <m:chr m:val="̅"/>
                        <m:ctrlPr>
                          <a:rPr lang="en-AU" i="1">
                            <a:latin typeface="Cambria Math" panose="02040503050406030204" pitchFamily="18" charset="0"/>
                            <a:ea typeface="Cambria Math" panose="02040503050406030204" pitchFamily="18" charset="0"/>
                          </a:rPr>
                        </m:ctrlPr>
                      </m:accPr>
                      <m:e>
                        <m:r>
                          <a:rPr lang="en-AU" i="1">
                            <a:latin typeface="Cambria Math" panose="02040503050406030204" pitchFamily="18" charset="0"/>
                            <a:ea typeface="Cambria Math" panose="02040503050406030204" pitchFamily="18" charset="0"/>
                          </a:rPr>
                          <m:t>𝑝</m:t>
                        </m:r>
                      </m:e>
                    </m:acc>
                    <m:sSup>
                      <m:sSupPr>
                        <m:ctrlPr>
                          <a:rPr lang="en-AU" i="1">
                            <a:latin typeface="Cambria Math" panose="02040503050406030204" pitchFamily="18" charset="0"/>
                            <a:ea typeface="Cambria Math" panose="02040503050406030204" pitchFamily="18" charset="0"/>
                          </a:rPr>
                        </m:ctrlPr>
                      </m:sSupPr>
                      <m:e>
                        <m:r>
                          <a:rPr lang="en-AU" i="1">
                            <a:latin typeface="Cambria Math" panose="02040503050406030204" pitchFamily="18" charset="0"/>
                            <a:ea typeface="Cambria Math" panose="02040503050406030204" pitchFamily="18" charset="0"/>
                          </a:rPr>
                          <m:t>𝜋</m:t>
                        </m:r>
                      </m:e>
                      <m:sup>
                        <m:r>
                          <a:rPr lang="en-AU" i="1">
                            <a:latin typeface="Cambria Math" panose="02040503050406030204" pitchFamily="18" charset="0"/>
                            <a:ea typeface="Cambria Math" panose="02040503050406030204" pitchFamily="18" charset="0"/>
                          </a:rPr>
                          <m:t>+</m:t>
                        </m:r>
                      </m:sup>
                    </m:sSup>
                    <m:sSup>
                      <m:sSupPr>
                        <m:ctrlPr>
                          <a:rPr lang="en-AU" i="1">
                            <a:latin typeface="Cambria Math" panose="02040503050406030204" pitchFamily="18" charset="0"/>
                            <a:ea typeface="Cambria Math" panose="02040503050406030204" pitchFamily="18" charset="0"/>
                          </a:rPr>
                        </m:ctrlPr>
                      </m:sSupPr>
                      <m:e>
                        <m:r>
                          <a:rPr lang="en-AU" i="1">
                            <a:latin typeface="Cambria Math" panose="02040503050406030204" pitchFamily="18" charset="0"/>
                            <a:ea typeface="Cambria Math" panose="02040503050406030204" pitchFamily="18" charset="0"/>
                          </a:rPr>
                          <m:t>𝜋</m:t>
                        </m:r>
                      </m:e>
                      <m:sup>
                        <m:r>
                          <a:rPr lang="en-AU" i="1">
                            <a:latin typeface="Cambria Math" panose="02040503050406030204" pitchFamily="18" charset="0"/>
                            <a:ea typeface="Cambria Math" panose="02040503050406030204" pitchFamily="18" charset="0"/>
                          </a:rPr>
                          <m:t>0</m:t>
                        </m:r>
                      </m:sup>
                    </m:sSup>
                    <m:r>
                      <a:rPr lang="en-AU" i="1">
                        <a:latin typeface="Cambria Math" panose="02040503050406030204" pitchFamily="18" charset="0"/>
                        <a:ea typeface="Cambria Math" panose="02040503050406030204" pitchFamily="18" charset="0"/>
                      </a:rPr>
                      <m:t>)</m:t>
                    </m:r>
                  </m:oMath>
                </a14:m>
                <a:r>
                  <a:rPr lang="en-AU" dirty="0">
                    <a:latin typeface="Cambria Math" panose="02040503050406030204" pitchFamily="18" charset="0"/>
                    <a:ea typeface="Cambria Math" panose="02040503050406030204" pitchFamily="18" charset="0"/>
                  </a:rPr>
                  <a:t> order of mag. smaller than theory predictions of </a:t>
                </a:r>
                <a14:m>
                  <m:oMath xmlns:m="http://schemas.openxmlformats.org/officeDocument/2006/math">
                    <m:r>
                      <a:rPr lang="en-AU" i="1">
                        <a:latin typeface="Cambria Math" panose="02040503050406030204" pitchFamily="18" charset="0"/>
                        <a:ea typeface="Cambria Math" panose="02040503050406030204" pitchFamily="18" charset="0"/>
                      </a:rPr>
                      <m:t>𝔅</m:t>
                    </m:r>
                    <m:r>
                      <a:rPr lang="en-AU" i="1">
                        <a:latin typeface="Cambria Math" panose="02040503050406030204" pitchFamily="18" charset="0"/>
                        <a:ea typeface="Cambria Math" panose="02040503050406030204" pitchFamily="18" charset="0"/>
                      </a:rPr>
                      <m:t>(</m:t>
                    </m:r>
                    <m:sSup>
                      <m:sSupPr>
                        <m:ctrlPr>
                          <a:rPr lang="en-AU" i="1">
                            <a:latin typeface="Cambria Math" panose="02040503050406030204" pitchFamily="18" charset="0"/>
                            <a:ea typeface="Cambria Math" panose="02040503050406030204" pitchFamily="18" charset="0"/>
                          </a:rPr>
                        </m:ctrlPr>
                      </m:sSupPr>
                      <m:e>
                        <m:r>
                          <a:rPr lang="en-AU" i="1">
                            <a:latin typeface="Cambria Math" panose="02040503050406030204" pitchFamily="18" charset="0"/>
                            <a:ea typeface="Cambria Math" panose="02040503050406030204" pitchFamily="18" charset="0"/>
                          </a:rPr>
                          <m:t>𝐵</m:t>
                        </m:r>
                      </m:e>
                      <m:sup>
                        <m:r>
                          <a:rPr lang="en-AU" i="1">
                            <a:latin typeface="Cambria Math" panose="02040503050406030204" pitchFamily="18" charset="0"/>
                            <a:ea typeface="Cambria Math" panose="02040503050406030204" pitchFamily="18" charset="0"/>
                          </a:rPr>
                          <m:t>+</m:t>
                        </m:r>
                      </m:sup>
                    </m:sSup>
                    <m:r>
                      <a:rPr lang="en-AU" i="1">
                        <a:latin typeface="Cambria Math" panose="02040503050406030204" pitchFamily="18" charset="0"/>
                        <a:ea typeface="Cambria Math" panose="02040503050406030204" pitchFamily="18" charset="0"/>
                      </a:rPr>
                      <m:t>→</m:t>
                    </m:r>
                    <m:r>
                      <a:rPr lang="en-AU" i="1">
                        <a:latin typeface="Cambria Math" panose="02040503050406030204" pitchFamily="18" charset="0"/>
                        <a:ea typeface="Cambria Math" panose="02040503050406030204" pitchFamily="18" charset="0"/>
                      </a:rPr>
                      <m:t>𝑝</m:t>
                    </m:r>
                    <m:acc>
                      <m:accPr>
                        <m:chr m:val="̅"/>
                        <m:ctrlPr>
                          <a:rPr lang="en-AU" i="1">
                            <a:latin typeface="Cambria Math" panose="02040503050406030204" pitchFamily="18" charset="0"/>
                            <a:ea typeface="Cambria Math" panose="02040503050406030204" pitchFamily="18" charset="0"/>
                          </a:rPr>
                        </m:ctrlPr>
                      </m:accPr>
                      <m:e>
                        <m:r>
                          <a:rPr lang="en-AU" i="1">
                            <a:latin typeface="Cambria Math" panose="02040503050406030204" pitchFamily="18" charset="0"/>
                            <a:ea typeface="Cambria Math" panose="02040503050406030204" pitchFamily="18" charset="0"/>
                          </a:rPr>
                          <m:t>𝑝</m:t>
                        </m:r>
                      </m:e>
                    </m:acc>
                    <m:sSup>
                      <m:sSupPr>
                        <m:ctrlPr>
                          <a:rPr lang="en-AU" i="1">
                            <a:latin typeface="Cambria Math" panose="02040503050406030204" pitchFamily="18" charset="0"/>
                            <a:ea typeface="Cambria Math" panose="02040503050406030204" pitchFamily="18" charset="0"/>
                          </a:rPr>
                        </m:ctrlPr>
                      </m:sSupPr>
                      <m:e>
                        <m:r>
                          <a:rPr lang="en-AU" i="1">
                            <a:latin typeface="Cambria Math" panose="02040503050406030204" pitchFamily="18" charset="0"/>
                            <a:ea typeface="Cambria Math" panose="02040503050406030204" pitchFamily="18" charset="0"/>
                          </a:rPr>
                          <m:t>𝜌</m:t>
                        </m:r>
                      </m:e>
                      <m:sup>
                        <m:r>
                          <a:rPr lang="en-AU" i="1">
                            <a:latin typeface="Cambria Math" panose="02040503050406030204" pitchFamily="18" charset="0"/>
                            <a:ea typeface="Cambria Math" panose="02040503050406030204" pitchFamily="18" charset="0"/>
                          </a:rPr>
                          <m:t>+</m:t>
                        </m:r>
                      </m:sup>
                    </m:sSup>
                    <m:r>
                      <a:rPr lang="en-AU" i="1">
                        <a:latin typeface="Cambria Math" panose="02040503050406030204" pitchFamily="18" charset="0"/>
                        <a:ea typeface="Cambria Math" panose="02040503050406030204" pitchFamily="18" charset="0"/>
                      </a:rPr>
                      <m:t>)</m:t>
                    </m:r>
                  </m:oMath>
                </a14:m>
                <a:r>
                  <a:rPr lang="en-AU" dirty="0">
                    <a:latin typeface="Cambria Math" panose="02040503050406030204" pitchFamily="18" charset="0"/>
                    <a:ea typeface="Cambria Math" panose="02040503050406030204" pitchFamily="18" charset="0"/>
                  </a:rPr>
                  <a:t> (</a:t>
                </a:r>
                <a:r>
                  <a:rPr lang="en-AU" dirty="0">
                    <a:solidFill>
                      <a:srgbClr val="0066FF"/>
                    </a:solidFill>
                    <a:latin typeface="Cambria Math" panose="02040503050406030204" pitchFamily="18" charset="0"/>
                    <a:ea typeface="Cambria Math" panose="02040503050406030204" pitchFamily="18" charset="0"/>
                  </a:rPr>
                  <a:t>PRD 75, 094013 (2007)</a:t>
                </a:r>
                <a:r>
                  <a:rPr lang="en-AU" dirty="0">
                    <a:latin typeface="Cambria Math" panose="02040503050406030204" pitchFamily="18" charset="0"/>
                    <a:ea typeface="Cambria Math" panose="02040503050406030204" pitchFamily="18" charset="0"/>
                  </a:rPr>
                  <a:t>)</a:t>
                </a:r>
              </a:p>
              <a:p>
                <a:r>
                  <a:rPr lang="en-AU" dirty="0">
                    <a:latin typeface="Cambria Math" panose="02040503050406030204" pitchFamily="18" charset="0"/>
                    <a:ea typeface="Cambria Math" panose="02040503050406030204" pitchFamily="18" charset="0"/>
                  </a:rPr>
                  <a:t>Indication of </a:t>
                </a:r>
                <a14:m>
                  <m:oMath xmlns:m="http://schemas.openxmlformats.org/officeDocument/2006/math">
                    <m:r>
                      <a:rPr lang="en-AU" i="1">
                        <a:latin typeface="Cambria Math" panose="02040503050406030204" pitchFamily="18" charset="0"/>
                        <a:ea typeface="Cambria Math" panose="02040503050406030204" pitchFamily="18" charset="0"/>
                      </a:rPr>
                      <m:t>𝜌</m:t>
                    </m:r>
                  </m:oMath>
                </a14:m>
                <a:r>
                  <a:rPr lang="en-AU" dirty="0">
                    <a:latin typeface="Cambria Math" panose="02040503050406030204" pitchFamily="18" charset="0"/>
                    <a:ea typeface="Cambria Math" panose="02040503050406030204" pitchFamily="18" charset="0"/>
                  </a:rPr>
                  <a:t> structure in </a:t>
                </a:r>
                <a14:m>
                  <m:oMath xmlns:m="http://schemas.openxmlformats.org/officeDocument/2006/math">
                    <m:sSub>
                      <m:sSubPr>
                        <m:ctrlPr>
                          <a:rPr lang="en-AU" i="1">
                            <a:latin typeface="Cambria Math" panose="02040503050406030204" pitchFamily="18" charset="0"/>
                            <a:ea typeface="Cambria Math" panose="02040503050406030204" pitchFamily="18" charset="0"/>
                          </a:rPr>
                        </m:ctrlPr>
                      </m:sSubPr>
                      <m:e>
                        <m:r>
                          <a:rPr lang="en-AU" i="1">
                            <a:latin typeface="Cambria Math" panose="02040503050406030204" pitchFamily="18" charset="0"/>
                            <a:ea typeface="Cambria Math" panose="02040503050406030204" pitchFamily="18" charset="0"/>
                          </a:rPr>
                          <m:t>𝑀</m:t>
                        </m:r>
                      </m:e>
                      <m:sub>
                        <m:r>
                          <a:rPr lang="en-AU" i="1">
                            <a:latin typeface="Cambria Math" panose="02040503050406030204" pitchFamily="18" charset="0"/>
                            <a:ea typeface="Cambria Math" panose="02040503050406030204" pitchFamily="18" charset="0"/>
                          </a:rPr>
                          <m:t>𝜋𝜋</m:t>
                        </m:r>
                      </m:sub>
                    </m:sSub>
                  </m:oMath>
                </a14:m>
                <a:r>
                  <a:rPr lang="en-AU" dirty="0">
                    <a:latin typeface="Cambria Math" panose="02040503050406030204" pitchFamily="18" charset="0"/>
                    <a:ea typeface="Cambria Math" panose="02040503050406030204" pitchFamily="18" charset="0"/>
                  </a:rPr>
                  <a:t>.</a:t>
                </a:r>
              </a:p>
              <a:p>
                <a:endParaRPr lang="en-AU" dirty="0">
                  <a:latin typeface="Cambria Math" panose="02040503050406030204" pitchFamily="18" charset="0"/>
                  <a:ea typeface="Cambria Math" panose="02040503050406030204" pitchFamily="18" charset="0"/>
                </a:endParaRPr>
              </a:p>
              <a:p>
                <a:endParaRPr lang="en-AU" dirty="0"/>
              </a:p>
              <a:p>
                <a:pPr marL="285744" indent="-285744">
                  <a:buFont typeface="Arial" panose="020B0604020202020204" pitchFamily="34" charset="0"/>
                  <a:buChar char="•"/>
                </a:pPr>
                <a:endParaRPr lang="en-AU" dirty="0"/>
              </a:p>
            </p:txBody>
          </p:sp>
        </mc:Choice>
        <mc:Fallback xmlns="">
          <p:sp>
            <p:nvSpPr>
              <p:cNvPr id="19" name="Rectangle 18">
                <a:extLst>
                  <a:ext uri="{FF2B5EF4-FFF2-40B4-BE49-F238E27FC236}">
                    <a16:creationId xmlns:a16="http://schemas.microsoft.com/office/drawing/2014/main" id="{7E593CE6-A073-4F4C-AD96-85E7651B7356}"/>
                  </a:ext>
                </a:extLst>
              </p:cNvPr>
              <p:cNvSpPr>
                <a:spLocks noRot="1" noChangeAspect="1" noMove="1" noResize="1" noEditPoints="1" noAdjustHandles="1" noChangeArrowheads="1" noChangeShapeType="1" noTextEdit="1"/>
              </p:cNvSpPr>
              <p:nvPr/>
            </p:nvSpPr>
            <p:spPr>
              <a:xfrm>
                <a:off x="149816" y="3786167"/>
                <a:ext cx="4272401" cy="3434723"/>
              </a:xfrm>
              <a:prstGeom prst="rect">
                <a:avLst/>
              </a:prstGeom>
              <a:blipFill>
                <a:blip r:embed="rId11"/>
                <a:stretch>
                  <a:fillRect l="-1286" t="-1064" r="-571"/>
                </a:stretch>
              </a:blipFill>
            </p:spPr>
            <p:txBody>
              <a:bodyPr/>
              <a:lstStyle/>
              <a:p>
                <a:r>
                  <a:rPr lang="en-AU">
                    <a:noFill/>
                  </a:rPr>
                  <a:t> </a:t>
                </a:r>
              </a:p>
            </p:txBody>
          </p:sp>
        </mc:Fallback>
      </mc:AlternateContent>
      <p:sp>
        <p:nvSpPr>
          <p:cNvPr id="20" name="TextBox 19">
            <a:extLst>
              <a:ext uri="{FF2B5EF4-FFF2-40B4-BE49-F238E27FC236}">
                <a16:creationId xmlns:a16="http://schemas.microsoft.com/office/drawing/2014/main" id="{6124941C-435C-4ABA-9F8C-F2CF2B5DA294}"/>
              </a:ext>
            </a:extLst>
          </p:cNvPr>
          <p:cNvSpPr txBox="1"/>
          <p:nvPr/>
        </p:nvSpPr>
        <p:spPr>
          <a:xfrm>
            <a:off x="4997142" y="3144325"/>
            <a:ext cx="1031455" cy="461665"/>
          </a:xfrm>
          <a:prstGeom prst="rect">
            <a:avLst/>
          </a:prstGeom>
          <a:noFill/>
        </p:spPr>
        <p:txBody>
          <a:bodyPr wrap="square" rtlCol="0">
            <a:spAutoFit/>
          </a:bodyPr>
          <a:lstStyle/>
          <a:p>
            <a:r>
              <a:rPr lang="en-AU" sz="1200" i="1" dirty="0">
                <a:latin typeface="Calibri" panose="020F0502020204030204" pitchFamily="34" charset="0"/>
              </a:rPr>
              <a:t>Belle</a:t>
            </a:r>
          </a:p>
          <a:p>
            <a:r>
              <a:rPr lang="en-AU" sz="1200" i="1" dirty="0">
                <a:latin typeface="Calibri" panose="020F0502020204030204" pitchFamily="34" charset="0"/>
              </a:rPr>
              <a:t>Preliminary</a:t>
            </a:r>
          </a:p>
        </p:txBody>
      </p:sp>
      <p:sp>
        <p:nvSpPr>
          <p:cNvPr id="21" name="TextBox 20">
            <a:extLst>
              <a:ext uri="{FF2B5EF4-FFF2-40B4-BE49-F238E27FC236}">
                <a16:creationId xmlns:a16="http://schemas.microsoft.com/office/drawing/2014/main" id="{270E44B0-1C16-447F-A9C5-D64F58D5F2F3}"/>
              </a:ext>
            </a:extLst>
          </p:cNvPr>
          <p:cNvSpPr txBox="1"/>
          <p:nvPr/>
        </p:nvSpPr>
        <p:spPr>
          <a:xfrm>
            <a:off x="7099732" y="3142114"/>
            <a:ext cx="1031455" cy="461665"/>
          </a:xfrm>
          <a:prstGeom prst="rect">
            <a:avLst/>
          </a:prstGeom>
          <a:noFill/>
        </p:spPr>
        <p:txBody>
          <a:bodyPr wrap="square" rtlCol="0">
            <a:spAutoFit/>
          </a:bodyPr>
          <a:lstStyle/>
          <a:p>
            <a:r>
              <a:rPr lang="en-AU" sz="1200" i="1" dirty="0">
                <a:latin typeface="Calibri" panose="020F0502020204030204" pitchFamily="34" charset="0"/>
              </a:rPr>
              <a:t>Belle</a:t>
            </a:r>
          </a:p>
          <a:p>
            <a:r>
              <a:rPr lang="en-AU" sz="1200" i="1" dirty="0">
                <a:latin typeface="Calibri" panose="020F0502020204030204" pitchFamily="34" charset="0"/>
              </a:rPr>
              <a:t>Preliminary</a:t>
            </a:r>
          </a:p>
        </p:txBody>
      </p:sp>
      <p:sp>
        <p:nvSpPr>
          <p:cNvPr id="22" name="TextBox 21">
            <a:extLst>
              <a:ext uri="{FF2B5EF4-FFF2-40B4-BE49-F238E27FC236}">
                <a16:creationId xmlns:a16="http://schemas.microsoft.com/office/drawing/2014/main" id="{B007AF44-5112-46E4-B369-F3EEF3257C49}"/>
              </a:ext>
            </a:extLst>
          </p:cNvPr>
          <p:cNvSpPr txBox="1"/>
          <p:nvPr/>
        </p:nvSpPr>
        <p:spPr>
          <a:xfrm>
            <a:off x="4957121" y="5003474"/>
            <a:ext cx="1031455" cy="461665"/>
          </a:xfrm>
          <a:prstGeom prst="rect">
            <a:avLst/>
          </a:prstGeom>
          <a:noFill/>
        </p:spPr>
        <p:txBody>
          <a:bodyPr wrap="square" rtlCol="0">
            <a:spAutoFit/>
          </a:bodyPr>
          <a:lstStyle/>
          <a:p>
            <a:r>
              <a:rPr lang="en-AU" sz="1200" i="1" dirty="0">
                <a:latin typeface="Calibri" panose="020F0502020204030204" pitchFamily="34" charset="0"/>
              </a:rPr>
              <a:t>Belle</a:t>
            </a:r>
          </a:p>
          <a:p>
            <a:r>
              <a:rPr lang="en-AU" sz="1200" i="1" dirty="0">
                <a:latin typeface="Calibri" panose="020F0502020204030204" pitchFamily="34" charset="0"/>
              </a:rPr>
              <a:t>Preliminary</a:t>
            </a:r>
          </a:p>
        </p:txBody>
      </p:sp>
      <p:sp>
        <p:nvSpPr>
          <p:cNvPr id="23" name="TextBox 22">
            <a:extLst>
              <a:ext uri="{FF2B5EF4-FFF2-40B4-BE49-F238E27FC236}">
                <a16:creationId xmlns:a16="http://schemas.microsoft.com/office/drawing/2014/main" id="{62EC075E-FC6D-4461-A9B0-402570692648}"/>
              </a:ext>
            </a:extLst>
          </p:cNvPr>
          <p:cNvSpPr txBox="1"/>
          <p:nvPr/>
        </p:nvSpPr>
        <p:spPr>
          <a:xfrm>
            <a:off x="7099732" y="4953480"/>
            <a:ext cx="1031455" cy="461665"/>
          </a:xfrm>
          <a:prstGeom prst="rect">
            <a:avLst/>
          </a:prstGeom>
          <a:noFill/>
        </p:spPr>
        <p:txBody>
          <a:bodyPr wrap="square" rtlCol="0">
            <a:spAutoFit/>
          </a:bodyPr>
          <a:lstStyle/>
          <a:p>
            <a:r>
              <a:rPr lang="en-AU" sz="1200" i="1" dirty="0">
                <a:latin typeface="Calibri" panose="020F0502020204030204" pitchFamily="34" charset="0"/>
              </a:rPr>
              <a:t>Belle</a:t>
            </a:r>
          </a:p>
          <a:p>
            <a:r>
              <a:rPr lang="en-AU" sz="1200" i="1" dirty="0">
                <a:latin typeface="Calibri" panose="020F0502020204030204" pitchFamily="34" charset="0"/>
              </a:rPr>
              <a:t>Preliminary</a:t>
            </a:r>
          </a:p>
        </p:txBody>
      </p:sp>
      <p:sp>
        <p:nvSpPr>
          <p:cNvPr id="24" name="TextBox 23">
            <a:extLst>
              <a:ext uri="{FF2B5EF4-FFF2-40B4-BE49-F238E27FC236}">
                <a16:creationId xmlns:a16="http://schemas.microsoft.com/office/drawing/2014/main" id="{C1CB64DB-B1B9-4287-A8D9-C6DB07A5F5E3}"/>
              </a:ext>
            </a:extLst>
          </p:cNvPr>
          <p:cNvSpPr txBox="1"/>
          <p:nvPr/>
        </p:nvSpPr>
        <p:spPr>
          <a:xfrm>
            <a:off x="2353321" y="1651485"/>
            <a:ext cx="1031455" cy="461665"/>
          </a:xfrm>
          <a:prstGeom prst="rect">
            <a:avLst/>
          </a:prstGeom>
          <a:noFill/>
        </p:spPr>
        <p:txBody>
          <a:bodyPr wrap="square" rtlCol="0">
            <a:spAutoFit/>
          </a:bodyPr>
          <a:lstStyle/>
          <a:p>
            <a:r>
              <a:rPr lang="en-AU" sz="1200" i="1" dirty="0">
                <a:latin typeface="Calibri" panose="020F0502020204030204" pitchFamily="34" charset="0"/>
              </a:rPr>
              <a:t>Belle</a:t>
            </a:r>
          </a:p>
          <a:p>
            <a:r>
              <a:rPr lang="en-AU" sz="1200" i="1" dirty="0">
                <a:latin typeface="Calibri" panose="020F0502020204030204" pitchFamily="34" charset="0"/>
              </a:rPr>
              <a:t>Preliminary</a:t>
            </a:r>
          </a:p>
        </p:txBody>
      </p:sp>
    </p:spTree>
    <p:extLst>
      <p:ext uri="{BB962C8B-B14F-4D97-AF65-F5344CB8AC3E}">
        <p14:creationId xmlns:p14="http://schemas.microsoft.com/office/powerpoint/2010/main" val="2499607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DCA13-2658-414F-A7D1-B385C308FD18}"/>
              </a:ext>
            </a:extLst>
          </p:cNvPr>
          <p:cNvSpPr>
            <a:spLocks noGrp="1"/>
          </p:cNvSpPr>
          <p:nvPr>
            <p:ph type="title"/>
          </p:nvPr>
        </p:nvSpPr>
        <p:spPr/>
        <p:txBody>
          <a:bodyPr/>
          <a:lstStyle/>
          <a:p>
            <a:r>
              <a:rPr lang="en-AU" dirty="0"/>
              <a:t>Conclusion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B49FFF0-DCE7-43EF-B42F-8169689C43A2}"/>
                  </a:ext>
                </a:extLst>
              </p:cNvPr>
              <p:cNvSpPr>
                <a:spLocks noGrp="1"/>
              </p:cNvSpPr>
              <p:nvPr>
                <p:ph idx="1"/>
              </p:nvPr>
            </p:nvSpPr>
            <p:spPr>
              <a:xfrm>
                <a:off x="3968255" y="1397194"/>
                <a:ext cx="5301867" cy="4895851"/>
              </a:xfrm>
            </p:spPr>
            <p:txBody>
              <a:bodyPr>
                <a:normAutofit fontScale="77500" lnSpcReduction="20000"/>
              </a:bodyPr>
              <a:lstStyle/>
              <a:p>
                <a:pPr marL="0" indent="0">
                  <a:buNone/>
                </a:pPr>
                <a14:m>
                  <m:oMath xmlns:m="http://schemas.openxmlformats.org/officeDocument/2006/math">
                    <m:sSup>
                      <m:sSupPr>
                        <m:ctrlPr>
                          <a:rPr lang="en-AU" sz="2400" b="1" i="1">
                            <a:solidFill>
                              <a:schemeClr val="accent6"/>
                            </a:solidFill>
                            <a:latin typeface="Cambria Math" panose="02040503050406030204" pitchFamily="18" charset="0"/>
                          </a:rPr>
                        </m:ctrlPr>
                      </m:sSupPr>
                      <m:e>
                        <m:r>
                          <a:rPr lang="en-AU" sz="2400" b="1" i="1">
                            <a:solidFill>
                              <a:schemeClr val="accent6"/>
                            </a:solidFill>
                            <a:latin typeface="Cambria Math" panose="02040503050406030204" pitchFamily="18" charset="0"/>
                          </a:rPr>
                          <m:t>𝑩</m:t>
                        </m:r>
                      </m:e>
                      <m:sup>
                        <m:r>
                          <a:rPr lang="en-AU" sz="2400" b="1" i="1">
                            <a:solidFill>
                              <a:schemeClr val="accent6"/>
                            </a:solidFill>
                            <a:latin typeface="Cambria Math" panose="02040503050406030204" pitchFamily="18" charset="0"/>
                          </a:rPr>
                          <m:t>𝟎</m:t>
                        </m:r>
                      </m:sup>
                    </m:sSup>
                    <m:r>
                      <a:rPr lang="en-AU" sz="2400" b="1" i="1">
                        <a:solidFill>
                          <a:schemeClr val="accent6"/>
                        </a:solidFill>
                        <a:latin typeface="Cambria Math" panose="02040503050406030204" pitchFamily="18" charset="0"/>
                      </a:rPr>
                      <m:t>→</m:t>
                    </m:r>
                    <m:bar>
                      <m:barPr>
                        <m:pos m:val="top"/>
                        <m:ctrlPr>
                          <a:rPr lang="en-AU" sz="2400" b="1" i="1">
                            <a:solidFill>
                              <a:schemeClr val="accent6"/>
                            </a:solidFill>
                            <a:latin typeface="Cambria Math" panose="02040503050406030204" pitchFamily="18" charset="0"/>
                          </a:rPr>
                        </m:ctrlPr>
                      </m:barPr>
                      <m:e>
                        <m:sSup>
                          <m:sSupPr>
                            <m:ctrlPr>
                              <a:rPr lang="en-AU" sz="2400" b="1" i="1">
                                <a:solidFill>
                                  <a:schemeClr val="accent6"/>
                                </a:solidFill>
                                <a:latin typeface="Cambria Math" panose="02040503050406030204" pitchFamily="18" charset="0"/>
                              </a:rPr>
                            </m:ctrlPr>
                          </m:sSupPr>
                          <m:e>
                            <m:r>
                              <a:rPr lang="en-AU" sz="2400" b="1" i="1">
                                <a:solidFill>
                                  <a:schemeClr val="accent6"/>
                                </a:solidFill>
                                <a:latin typeface="Cambria Math" panose="02040503050406030204" pitchFamily="18" charset="0"/>
                              </a:rPr>
                              <m:t>𝑫</m:t>
                            </m:r>
                          </m:e>
                          <m:sup>
                            <m:r>
                              <a:rPr lang="en-AU" sz="2400" b="1" i="1">
                                <a:solidFill>
                                  <a:schemeClr val="accent6"/>
                                </a:solidFill>
                                <a:latin typeface="Cambria Math" panose="02040503050406030204" pitchFamily="18" charset="0"/>
                              </a:rPr>
                              <m:t>𝟎</m:t>
                            </m:r>
                          </m:sup>
                        </m:sSup>
                      </m:e>
                    </m:bar>
                    <m:sSup>
                      <m:sSupPr>
                        <m:ctrlPr>
                          <a:rPr lang="en-AU" sz="2400" b="1" i="1">
                            <a:solidFill>
                              <a:schemeClr val="accent6"/>
                            </a:solidFill>
                            <a:latin typeface="Cambria Math" panose="02040503050406030204" pitchFamily="18" charset="0"/>
                          </a:rPr>
                        </m:ctrlPr>
                      </m:sSupPr>
                      <m:e>
                        <m:r>
                          <a:rPr lang="en-AU" sz="2400" b="1" i="1">
                            <a:solidFill>
                              <a:schemeClr val="accent6"/>
                            </a:solidFill>
                            <a:latin typeface="Cambria Math" panose="02040503050406030204" pitchFamily="18" charset="0"/>
                          </a:rPr>
                          <m:t>𝝅</m:t>
                        </m:r>
                      </m:e>
                      <m:sup>
                        <m:r>
                          <a:rPr lang="en-AU" sz="2400" b="1" i="1">
                            <a:solidFill>
                              <a:schemeClr val="accent6"/>
                            </a:solidFill>
                            <a:latin typeface="Cambria Math" panose="02040503050406030204" pitchFamily="18" charset="0"/>
                          </a:rPr>
                          <m:t>𝟎</m:t>
                        </m:r>
                      </m:sup>
                    </m:sSup>
                  </m:oMath>
                </a14:m>
                <a:r>
                  <a:rPr lang="en-AU" sz="2400" b="1" dirty="0">
                    <a:solidFill>
                      <a:schemeClr val="accent6"/>
                    </a:solidFill>
                  </a:rPr>
                  <a:t>: </a:t>
                </a:r>
                <a:r>
                  <a:rPr lang="en-AU" sz="2400" b="1" dirty="0">
                    <a:solidFill>
                      <a:srgbClr val="C00000"/>
                    </a:solidFill>
                  </a:rPr>
                  <a:t>Preliminary</a:t>
                </a:r>
              </a:p>
              <a:p>
                <a:pPr marL="0" indent="0">
                  <a:buNone/>
                </a:pPr>
                <a:r>
                  <a:rPr lang="en-AU" sz="2400" b="1" dirty="0">
                    <a:solidFill>
                      <a:schemeClr val="accent6"/>
                    </a:solidFill>
                  </a:rPr>
                  <a:t>	</a:t>
                </a:r>
                <a14:m>
                  <m:oMath xmlns:m="http://schemas.openxmlformats.org/officeDocument/2006/math">
                    <m:eqArr>
                      <m:eqArrPr>
                        <m:ctrlPr>
                          <a:rPr lang="en-AU" sz="2400" i="1">
                            <a:latin typeface="Cambria Math" panose="02040503050406030204" pitchFamily="18" charset="0"/>
                          </a:rPr>
                        </m:ctrlPr>
                      </m:eqArrPr>
                      <m:e>
                        <m:r>
                          <a:rPr lang="en-AU" sz="2400" i="1">
                            <a:latin typeface="Cambria Math" panose="02040503050406030204" pitchFamily="18" charset="0"/>
                          </a:rPr>
                          <m:t>𝔅</m:t>
                        </m:r>
                        <m:r>
                          <a:rPr lang="en-AU" sz="2400" i="1">
                            <a:latin typeface="Cambria Math" panose="02040503050406030204" pitchFamily="18" charset="0"/>
                          </a:rPr>
                          <m:t>&amp;=</m:t>
                        </m:r>
                        <m:d>
                          <m:dPr>
                            <m:ctrlPr>
                              <a:rPr lang="en-AU" sz="2400" i="1">
                                <a:latin typeface="Cambria Math" panose="02040503050406030204" pitchFamily="18" charset="0"/>
                              </a:rPr>
                            </m:ctrlPr>
                          </m:dPr>
                          <m:e>
                            <m:r>
                              <a:rPr lang="en-AU" sz="2400" i="1">
                                <a:latin typeface="Cambria Math" panose="02040503050406030204" pitchFamily="18" charset="0"/>
                              </a:rPr>
                              <m:t>2.69±0.06±0.09</m:t>
                            </m:r>
                          </m:e>
                        </m:d>
                        <m:r>
                          <a:rPr lang="en-AU" sz="2400" i="1">
                            <a:latin typeface="Cambria Math" panose="02040503050406030204" pitchFamily="18" charset="0"/>
                          </a:rPr>
                          <m:t>×</m:t>
                        </m:r>
                        <m:sSup>
                          <m:sSupPr>
                            <m:ctrlPr>
                              <a:rPr lang="en-AU" sz="2400" i="1">
                                <a:latin typeface="Cambria Math" panose="02040503050406030204" pitchFamily="18" charset="0"/>
                              </a:rPr>
                            </m:ctrlPr>
                          </m:sSupPr>
                          <m:e>
                            <m:r>
                              <a:rPr lang="en-AU" sz="2400" i="1">
                                <a:latin typeface="Cambria Math" panose="02040503050406030204" pitchFamily="18" charset="0"/>
                              </a:rPr>
                              <m:t>10</m:t>
                            </m:r>
                          </m:e>
                          <m:sup>
                            <m:r>
                              <a:rPr lang="en-AU" sz="2400" i="1">
                                <a:latin typeface="Cambria Math" panose="02040503050406030204" pitchFamily="18" charset="0"/>
                              </a:rPr>
                              <m:t>−4</m:t>
                            </m:r>
                          </m:sup>
                        </m:sSup>
                      </m:e>
                      <m:e>
                        <m:sSub>
                          <m:sSubPr>
                            <m:ctrlPr>
                              <a:rPr lang="en-AU" sz="2400" i="1">
                                <a:latin typeface="Cambria Math" panose="02040503050406030204" pitchFamily="18" charset="0"/>
                              </a:rPr>
                            </m:ctrlPr>
                          </m:sSubPr>
                          <m:e>
                            <m:r>
                              <a:rPr lang="en-AU" sz="2400" i="1">
                                <a:latin typeface="Cambria Math" panose="02040503050406030204" pitchFamily="18" charset="0"/>
                              </a:rPr>
                              <m:t>𝐴</m:t>
                            </m:r>
                          </m:e>
                          <m:sub>
                            <m:r>
                              <a:rPr lang="en-AU" sz="2400" i="1">
                                <a:latin typeface="Cambria Math" panose="02040503050406030204" pitchFamily="18" charset="0"/>
                              </a:rPr>
                              <m:t>𝐶𝑃</m:t>
                            </m:r>
                          </m:sub>
                        </m:sSub>
                        <m:r>
                          <a:rPr lang="en-AU" sz="2400" i="1">
                            <a:latin typeface="Cambria Math" panose="02040503050406030204" pitchFamily="18" charset="0"/>
                          </a:rPr>
                          <m:t>&amp;=</m:t>
                        </m:r>
                        <m:d>
                          <m:dPr>
                            <m:ctrlPr>
                              <a:rPr lang="en-AU" sz="2400" i="1">
                                <a:latin typeface="Cambria Math" panose="02040503050406030204" pitchFamily="18" charset="0"/>
                              </a:rPr>
                            </m:ctrlPr>
                          </m:dPr>
                          <m:e>
                            <m:r>
                              <a:rPr lang="en-AU" sz="2400" i="1">
                                <a:latin typeface="Cambria Math" panose="02040503050406030204" pitchFamily="18" charset="0"/>
                              </a:rPr>
                              <m:t>0.10±2.05±1.22</m:t>
                            </m:r>
                          </m:e>
                        </m:d>
                        <m:r>
                          <a:rPr lang="en-AU" sz="2400" i="1">
                            <a:latin typeface="Cambria Math" panose="02040503050406030204" pitchFamily="18" charset="0"/>
                          </a:rPr>
                          <m:t>%</m:t>
                        </m:r>
                      </m:e>
                    </m:eqArr>
                  </m:oMath>
                </a14:m>
                <a:r>
                  <a:rPr lang="en-AU" sz="2400" dirty="0"/>
                  <a:t> </a:t>
                </a:r>
              </a:p>
              <a:p>
                <a:pPr marL="0" indent="0">
                  <a:buNone/>
                </a:pPr>
                <a14:m>
                  <m:oMath xmlns:m="http://schemas.openxmlformats.org/officeDocument/2006/math">
                    <m:sSup>
                      <m:sSupPr>
                        <m:ctrlPr>
                          <a:rPr lang="en-AU" sz="2400" b="1" i="1">
                            <a:solidFill>
                              <a:schemeClr val="accent6"/>
                            </a:solidFill>
                            <a:latin typeface="Cambria Math" panose="02040503050406030204" pitchFamily="18" charset="0"/>
                          </a:rPr>
                        </m:ctrlPr>
                      </m:sSupPr>
                      <m:e>
                        <m:r>
                          <a:rPr lang="en-AU" sz="2400" b="1" i="1">
                            <a:solidFill>
                              <a:schemeClr val="accent6"/>
                            </a:solidFill>
                            <a:latin typeface="Cambria Math" panose="02040503050406030204" pitchFamily="18" charset="0"/>
                          </a:rPr>
                          <m:t>𝑩</m:t>
                        </m:r>
                      </m:e>
                      <m:sup>
                        <m:r>
                          <a:rPr lang="en-AU" sz="2400" b="1" i="1">
                            <a:solidFill>
                              <a:schemeClr val="accent6"/>
                            </a:solidFill>
                            <a:latin typeface="Cambria Math" panose="02040503050406030204" pitchFamily="18" charset="0"/>
                          </a:rPr>
                          <m:t>+</m:t>
                        </m:r>
                      </m:sup>
                    </m:sSup>
                    <m:r>
                      <a:rPr lang="en-AU" sz="2400" b="1" i="1">
                        <a:solidFill>
                          <a:schemeClr val="accent6"/>
                        </a:solidFill>
                        <a:latin typeface="Cambria Math" panose="02040503050406030204" pitchFamily="18" charset="0"/>
                      </a:rPr>
                      <m:t>→</m:t>
                    </m:r>
                    <m:bar>
                      <m:barPr>
                        <m:pos m:val="top"/>
                        <m:ctrlPr>
                          <a:rPr lang="en-AU" sz="2400" b="1" i="1">
                            <a:solidFill>
                              <a:schemeClr val="accent6"/>
                            </a:solidFill>
                            <a:latin typeface="Cambria Math" panose="02040503050406030204" pitchFamily="18" charset="0"/>
                          </a:rPr>
                        </m:ctrlPr>
                      </m:barPr>
                      <m:e>
                        <m:sSup>
                          <m:sSupPr>
                            <m:ctrlPr>
                              <a:rPr lang="en-AU" sz="2400" b="1" i="1">
                                <a:solidFill>
                                  <a:schemeClr val="accent6"/>
                                </a:solidFill>
                                <a:latin typeface="Cambria Math" panose="02040503050406030204" pitchFamily="18" charset="0"/>
                              </a:rPr>
                            </m:ctrlPr>
                          </m:sSupPr>
                          <m:e>
                            <m:r>
                              <a:rPr lang="en-AU" sz="2400" b="1" i="1">
                                <a:solidFill>
                                  <a:schemeClr val="accent6"/>
                                </a:solidFill>
                                <a:latin typeface="Cambria Math" panose="02040503050406030204" pitchFamily="18" charset="0"/>
                              </a:rPr>
                              <m:t>𝑫</m:t>
                            </m:r>
                          </m:e>
                          <m:sup>
                            <m:r>
                              <a:rPr lang="en-AU" sz="2400" b="1" i="1">
                                <a:solidFill>
                                  <a:schemeClr val="accent6"/>
                                </a:solidFill>
                                <a:latin typeface="Cambria Math" panose="02040503050406030204" pitchFamily="18" charset="0"/>
                              </a:rPr>
                              <m:t>𝟎</m:t>
                            </m:r>
                          </m:sup>
                        </m:sSup>
                      </m:e>
                    </m:bar>
                    <m:sSup>
                      <m:sSupPr>
                        <m:ctrlPr>
                          <a:rPr lang="en-AU" sz="2400" b="1" i="1">
                            <a:solidFill>
                              <a:schemeClr val="accent6"/>
                            </a:solidFill>
                            <a:latin typeface="Cambria Math" panose="02040503050406030204" pitchFamily="18" charset="0"/>
                          </a:rPr>
                        </m:ctrlPr>
                      </m:sSupPr>
                      <m:e>
                        <m:r>
                          <a:rPr lang="en-AU" sz="2400" b="1" i="1">
                            <a:solidFill>
                              <a:schemeClr val="accent6"/>
                            </a:solidFill>
                            <a:latin typeface="Cambria Math" panose="02040503050406030204" pitchFamily="18" charset="0"/>
                          </a:rPr>
                          <m:t>𝝅</m:t>
                        </m:r>
                      </m:e>
                      <m:sup>
                        <m:r>
                          <a:rPr lang="en-AU" sz="2400" b="1" i="1">
                            <a:solidFill>
                              <a:schemeClr val="accent6"/>
                            </a:solidFill>
                            <a:latin typeface="Cambria Math" panose="02040503050406030204" pitchFamily="18" charset="0"/>
                          </a:rPr>
                          <m:t>+</m:t>
                        </m:r>
                      </m:sup>
                    </m:sSup>
                  </m:oMath>
                </a14:m>
                <a:r>
                  <a:rPr lang="en-AU" sz="2400" b="1" dirty="0">
                    <a:solidFill>
                      <a:schemeClr val="accent6"/>
                    </a:solidFill>
                  </a:rPr>
                  <a:t>: </a:t>
                </a:r>
                <a:r>
                  <a:rPr lang="en-AU" sz="2400" b="1" dirty="0">
                    <a:solidFill>
                      <a:srgbClr val="C00000"/>
                    </a:solidFill>
                  </a:rPr>
                  <a:t>Preliminary</a:t>
                </a:r>
                <a:endParaRPr lang="en-AU" sz="2400" b="1" dirty="0">
                  <a:solidFill>
                    <a:schemeClr val="accent6"/>
                  </a:solidFill>
                </a:endParaRPr>
              </a:p>
              <a:p>
                <a:pPr marL="0" indent="0">
                  <a:buNone/>
                </a:pPr>
                <a:r>
                  <a:rPr lang="en-AU" sz="2400" b="1" dirty="0">
                    <a:solidFill>
                      <a:schemeClr val="accent6"/>
                    </a:solidFill>
                  </a:rPr>
                  <a:t>	</a:t>
                </a:r>
                <a14:m>
                  <m:oMath xmlns:m="http://schemas.openxmlformats.org/officeDocument/2006/math">
                    <m:eqArr>
                      <m:eqArrPr>
                        <m:ctrlPr>
                          <a:rPr lang="en-AU" sz="2400" i="1">
                            <a:latin typeface="Cambria Math" panose="02040503050406030204" pitchFamily="18" charset="0"/>
                          </a:rPr>
                        </m:ctrlPr>
                      </m:eqArrPr>
                      <m:e>
                        <m:r>
                          <a:rPr lang="en-AU" sz="2400" i="1">
                            <a:latin typeface="Cambria Math" panose="02040503050406030204" pitchFamily="18" charset="0"/>
                          </a:rPr>
                          <m:t>𝔅</m:t>
                        </m:r>
                        <m:r>
                          <a:rPr lang="en-AU" sz="2400" i="1">
                            <a:latin typeface="Cambria Math" panose="02040503050406030204" pitchFamily="18" charset="0"/>
                          </a:rPr>
                          <m:t>&amp;=</m:t>
                        </m:r>
                        <m:d>
                          <m:dPr>
                            <m:ctrlPr>
                              <a:rPr lang="en-AU" sz="2400" i="1">
                                <a:latin typeface="Cambria Math" panose="02040503050406030204" pitchFamily="18" charset="0"/>
                              </a:rPr>
                            </m:ctrlPr>
                          </m:dPr>
                          <m:e>
                            <m:r>
                              <a:rPr lang="en-AU" sz="2400" i="1">
                                <a:latin typeface="Cambria Math" panose="02040503050406030204" pitchFamily="18" charset="0"/>
                              </a:rPr>
                              <m:t>4.53±0.02±0.14</m:t>
                            </m:r>
                          </m:e>
                        </m:d>
                        <m:r>
                          <a:rPr lang="en-AU" sz="2400" i="1">
                            <a:latin typeface="Cambria Math" panose="02040503050406030204" pitchFamily="18" charset="0"/>
                          </a:rPr>
                          <m:t>×</m:t>
                        </m:r>
                        <m:sSup>
                          <m:sSupPr>
                            <m:ctrlPr>
                              <a:rPr lang="en-AU" sz="2400" i="1">
                                <a:latin typeface="Cambria Math" panose="02040503050406030204" pitchFamily="18" charset="0"/>
                              </a:rPr>
                            </m:ctrlPr>
                          </m:sSupPr>
                          <m:e>
                            <m:r>
                              <a:rPr lang="en-AU" sz="2400" i="1">
                                <a:latin typeface="Cambria Math" panose="02040503050406030204" pitchFamily="18" charset="0"/>
                              </a:rPr>
                              <m:t>10</m:t>
                            </m:r>
                          </m:e>
                          <m:sup>
                            <m:r>
                              <a:rPr lang="en-AU" sz="2400" i="1">
                                <a:latin typeface="Cambria Math" panose="02040503050406030204" pitchFamily="18" charset="0"/>
                              </a:rPr>
                              <m:t>−3</m:t>
                            </m:r>
                          </m:sup>
                        </m:sSup>
                      </m:e>
                      <m:e>
                        <m:sSub>
                          <m:sSubPr>
                            <m:ctrlPr>
                              <a:rPr lang="en-AU" sz="2400" i="1">
                                <a:latin typeface="Cambria Math" panose="02040503050406030204" pitchFamily="18" charset="0"/>
                              </a:rPr>
                            </m:ctrlPr>
                          </m:sSubPr>
                          <m:e>
                            <m:r>
                              <a:rPr lang="en-AU" sz="2400" i="1">
                                <a:latin typeface="Cambria Math" panose="02040503050406030204" pitchFamily="18" charset="0"/>
                              </a:rPr>
                              <m:t>𝐴</m:t>
                            </m:r>
                          </m:e>
                          <m:sub>
                            <m:r>
                              <a:rPr lang="en-AU" sz="2400" i="1">
                                <a:latin typeface="Cambria Math" panose="02040503050406030204" pitchFamily="18" charset="0"/>
                              </a:rPr>
                              <m:t>𝐶𝑃</m:t>
                            </m:r>
                          </m:sub>
                        </m:sSub>
                        <m:r>
                          <a:rPr lang="en-AU" sz="2400" i="1">
                            <a:latin typeface="Cambria Math" panose="02040503050406030204" pitchFamily="18" charset="0"/>
                          </a:rPr>
                          <m:t>&amp;=</m:t>
                        </m:r>
                        <m:d>
                          <m:dPr>
                            <m:ctrlPr>
                              <a:rPr lang="en-AU" sz="2400" i="1">
                                <a:latin typeface="Cambria Math" panose="02040503050406030204" pitchFamily="18" charset="0"/>
                              </a:rPr>
                            </m:ctrlPr>
                          </m:dPr>
                          <m:e>
                            <m:r>
                              <a:rPr lang="en-AU" sz="2400" i="1">
                                <a:latin typeface="Cambria Math" panose="02040503050406030204" pitchFamily="18" charset="0"/>
                              </a:rPr>
                              <m:t>0.19±0.36±0.57</m:t>
                            </m:r>
                          </m:e>
                        </m:d>
                        <m:r>
                          <a:rPr lang="en-AU" sz="2400" i="1">
                            <a:latin typeface="Cambria Math" panose="02040503050406030204" pitchFamily="18" charset="0"/>
                          </a:rPr>
                          <m:t>%</m:t>
                        </m:r>
                      </m:e>
                    </m:eqArr>
                  </m:oMath>
                </a14:m>
                <a:r>
                  <a:rPr lang="en-AU" sz="2400" i="1" dirty="0"/>
                  <a:t> </a:t>
                </a:r>
              </a:p>
              <a:p>
                <a:pPr marL="0" indent="0">
                  <a:buNone/>
                </a:pPr>
                <a14:m>
                  <m:oMath xmlns:m="http://schemas.openxmlformats.org/officeDocument/2006/math">
                    <m:sSup>
                      <m:sSupPr>
                        <m:ctrlPr>
                          <a:rPr lang="en-AU" sz="2400" b="1" i="1">
                            <a:solidFill>
                              <a:schemeClr val="accent6"/>
                            </a:solidFill>
                            <a:latin typeface="Cambria Math" panose="02040503050406030204" pitchFamily="18" charset="0"/>
                          </a:rPr>
                        </m:ctrlPr>
                      </m:sSupPr>
                      <m:e>
                        <m:r>
                          <a:rPr lang="en-AU" sz="2400" b="1" i="1">
                            <a:solidFill>
                              <a:schemeClr val="accent6"/>
                            </a:solidFill>
                            <a:latin typeface="Cambria Math" panose="02040503050406030204" pitchFamily="18" charset="0"/>
                          </a:rPr>
                          <m:t>𝑩</m:t>
                        </m:r>
                      </m:e>
                      <m:sup>
                        <m:r>
                          <a:rPr lang="en-AU" sz="2400" b="1" i="1">
                            <a:solidFill>
                              <a:schemeClr val="accent6"/>
                            </a:solidFill>
                            <a:latin typeface="Cambria Math" panose="02040503050406030204" pitchFamily="18" charset="0"/>
                          </a:rPr>
                          <m:t>𝟎</m:t>
                        </m:r>
                      </m:sup>
                    </m:sSup>
                    <m:r>
                      <a:rPr lang="en-AU" sz="2400" b="1" i="1">
                        <a:solidFill>
                          <a:schemeClr val="accent6"/>
                        </a:solidFill>
                        <a:latin typeface="Cambria Math" panose="02040503050406030204" pitchFamily="18" charset="0"/>
                      </a:rPr>
                      <m:t>→</m:t>
                    </m:r>
                    <m:sSup>
                      <m:sSupPr>
                        <m:ctrlPr>
                          <a:rPr lang="en-AU" sz="2400" b="1" i="1">
                            <a:solidFill>
                              <a:schemeClr val="accent6"/>
                            </a:solidFill>
                            <a:latin typeface="Cambria Math" panose="02040503050406030204" pitchFamily="18" charset="0"/>
                          </a:rPr>
                        </m:ctrlPr>
                      </m:sSupPr>
                      <m:e>
                        <m:r>
                          <a:rPr lang="en-AU" sz="2400" b="1" i="1">
                            <a:solidFill>
                              <a:schemeClr val="accent6"/>
                            </a:solidFill>
                            <a:latin typeface="Cambria Math" panose="02040503050406030204" pitchFamily="18" charset="0"/>
                          </a:rPr>
                          <m:t>𝑲</m:t>
                        </m:r>
                      </m:e>
                      <m:sup>
                        <m:r>
                          <a:rPr lang="en-AU" sz="2400" b="1" i="1">
                            <a:solidFill>
                              <a:schemeClr val="accent6"/>
                            </a:solidFill>
                            <a:latin typeface="Cambria Math" panose="02040503050406030204" pitchFamily="18" charset="0"/>
                          </a:rPr>
                          <m:t>−</m:t>
                        </m:r>
                      </m:sup>
                    </m:sSup>
                    <m:sSup>
                      <m:sSupPr>
                        <m:ctrlPr>
                          <a:rPr lang="en-AU" sz="2400" b="1" i="1">
                            <a:solidFill>
                              <a:schemeClr val="accent6"/>
                            </a:solidFill>
                            <a:latin typeface="Cambria Math" panose="02040503050406030204" pitchFamily="18" charset="0"/>
                          </a:rPr>
                        </m:ctrlPr>
                      </m:sSupPr>
                      <m:e>
                        <m:r>
                          <a:rPr lang="en-AU" sz="2400" b="1" i="1">
                            <a:solidFill>
                              <a:schemeClr val="accent6"/>
                            </a:solidFill>
                            <a:latin typeface="Cambria Math" panose="02040503050406030204" pitchFamily="18" charset="0"/>
                          </a:rPr>
                          <m:t>𝝅</m:t>
                        </m:r>
                      </m:e>
                      <m:sup>
                        <m:r>
                          <a:rPr lang="en-AU" sz="2400" b="1" i="1">
                            <a:solidFill>
                              <a:schemeClr val="accent6"/>
                            </a:solidFill>
                            <a:latin typeface="Cambria Math" panose="02040503050406030204" pitchFamily="18" charset="0"/>
                          </a:rPr>
                          <m:t>+</m:t>
                        </m:r>
                      </m:sup>
                    </m:sSup>
                    <m:sSub>
                      <m:sSubPr>
                        <m:ctrlPr>
                          <a:rPr lang="en-AU" sz="2400" b="1" i="1">
                            <a:solidFill>
                              <a:schemeClr val="accent6"/>
                            </a:solidFill>
                            <a:latin typeface="Cambria Math" panose="02040503050406030204" pitchFamily="18" charset="0"/>
                          </a:rPr>
                        </m:ctrlPr>
                      </m:sSubPr>
                      <m:e>
                        <m:r>
                          <a:rPr lang="en-AU" sz="2400" b="1" i="1">
                            <a:solidFill>
                              <a:schemeClr val="accent6"/>
                            </a:solidFill>
                            <a:latin typeface="Cambria Math" panose="02040503050406030204" pitchFamily="18" charset="0"/>
                          </a:rPr>
                          <m:t>𝑲</m:t>
                        </m:r>
                      </m:e>
                      <m:sub>
                        <m:r>
                          <a:rPr lang="en-AU" sz="2400" b="1" i="1">
                            <a:solidFill>
                              <a:schemeClr val="accent6"/>
                            </a:solidFill>
                            <a:latin typeface="Cambria Math" panose="02040503050406030204" pitchFamily="18" charset="0"/>
                          </a:rPr>
                          <m:t>𝒔</m:t>
                        </m:r>
                      </m:sub>
                    </m:sSub>
                  </m:oMath>
                </a14:m>
                <a:r>
                  <a:rPr lang="en-AU" sz="2400" dirty="0">
                    <a:solidFill>
                      <a:srgbClr val="0066FF"/>
                    </a:solidFill>
                  </a:rPr>
                  <a:t>: Phys. Rev. D 100, 011101 (2019)</a:t>
                </a:r>
              </a:p>
              <a:p>
                <a:pPr marL="0" indent="0">
                  <a:lnSpc>
                    <a:spcPct val="120000"/>
                  </a:lnSpc>
                  <a:buNone/>
                </a:pPr>
                <a:r>
                  <a:rPr lang="en-AU" sz="2400" dirty="0"/>
                  <a:t>	</a:t>
                </a:r>
                <a14:m>
                  <m:oMath xmlns:m="http://schemas.openxmlformats.org/officeDocument/2006/math">
                    <m:r>
                      <a:rPr lang="en-AU" sz="2400" i="1">
                        <a:latin typeface="Cambria Math" panose="02040503050406030204" pitchFamily="18" charset="0"/>
                      </a:rPr>
                      <m:t>𝔅</m:t>
                    </m:r>
                    <m:r>
                      <a:rPr lang="en-AU" sz="2400" i="1">
                        <a:latin typeface="Cambria Math" panose="02040503050406030204" pitchFamily="18" charset="0"/>
                      </a:rPr>
                      <m:t>=</m:t>
                    </m:r>
                    <m:d>
                      <m:dPr>
                        <m:ctrlPr>
                          <a:rPr lang="en-AU" sz="2400" i="1">
                            <a:latin typeface="Cambria Math" panose="02040503050406030204" pitchFamily="18" charset="0"/>
                          </a:rPr>
                        </m:ctrlPr>
                      </m:dPr>
                      <m:e>
                        <m:r>
                          <a:rPr lang="en-AU" sz="2400" i="1">
                            <a:latin typeface="Cambria Math" panose="02040503050406030204" pitchFamily="18" charset="0"/>
                          </a:rPr>
                          <m:t>3.60±0.33±15</m:t>
                        </m:r>
                      </m:e>
                    </m:d>
                    <m:r>
                      <a:rPr lang="en-AU" sz="2400" i="1">
                        <a:latin typeface="Cambria Math" panose="02040503050406030204" pitchFamily="18" charset="0"/>
                      </a:rPr>
                      <m:t>×</m:t>
                    </m:r>
                    <m:sSup>
                      <m:sSupPr>
                        <m:ctrlPr>
                          <a:rPr lang="en-AU" sz="2400" i="1">
                            <a:latin typeface="Cambria Math" panose="02040503050406030204" pitchFamily="18" charset="0"/>
                          </a:rPr>
                        </m:ctrlPr>
                      </m:sSupPr>
                      <m:e>
                        <m:r>
                          <a:rPr lang="en-AU" sz="2400" i="1">
                            <a:latin typeface="Cambria Math" panose="02040503050406030204" pitchFamily="18" charset="0"/>
                          </a:rPr>
                          <m:t>10</m:t>
                        </m:r>
                      </m:e>
                      <m:sup>
                        <m:r>
                          <a:rPr lang="en-AU" sz="2400" i="1">
                            <a:latin typeface="Cambria Math" panose="02040503050406030204" pitchFamily="18" charset="0"/>
                          </a:rPr>
                          <m:t>−6</m:t>
                        </m:r>
                      </m:sup>
                    </m:sSup>
                  </m:oMath>
                </a14:m>
                <a:r>
                  <a:rPr lang="en-AU" sz="2400" dirty="0"/>
                  <a:t> </a:t>
                </a:r>
              </a:p>
              <a:p>
                <a:pPr marL="0" indent="0">
                  <a:lnSpc>
                    <a:spcPct val="120000"/>
                  </a:lnSpc>
                  <a:buNone/>
                </a:pPr>
                <a:r>
                  <a:rPr lang="en-AU" sz="2400" dirty="0"/>
                  <a:t>	</a:t>
                </a:r>
                <a14:m>
                  <m:oMath xmlns:m="http://schemas.openxmlformats.org/officeDocument/2006/math">
                    <m:sSub>
                      <m:sSubPr>
                        <m:ctrlPr>
                          <a:rPr lang="en-AU" sz="2400" i="1">
                            <a:latin typeface="Cambria Math" panose="02040503050406030204" pitchFamily="18" charset="0"/>
                          </a:rPr>
                        </m:ctrlPr>
                      </m:sSubPr>
                      <m:e>
                        <m:r>
                          <a:rPr lang="en-AU" sz="2400" i="1">
                            <a:latin typeface="Cambria Math" panose="02040503050406030204" pitchFamily="18" charset="0"/>
                          </a:rPr>
                          <m:t>𝐴</m:t>
                        </m:r>
                      </m:e>
                      <m:sub>
                        <m:r>
                          <a:rPr lang="en-AU" sz="2400" i="1">
                            <a:latin typeface="Cambria Math" panose="02040503050406030204" pitchFamily="18" charset="0"/>
                          </a:rPr>
                          <m:t>𝐶𝑃</m:t>
                        </m:r>
                      </m:sub>
                    </m:sSub>
                    <m:r>
                      <a:rPr lang="en-AU" sz="2400" i="1">
                        <a:latin typeface="Cambria Math" panose="02040503050406030204" pitchFamily="18" charset="0"/>
                      </a:rPr>
                      <m:t>=(−8.5±8.9±0.2)%</m:t>
                    </m:r>
                  </m:oMath>
                </a14:m>
                <a:r>
                  <a:rPr lang="en-AU" sz="2400" dirty="0"/>
                  <a:t> </a:t>
                </a:r>
              </a:p>
              <a:p>
                <a:pPr marL="0" indent="0">
                  <a:buNone/>
                </a:pPr>
                <a14:m>
                  <m:oMath xmlns:m="http://schemas.openxmlformats.org/officeDocument/2006/math">
                    <m:sSup>
                      <m:sSupPr>
                        <m:ctrlPr>
                          <a:rPr lang="en-AU" sz="2400" b="1" i="1">
                            <a:solidFill>
                              <a:schemeClr val="accent6"/>
                            </a:solidFill>
                            <a:latin typeface="Cambria Math" panose="02040503050406030204" pitchFamily="18" charset="0"/>
                          </a:rPr>
                        </m:ctrlPr>
                      </m:sSupPr>
                      <m:e>
                        <m:r>
                          <a:rPr lang="en-AU" sz="2400" b="1" i="1">
                            <a:solidFill>
                              <a:schemeClr val="accent6"/>
                            </a:solidFill>
                            <a:latin typeface="Cambria Math" panose="02040503050406030204" pitchFamily="18" charset="0"/>
                          </a:rPr>
                          <m:t>𝑩</m:t>
                        </m:r>
                      </m:e>
                      <m:sup>
                        <m:r>
                          <a:rPr lang="en-AU" sz="2400" b="1" i="1">
                            <a:solidFill>
                              <a:schemeClr val="accent6"/>
                            </a:solidFill>
                            <a:latin typeface="Cambria Math" panose="02040503050406030204" pitchFamily="18" charset="0"/>
                          </a:rPr>
                          <m:t>𝟎</m:t>
                        </m:r>
                      </m:sup>
                    </m:sSup>
                    <m:r>
                      <a:rPr lang="en-AU" sz="2400" b="1" i="1">
                        <a:solidFill>
                          <a:schemeClr val="accent6"/>
                        </a:solidFill>
                        <a:latin typeface="Cambria Math" panose="02040503050406030204" pitchFamily="18" charset="0"/>
                      </a:rPr>
                      <m:t>→</m:t>
                    </m:r>
                    <m:r>
                      <a:rPr lang="en-AU" sz="2400" b="1" i="1">
                        <a:solidFill>
                          <a:schemeClr val="accent6"/>
                        </a:solidFill>
                        <a:latin typeface="Cambria Math" panose="02040503050406030204" pitchFamily="18" charset="0"/>
                      </a:rPr>
                      <m:t>𝒑</m:t>
                    </m:r>
                    <m:acc>
                      <m:accPr>
                        <m:chr m:val="̅"/>
                        <m:ctrlPr>
                          <a:rPr lang="en-AU" sz="2400" b="1" i="1">
                            <a:solidFill>
                              <a:schemeClr val="accent6"/>
                            </a:solidFill>
                            <a:latin typeface="Cambria Math" panose="02040503050406030204" pitchFamily="18" charset="0"/>
                          </a:rPr>
                        </m:ctrlPr>
                      </m:accPr>
                      <m:e>
                        <m:r>
                          <a:rPr lang="en-AU" sz="2400" b="1" i="1">
                            <a:solidFill>
                              <a:schemeClr val="accent6"/>
                            </a:solidFill>
                            <a:latin typeface="Cambria Math" panose="02040503050406030204" pitchFamily="18" charset="0"/>
                          </a:rPr>
                          <m:t>𝒑</m:t>
                        </m:r>
                      </m:e>
                    </m:acc>
                    <m:sSup>
                      <m:sSupPr>
                        <m:ctrlPr>
                          <a:rPr lang="en-AU" sz="2400" b="1" i="1">
                            <a:solidFill>
                              <a:schemeClr val="accent6"/>
                            </a:solidFill>
                            <a:latin typeface="Cambria Math" panose="02040503050406030204" pitchFamily="18" charset="0"/>
                          </a:rPr>
                        </m:ctrlPr>
                      </m:sSupPr>
                      <m:e>
                        <m:r>
                          <a:rPr lang="en-AU" sz="2400" b="1" i="1">
                            <a:solidFill>
                              <a:schemeClr val="accent6"/>
                            </a:solidFill>
                            <a:latin typeface="Cambria Math" panose="02040503050406030204" pitchFamily="18" charset="0"/>
                          </a:rPr>
                          <m:t>𝝅</m:t>
                        </m:r>
                      </m:e>
                      <m:sup>
                        <m:r>
                          <a:rPr lang="en-AU" sz="2400" b="1" i="1">
                            <a:solidFill>
                              <a:schemeClr val="accent6"/>
                            </a:solidFill>
                            <a:latin typeface="Cambria Math" panose="02040503050406030204" pitchFamily="18" charset="0"/>
                          </a:rPr>
                          <m:t>𝟎</m:t>
                        </m:r>
                      </m:sup>
                    </m:sSup>
                  </m:oMath>
                </a14:m>
                <a:r>
                  <a:rPr lang="en-AU" sz="2400" dirty="0">
                    <a:solidFill>
                      <a:srgbClr val="0066FF"/>
                    </a:solidFill>
                  </a:rPr>
                  <a:t>: Phys. Rev. D 99, 091104 (2019)</a:t>
                </a:r>
              </a:p>
              <a:p>
                <a:pPr marL="0" indent="0">
                  <a:buNone/>
                </a:pPr>
                <a:r>
                  <a:rPr lang="en-AU" sz="2400" dirty="0">
                    <a:solidFill>
                      <a:srgbClr val="0066FF"/>
                    </a:solidFill>
                  </a:rPr>
                  <a:t>	</a:t>
                </a:r>
                <a14:m>
                  <m:oMath xmlns:m="http://schemas.openxmlformats.org/officeDocument/2006/math">
                    <m:r>
                      <a:rPr lang="en-AU" sz="2400" i="1">
                        <a:latin typeface="Cambria Math" panose="02040503050406030204" pitchFamily="18" charset="0"/>
                      </a:rPr>
                      <m:t>𝔅</m:t>
                    </m:r>
                    <m:r>
                      <a:rPr lang="en-AU" sz="2400" i="1">
                        <a:latin typeface="Cambria Math" panose="02040503050406030204" pitchFamily="18" charset="0"/>
                      </a:rPr>
                      <m:t>= </m:t>
                    </m:r>
                    <m:d>
                      <m:dPr>
                        <m:ctrlPr>
                          <a:rPr lang="en-AU" sz="2400" i="1" dirty="0">
                            <a:latin typeface="Cambria Math" panose="02040503050406030204" pitchFamily="18" charset="0"/>
                          </a:rPr>
                        </m:ctrlPr>
                      </m:dPr>
                      <m:e>
                        <m:r>
                          <a:rPr lang="en-AU" sz="2400" i="1" dirty="0">
                            <a:latin typeface="Cambria Math" panose="02040503050406030204" pitchFamily="18" charset="0"/>
                          </a:rPr>
                          <m:t>5.0±1.8±0.6</m:t>
                        </m:r>
                      </m:e>
                    </m:d>
                    <m:r>
                      <a:rPr lang="en-AU" sz="2400" i="1" dirty="0">
                        <a:latin typeface="Cambria Math" panose="02040503050406030204" pitchFamily="18" charset="0"/>
                      </a:rPr>
                      <m:t>×</m:t>
                    </m:r>
                    <m:sSup>
                      <m:sSupPr>
                        <m:ctrlPr>
                          <a:rPr lang="en-AU" sz="2400" i="1" dirty="0">
                            <a:latin typeface="Cambria Math" panose="02040503050406030204" pitchFamily="18" charset="0"/>
                          </a:rPr>
                        </m:ctrlPr>
                      </m:sSupPr>
                      <m:e>
                        <m:r>
                          <a:rPr lang="en-AU" sz="2400" i="1" dirty="0">
                            <a:latin typeface="Cambria Math" panose="02040503050406030204" pitchFamily="18" charset="0"/>
                          </a:rPr>
                          <m:t>10</m:t>
                        </m:r>
                      </m:e>
                      <m:sup>
                        <m:r>
                          <a:rPr lang="en-AU" sz="2400" i="1" dirty="0">
                            <a:latin typeface="Cambria Math" panose="02040503050406030204" pitchFamily="18" charset="0"/>
                          </a:rPr>
                          <m:t>−7</m:t>
                        </m:r>
                      </m:sup>
                    </m:sSup>
                  </m:oMath>
                </a14:m>
                <a:endParaRPr lang="en-AU" sz="2400" dirty="0"/>
              </a:p>
              <a:p>
                <a:pPr marL="0" indent="0">
                  <a:buNone/>
                </a:pPr>
                <a14:m>
                  <m:oMath xmlns:m="http://schemas.openxmlformats.org/officeDocument/2006/math">
                    <m:sSup>
                      <m:sSupPr>
                        <m:ctrlPr>
                          <a:rPr lang="en-AU" sz="2400" b="1" i="1">
                            <a:solidFill>
                              <a:schemeClr val="accent6"/>
                            </a:solidFill>
                            <a:latin typeface="Cambria Math" panose="02040503050406030204" pitchFamily="18" charset="0"/>
                          </a:rPr>
                        </m:ctrlPr>
                      </m:sSupPr>
                      <m:e>
                        <m:r>
                          <a:rPr lang="en-AU" sz="2400" b="1" i="1">
                            <a:solidFill>
                              <a:schemeClr val="accent6"/>
                            </a:solidFill>
                            <a:latin typeface="Cambria Math" panose="02040503050406030204" pitchFamily="18" charset="0"/>
                          </a:rPr>
                          <m:t>𝑩</m:t>
                        </m:r>
                      </m:e>
                      <m:sup>
                        <m:r>
                          <a:rPr lang="en-AU" sz="2400" b="1" i="1">
                            <a:solidFill>
                              <a:schemeClr val="accent6"/>
                            </a:solidFill>
                            <a:latin typeface="Cambria Math" panose="02040503050406030204" pitchFamily="18" charset="0"/>
                          </a:rPr>
                          <m:t>𝟎</m:t>
                        </m:r>
                      </m:sup>
                    </m:sSup>
                    <m:r>
                      <a:rPr lang="en-AU" sz="2400" b="1" i="1">
                        <a:solidFill>
                          <a:schemeClr val="accent6"/>
                        </a:solidFill>
                        <a:latin typeface="Cambria Math" panose="02040503050406030204" pitchFamily="18" charset="0"/>
                      </a:rPr>
                      <m:t>→</m:t>
                    </m:r>
                    <m:r>
                      <a:rPr lang="en-AU" sz="2400" b="1" i="1">
                        <a:solidFill>
                          <a:schemeClr val="accent6"/>
                        </a:solidFill>
                        <a:latin typeface="Cambria Math" panose="02040503050406030204" pitchFamily="18" charset="0"/>
                      </a:rPr>
                      <m:t>𝒑</m:t>
                    </m:r>
                    <m:acc>
                      <m:accPr>
                        <m:chr m:val="̅"/>
                        <m:ctrlPr>
                          <a:rPr lang="en-AU" sz="2400" b="1" i="1">
                            <a:solidFill>
                              <a:schemeClr val="accent6"/>
                            </a:solidFill>
                            <a:latin typeface="Cambria Math" panose="02040503050406030204" pitchFamily="18" charset="0"/>
                          </a:rPr>
                        </m:ctrlPr>
                      </m:accPr>
                      <m:e>
                        <m:r>
                          <a:rPr lang="en-AU" sz="2400" b="1" i="1">
                            <a:solidFill>
                              <a:schemeClr val="accent6"/>
                            </a:solidFill>
                            <a:latin typeface="Cambria Math" panose="02040503050406030204" pitchFamily="18" charset="0"/>
                          </a:rPr>
                          <m:t>𝒑</m:t>
                        </m:r>
                      </m:e>
                    </m:acc>
                    <m:sSup>
                      <m:sSupPr>
                        <m:ctrlPr>
                          <a:rPr lang="en-AU" sz="2400" b="1" i="1">
                            <a:solidFill>
                              <a:schemeClr val="accent6"/>
                            </a:solidFill>
                            <a:latin typeface="Cambria Math" panose="02040503050406030204" pitchFamily="18" charset="0"/>
                          </a:rPr>
                        </m:ctrlPr>
                      </m:sSupPr>
                      <m:e>
                        <m:r>
                          <a:rPr lang="en-AU" sz="2400" b="1" i="1">
                            <a:solidFill>
                              <a:schemeClr val="accent6"/>
                            </a:solidFill>
                            <a:latin typeface="Cambria Math" panose="02040503050406030204" pitchFamily="18" charset="0"/>
                          </a:rPr>
                          <m:t>𝝅</m:t>
                        </m:r>
                      </m:e>
                      <m:sup>
                        <m:r>
                          <a:rPr lang="en-AU" sz="2400" b="1" i="1">
                            <a:solidFill>
                              <a:schemeClr val="accent6"/>
                            </a:solidFill>
                            <a:latin typeface="Cambria Math" panose="02040503050406030204" pitchFamily="18" charset="0"/>
                          </a:rPr>
                          <m:t>+</m:t>
                        </m:r>
                      </m:sup>
                    </m:sSup>
                    <m:sSup>
                      <m:sSupPr>
                        <m:ctrlPr>
                          <a:rPr lang="en-AU" sz="2400" b="1" i="1">
                            <a:solidFill>
                              <a:schemeClr val="accent6"/>
                            </a:solidFill>
                            <a:latin typeface="Cambria Math" panose="02040503050406030204" pitchFamily="18" charset="0"/>
                          </a:rPr>
                        </m:ctrlPr>
                      </m:sSupPr>
                      <m:e>
                        <m:r>
                          <a:rPr lang="en-AU" sz="2400" b="1" i="1">
                            <a:solidFill>
                              <a:schemeClr val="accent6"/>
                            </a:solidFill>
                            <a:latin typeface="Cambria Math" panose="02040503050406030204" pitchFamily="18" charset="0"/>
                          </a:rPr>
                          <m:t>𝝅</m:t>
                        </m:r>
                      </m:e>
                      <m:sup>
                        <m:r>
                          <a:rPr lang="en-AU" sz="2400" b="1" i="1">
                            <a:solidFill>
                              <a:schemeClr val="accent6"/>
                            </a:solidFill>
                            <a:latin typeface="Cambria Math" panose="02040503050406030204" pitchFamily="18" charset="0"/>
                          </a:rPr>
                          <m:t>−</m:t>
                        </m:r>
                      </m:sup>
                    </m:sSup>
                  </m:oMath>
                </a14:m>
                <a:r>
                  <a:rPr lang="en-AU" sz="2400" b="1" dirty="0">
                    <a:solidFill>
                      <a:schemeClr val="accent6"/>
                    </a:solidFill>
                  </a:rPr>
                  <a:t>: </a:t>
                </a:r>
                <a:r>
                  <a:rPr lang="en-AU" sz="2400" b="1" dirty="0">
                    <a:solidFill>
                      <a:srgbClr val="C00000"/>
                    </a:solidFill>
                  </a:rPr>
                  <a:t>Preliminary</a:t>
                </a:r>
                <a:endParaRPr lang="en-AU" sz="2400" b="1" dirty="0">
                  <a:solidFill>
                    <a:schemeClr val="accent6"/>
                  </a:solidFill>
                </a:endParaRPr>
              </a:p>
              <a:p>
                <a:pPr marL="0" indent="0">
                  <a:buNone/>
                </a:pPr>
                <a:r>
                  <a:rPr lang="en-AU" sz="2400" dirty="0"/>
                  <a:t>	</a:t>
                </a:r>
                <a14:m>
                  <m:oMath xmlns:m="http://schemas.openxmlformats.org/officeDocument/2006/math">
                    <m:r>
                      <a:rPr lang="en-AU" sz="2400" i="1">
                        <a:latin typeface="Cambria Math" panose="02040503050406030204" pitchFamily="18" charset="0"/>
                      </a:rPr>
                      <m:t>𝔅</m:t>
                    </m:r>
                    <m:r>
                      <a:rPr lang="en-AU" sz="2400" i="1">
                        <a:latin typeface="Cambria Math" panose="02040503050406030204" pitchFamily="18" charset="0"/>
                      </a:rPr>
                      <m:t>=</m:t>
                    </m:r>
                    <m:sSubSup>
                      <m:sSubSupPr>
                        <m:ctrlPr>
                          <a:rPr lang="en-AU" sz="2400" i="1">
                            <a:latin typeface="Cambria Math" panose="02040503050406030204" pitchFamily="18" charset="0"/>
                          </a:rPr>
                        </m:ctrlPr>
                      </m:sSubSupPr>
                      <m:e>
                        <m:r>
                          <a:rPr lang="en-AU" sz="2400" i="1">
                            <a:latin typeface="Cambria Math" panose="02040503050406030204" pitchFamily="18" charset="0"/>
                          </a:rPr>
                          <m:t>(0.83</m:t>
                        </m:r>
                      </m:e>
                      <m:sub>
                        <m:r>
                          <a:rPr lang="en-AU" sz="2400" i="1">
                            <a:latin typeface="Cambria Math" panose="02040503050406030204" pitchFamily="18" charset="0"/>
                          </a:rPr>
                          <m:t>−0.17</m:t>
                        </m:r>
                      </m:sub>
                      <m:sup>
                        <m:r>
                          <a:rPr lang="en-AU" sz="2400" i="1">
                            <a:latin typeface="Cambria Math" panose="02040503050406030204" pitchFamily="18" charset="0"/>
                          </a:rPr>
                          <m:t>+0.18</m:t>
                        </m:r>
                      </m:sup>
                    </m:sSubSup>
                    <m:r>
                      <a:rPr lang="en-AU" sz="2400" i="1">
                        <a:latin typeface="Cambria Math" panose="02040503050406030204" pitchFamily="18" charset="0"/>
                      </a:rPr>
                      <m:t>±0.17)×</m:t>
                    </m:r>
                    <m:sSup>
                      <m:sSupPr>
                        <m:ctrlPr>
                          <a:rPr lang="en-AU" sz="2400" i="1">
                            <a:latin typeface="Cambria Math" panose="02040503050406030204" pitchFamily="18" charset="0"/>
                          </a:rPr>
                        </m:ctrlPr>
                      </m:sSupPr>
                      <m:e>
                        <m:r>
                          <a:rPr lang="en-AU" sz="2400" i="1">
                            <a:latin typeface="Cambria Math" panose="02040503050406030204" pitchFamily="18" charset="0"/>
                          </a:rPr>
                          <m:t>10</m:t>
                        </m:r>
                      </m:e>
                      <m:sup>
                        <m:r>
                          <a:rPr lang="en-AU" sz="2400" i="1">
                            <a:latin typeface="Cambria Math" panose="02040503050406030204" pitchFamily="18" charset="0"/>
                          </a:rPr>
                          <m:t>−6</m:t>
                        </m:r>
                      </m:sup>
                    </m:sSup>
                  </m:oMath>
                </a14:m>
                <a:endParaRPr lang="en-AU" sz="2400" dirty="0"/>
              </a:p>
              <a:p>
                <a:pPr marL="0" indent="0">
                  <a:buNone/>
                </a:pPr>
                <a14:m>
                  <m:oMath xmlns:m="http://schemas.openxmlformats.org/officeDocument/2006/math">
                    <m:sSup>
                      <m:sSupPr>
                        <m:ctrlPr>
                          <a:rPr lang="en-AU" sz="2400" b="1" i="1">
                            <a:solidFill>
                              <a:schemeClr val="accent6"/>
                            </a:solidFill>
                            <a:latin typeface="Cambria Math" panose="02040503050406030204" pitchFamily="18" charset="0"/>
                          </a:rPr>
                        </m:ctrlPr>
                      </m:sSupPr>
                      <m:e>
                        <m:r>
                          <a:rPr lang="en-AU" sz="2400" b="1" i="1">
                            <a:solidFill>
                              <a:schemeClr val="accent6"/>
                            </a:solidFill>
                            <a:latin typeface="Cambria Math" panose="02040503050406030204" pitchFamily="18" charset="0"/>
                          </a:rPr>
                          <m:t>𝑩</m:t>
                        </m:r>
                      </m:e>
                      <m:sup>
                        <m:r>
                          <a:rPr lang="en-AU" sz="2400" b="1" i="1">
                            <a:solidFill>
                              <a:schemeClr val="accent6"/>
                            </a:solidFill>
                            <a:latin typeface="Cambria Math" panose="02040503050406030204" pitchFamily="18" charset="0"/>
                          </a:rPr>
                          <m:t>+</m:t>
                        </m:r>
                      </m:sup>
                    </m:sSup>
                    <m:r>
                      <a:rPr lang="en-AU" sz="2400" b="1" i="1">
                        <a:solidFill>
                          <a:schemeClr val="accent6"/>
                        </a:solidFill>
                        <a:latin typeface="Cambria Math" panose="02040503050406030204" pitchFamily="18" charset="0"/>
                      </a:rPr>
                      <m:t>→</m:t>
                    </m:r>
                    <m:r>
                      <a:rPr lang="en-AU" sz="2400" b="1" i="1">
                        <a:solidFill>
                          <a:schemeClr val="accent6"/>
                        </a:solidFill>
                        <a:latin typeface="Cambria Math" panose="02040503050406030204" pitchFamily="18" charset="0"/>
                      </a:rPr>
                      <m:t>𝒑</m:t>
                    </m:r>
                    <m:acc>
                      <m:accPr>
                        <m:chr m:val="̅"/>
                        <m:ctrlPr>
                          <a:rPr lang="en-AU" sz="2400" b="1" i="1">
                            <a:solidFill>
                              <a:schemeClr val="accent6"/>
                            </a:solidFill>
                            <a:latin typeface="Cambria Math" panose="02040503050406030204" pitchFamily="18" charset="0"/>
                          </a:rPr>
                        </m:ctrlPr>
                      </m:accPr>
                      <m:e>
                        <m:r>
                          <a:rPr lang="en-AU" sz="2400" b="1" i="1">
                            <a:solidFill>
                              <a:schemeClr val="accent6"/>
                            </a:solidFill>
                            <a:latin typeface="Cambria Math" panose="02040503050406030204" pitchFamily="18" charset="0"/>
                          </a:rPr>
                          <m:t>𝒑</m:t>
                        </m:r>
                      </m:e>
                    </m:acc>
                    <m:sSup>
                      <m:sSupPr>
                        <m:ctrlPr>
                          <a:rPr lang="en-AU" sz="2400" b="1" i="1">
                            <a:solidFill>
                              <a:schemeClr val="accent6"/>
                            </a:solidFill>
                            <a:latin typeface="Cambria Math" panose="02040503050406030204" pitchFamily="18" charset="0"/>
                          </a:rPr>
                        </m:ctrlPr>
                      </m:sSupPr>
                      <m:e>
                        <m:r>
                          <a:rPr lang="en-AU" sz="2400" b="1" i="1">
                            <a:solidFill>
                              <a:schemeClr val="accent6"/>
                            </a:solidFill>
                            <a:latin typeface="Cambria Math" panose="02040503050406030204" pitchFamily="18" charset="0"/>
                          </a:rPr>
                          <m:t>𝝅</m:t>
                        </m:r>
                      </m:e>
                      <m:sup>
                        <m:r>
                          <a:rPr lang="en-AU" sz="2400" b="1" i="1">
                            <a:solidFill>
                              <a:schemeClr val="accent6"/>
                            </a:solidFill>
                            <a:latin typeface="Cambria Math" panose="02040503050406030204" pitchFamily="18" charset="0"/>
                          </a:rPr>
                          <m:t>+</m:t>
                        </m:r>
                      </m:sup>
                    </m:sSup>
                    <m:sSup>
                      <m:sSupPr>
                        <m:ctrlPr>
                          <a:rPr lang="en-AU" sz="2400" b="1" i="1">
                            <a:solidFill>
                              <a:schemeClr val="accent6"/>
                            </a:solidFill>
                            <a:latin typeface="Cambria Math" panose="02040503050406030204" pitchFamily="18" charset="0"/>
                          </a:rPr>
                        </m:ctrlPr>
                      </m:sSupPr>
                      <m:e>
                        <m:r>
                          <a:rPr lang="en-AU" sz="2400" b="1" i="1">
                            <a:solidFill>
                              <a:schemeClr val="accent6"/>
                            </a:solidFill>
                            <a:latin typeface="Cambria Math" panose="02040503050406030204" pitchFamily="18" charset="0"/>
                          </a:rPr>
                          <m:t>𝝅</m:t>
                        </m:r>
                      </m:e>
                      <m:sup>
                        <m:r>
                          <a:rPr lang="en-AU" sz="2400" b="1" i="1">
                            <a:solidFill>
                              <a:schemeClr val="accent6"/>
                            </a:solidFill>
                            <a:latin typeface="Cambria Math" panose="02040503050406030204" pitchFamily="18" charset="0"/>
                          </a:rPr>
                          <m:t>𝟎</m:t>
                        </m:r>
                      </m:sup>
                    </m:sSup>
                  </m:oMath>
                </a14:m>
                <a:r>
                  <a:rPr lang="en-AU" sz="2400" b="1" dirty="0">
                    <a:solidFill>
                      <a:schemeClr val="accent6"/>
                    </a:solidFill>
                  </a:rPr>
                  <a:t>:</a:t>
                </a:r>
                <a:r>
                  <a:rPr lang="en-AU" sz="2400" b="1" i="1" dirty="0">
                    <a:solidFill>
                      <a:schemeClr val="accent6"/>
                    </a:solidFill>
                  </a:rPr>
                  <a:t> </a:t>
                </a:r>
                <a:r>
                  <a:rPr lang="en-AU" sz="2400" b="1" dirty="0">
                    <a:solidFill>
                      <a:srgbClr val="C00000"/>
                    </a:solidFill>
                  </a:rPr>
                  <a:t>Preliminary</a:t>
                </a:r>
                <a:endParaRPr lang="en-AU" sz="2400" b="1" i="1" dirty="0">
                  <a:solidFill>
                    <a:schemeClr val="accent6"/>
                  </a:solidFill>
                </a:endParaRPr>
              </a:p>
              <a:p>
                <a:pPr marL="0" indent="0">
                  <a:buNone/>
                </a:pPr>
                <a:r>
                  <a:rPr lang="en-AU" sz="2400" dirty="0"/>
                  <a:t>	</a:t>
                </a:r>
                <a14:m>
                  <m:oMath xmlns:m="http://schemas.openxmlformats.org/officeDocument/2006/math">
                    <m:r>
                      <a:rPr lang="en-AU" sz="2400" i="1">
                        <a:latin typeface="Cambria Math" panose="02040503050406030204" pitchFamily="18" charset="0"/>
                      </a:rPr>
                      <m:t>𝔅</m:t>
                    </m:r>
                    <m:r>
                      <a:rPr lang="en-AU" sz="2400" i="1">
                        <a:latin typeface="Cambria Math" panose="02040503050406030204" pitchFamily="18" charset="0"/>
                      </a:rPr>
                      <m:t>=</m:t>
                    </m:r>
                    <m:sSubSup>
                      <m:sSubSupPr>
                        <m:ctrlPr>
                          <a:rPr lang="en-AU" sz="2400" i="1">
                            <a:latin typeface="Cambria Math" panose="02040503050406030204" pitchFamily="18" charset="0"/>
                          </a:rPr>
                        </m:ctrlPr>
                      </m:sSubSupPr>
                      <m:e>
                        <m:r>
                          <a:rPr lang="en-AU" sz="2400" i="1">
                            <a:latin typeface="Cambria Math" panose="02040503050406030204" pitchFamily="18" charset="0"/>
                          </a:rPr>
                          <m:t>(4.64</m:t>
                        </m:r>
                      </m:e>
                      <m:sub>
                        <m:r>
                          <a:rPr lang="en-AU" sz="2400" i="1">
                            <a:latin typeface="Cambria Math" panose="02040503050406030204" pitchFamily="18" charset="0"/>
                          </a:rPr>
                          <m:t>−1.10</m:t>
                        </m:r>
                      </m:sub>
                      <m:sup>
                        <m:r>
                          <a:rPr lang="en-AU" sz="2400" i="1">
                            <a:latin typeface="Cambria Math" panose="02040503050406030204" pitchFamily="18" charset="0"/>
                          </a:rPr>
                          <m:t>+1.15</m:t>
                        </m:r>
                      </m:sup>
                    </m:sSubSup>
                    <m:r>
                      <a:rPr lang="en-AU" sz="2400" i="1">
                        <a:latin typeface="Cambria Math" panose="02040503050406030204" pitchFamily="18" charset="0"/>
                      </a:rPr>
                      <m:t>±0.68)×</m:t>
                    </m:r>
                    <m:sSup>
                      <m:sSupPr>
                        <m:ctrlPr>
                          <a:rPr lang="en-AU" sz="2400" i="1">
                            <a:latin typeface="Cambria Math" panose="02040503050406030204" pitchFamily="18" charset="0"/>
                          </a:rPr>
                        </m:ctrlPr>
                      </m:sSupPr>
                      <m:e>
                        <m:r>
                          <a:rPr lang="en-AU" sz="2400" i="1">
                            <a:latin typeface="Cambria Math" panose="02040503050406030204" pitchFamily="18" charset="0"/>
                          </a:rPr>
                          <m:t>10</m:t>
                        </m:r>
                      </m:e>
                      <m:sup>
                        <m:r>
                          <a:rPr lang="en-AU" sz="2400" i="1">
                            <a:latin typeface="Cambria Math" panose="02040503050406030204" pitchFamily="18" charset="0"/>
                          </a:rPr>
                          <m:t>−6</m:t>
                        </m:r>
                      </m:sup>
                    </m:sSup>
                  </m:oMath>
                </a14:m>
                <a:endParaRPr lang="en-AU" sz="2400" dirty="0"/>
              </a:p>
              <a:p>
                <a:pPr marL="0" indent="0">
                  <a:buNone/>
                </a:pPr>
                <a:endParaRPr lang="en-AU" sz="2400" dirty="0">
                  <a:solidFill>
                    <a:srgbClr val="0066FF"/>
                  </a:solidFill>
                </a:endParaRPr>
              </a:p>
            </p:txBody>
          </p:sp>
        </mc:Choice>
        <mc:Fallback xmlns="">
          <p:sp>
            <p:nvSpPr>
              <p:cNvPr id="3" name="Content Placeholder 2">
                <a:extLst>
                  <a:ext uri="{FF2B5EF4-FFF2-40B4-BE49-F238E27FC236}">
                    <a16:creationId xmlns:a16="http://schemas.microsoft.com/office/drawing/2014/main" id="{0B49FFF0-DCE7-43EF-B42F-8169689C43A2}"/>
                  </a:ext>
                </a:extLst>
              </p:cNvPr>
              <p:cNvSpPr>
                <a:spLocks noGrp="1" noRot="1" noChangeAspect="1" noMove="1" noResize="1" noEditPoints="1" noAdjustHandles="1" noChangeArrowheads="1" noChangeShapeType="1" noTextEdit="1"/>
              </p:cNvSpPr>
              <p:nvPr>
                <p:ph idx="1"/>
              </p:nvPr>
            </p:nvSpPr>
            <p:spPr>
              <a:xfrm>
                <a:off x="3968255" y="1397194"/>
                <a:ext cx="5301867" cy="4895851"/>
              </a:xfrm>
              <a:blipFill>
                <a:blip r:embed="rId3"/>
                <a:stretch>
                  <a:fillRect t="-872"/>
                </a:stretch>
              </a:blipFill>
            </p:spPr>
            <p:txBody>
              <a:bodyPr/>
              <a:lstStyle/>
              <a:p>
                <a:r>
                  <a:rPr lang="en-AU">
                    <a:noFill/>
                  </a:rPr>
                  <a:t> </a:t>
                </a:r>
              </a:p>
            </p:txBody>
          </p:sp>
        </mc:Fallback>
      </mc:AlternateContent>
      <p:sp>
        <p:nvSpPr>
          <p:cNvPr id="4" name="Date Placeholder 3">
            <a:extLst>
              <a:ext uri="{FF2B5EF4-FFF2-40B4-BE49-F238E27FC236}">
                <a16:creationId xmlns:a16="http://schemas.microsoft.com/office/drawing/2014/main" id="{53720CF3-5B88-416E-9AB4-98BA02293BE2}"/>
              </a:ext>
            </a:extLst>
          </p:cNvPr>
          <p:cNvSpPr>
            <a:spLocks noGrp="1"/>
          </p:cNvSpPr>
          <p:nvPr>
            <p:ph type="dt" sz="half" idx="10"/>
          </p:nvPr>
        </p:nvSpPr>
        <p:spPr/>
        <p:txBody>
          <a:bodyPr/>
          <a:lstStyle/>
          <a:p>
            <a:fld id="{38D11406-A248-4AFE-A4AD-E6BA6F50398D}" type="datetime1">
              <a:rPr lang="en-US" smtClean="0"/>
              <a:t>9/18/2019</a:t>
            </a:fld>
            <a:endParaRPr lang="en-AU"/>
          </a:p>
        </p:txBody>
      </p:sp>
      <mc:AlternateContent xmlns:mc="http://schemas.openxmlformats.org/markup-compatibility/2006" xmlns:a14="http://schemas.microsoft.com/office/drawing/2010/main">
        <mc:Choice Requires="a14">
          <p:sp>
            <p:nvSpPr>
              <p:cNvPr id="5" name="Footer Placeholder 4">
                <a:extLst>
                  <a:ext uri="{FF2B5EF4-FFF2-40B4-BE49-F238E27FC236}">
                    <a16:creationId xmlns:a16="http://schemas.microsoft.com/office/drawing/2014/main" id="{1AC2CC67-1E6D-4A57-B63F-697FC9733459}"/>
                  </a:ext>
                </a:extLst>
              </p:cNvPr>
              <p:cNvSpPr>
                <a:spLocks noGrp="1"/>
              </p:cNvSpPr>
              <p:nvPr>
                <p:ph type="ftr" sz="quarter" idx="11"/>
              </p:nvPr>
            </p:nvSpPr>
            <p:spPr/>
            <p:txBody>
              <a:bodyPr/>
              <a:lstStyle/>
              <a:p>
                <a:r>
                  <a:rPr lang="en-AU" altLang="en-US">
                    <a:latin typeface="Cambria Math" panose="02040503050406030204" pitchFamily="18" charset="0"/>
                    <a:ea typeface="Cambria Math" panose="02040503050406030204" pitchFamily="18" charset="0"/>
                  </a:rPr>
                  <a:t>Hadronic B Decays at Belle, PIC2019</a:t>
                </a:r>
                <a:endParaRPr lang="en-AU" dirty="0"/>
              </a:p>
            </p:txBody>
          </p:sp>
        </mc:Choice>
        <mc:Fallback xmlns="">
          <p:sp>
            <p:nvSpPr>
              <p:cNvPr id="5" name="Footer Placeholder 4">
                <a:extLst>
                  <a:ext uri="{FF2B5EF4-FFF2-40B4-BE49-F238E27FC236}">
                    <a16:creationId xmlns:a16="http://schemas.microsoft.com/office/drawing/2014/main" id="{1AC2CC67-1E6D-4A57-B63F-697FC9733459}"/>
                  </a:ext>
                </a:extLst>
              </p:cNvPr>
              <p:cNvSpPr>
                <a:spLocks noGrp="1" noRot="1" noChangeAspect="1" noMove="1" noResize="1" noEditPoints="1" noAdjustHandles="1" noChangeArrowheads="1" noChangeShapeType="1" noTextEdit="1"/>
              </p:cNvSpPr>
              <p:nvPr>
                <p:ph type="ftr" sz="quarter" idx="11"/>
              </p:nvPr>
            </p:nvSpPr>
            <p:spPr>
              <a:blipFill>
                <a:blip r:embed="rId4"/>
                <a:stretch>
                  <a:fillRect/>
                </a:stretch>
              </a:blipFill>
            </p:spPr>
            <p:txBody>
              <a:bodyPr/>
              <a:lstStyle/>
              <a:p>
                <a:r>
                  <a:rPr lang="en-AU">
                    <a:noFill/>
                  </a:rPr>
                  <a:t> </a:t>
                </a:r>
              </a:p>
            </p:txBody>
          </p:sp>
        </mc:Fallback>
      </mc:AlternateContent>
      <p:sp>
        <p:nvSpPr>
          <p:cNvPr id="6" name="Slide Number Placeholder 5">
            <a:extLst>
              <a:ext uri="{FF2B5EF4-FFF2-40B4-BE49-F238E27FC236}">
                <a16:creationId xmlns:a16="http://schemas.microsoft.com/office/drawing/2014/main" id="{AA6632E8-FF3C-423D-B961-376DD110143A}"/>
              </a:ext>
            </a:extLst>
          </p:cNvPr>
          <p:cNvSpPr>
            <a:spLocks noGrp="1"/>
          </p:cNvSpPr>
          <p:nvPr>
            <p:ph type="sldNum" sz="quarter" idx="12"/>
          </p:nvPr>
        </p:nvSpPr>
        <p:spPr/>
        <p:txBody>
          <a:bodyPr/>
          <a:lstStyle/>
          <a:p>
            <a:fld id="{827338AE-70A8-4A03-982B-039069B7D21A}" type="slidenum">
              <a:rPr lang="en-AU" smtClean="0"/>
              <a:t>18</a:t>
            </a:fld>
            <a:endParaRPr lang="en-AU"/>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7511470-4F55-4FFE-B5FC-764521A80F05}"/>
                  </a:ext>
                </a:extLst>
              </p:cNvPr>
              <p:cNvSpPr txBox="1"/>
              <p:nvPr/>
            </p:nvSpPr>
            <p:spPr>
              <a:xfrm>
                <a:off x="336336" y="1637975"/>
                <a:ext cx="3247697" cy="646331"/>
              </a:xfrm>
              <a:prstGeom prst="rect">
                <a:avLst/>
              </a:prstGeom>
              <a:solidFill>
                <a:srgbClr val="FFD961"/>
              </a:solidFill>
            </p:spPr>
            <p:txBody>
              <a:bodyPr wrap="square" rtlCol="0">
                <a:spAutoFit/>
              </a:bodyPr>
              <a:lstStyle/>
              <a:p>
                <a:r>
                  <a:rPr lang="en-AU" dirty="0"/>
                  <a:t>First measurement of </a:t>
                </a:r>
                <a14:m>
                  <m:oMath xmlns:m="http://schemas.openxmlformats.org/officeDocument/2006/math">
                    <m:sSub>
                      <m:sSubPr>
                        <m:ctrlPr>
                          <a:rPr lang="en-AU" i="1">
                            <a:latin typeface="Cambria Math" panose="02040503050406030204" pitchFamily="18" charset="0"/>
                          </a:rPr>
                        </m:ctrlPr>
                      </m:sSubPr>
                      <m:e>
                        <m:r>
                          <a:rPr lang="en-AU" i="1">
                            <a:latin typeface="Cambria Math" panose="02040503050406030204" pitchFamily="18" charset="0"/>
                          </a:rPr>
                          <m:t>𝐴</m:t>
                        </m:r>
                      </m:e>
                      <m:sub>
                        <m:r>
                          <a:rPr lang="en-AU" i="1">
                            <a:latin typeface="Cambria Math" panose="02040503050406030204" pitchFamily="18" charset="0"/>
                          </a:rPr>
                          <m:t>𝐶𝑃</m:t>
                        </m:r>
                      </m:sub>
                    </m:sSub>
                  </m:oMath>
                </a14:m>
                <a:endParaRPr lang="en-AU" dirty="0"/>
              </a:p>
              <a:p>
                <a:r>
                  <a:rPr lang="en-AU" dirty="0"/>
                  <a:t>Highest precision </a:t>
                </a:r>
                <a14:m>
                  <m:oMath xmlns:m="http://schemas.openxmlformats.org/officeDocument/2006/math">
                    <m:r>
                      <a:rPr lang="en-AU" i="1">
                        <a:latin typeface="Cambria Math" panose="02040503050406030204" pitchFamily="18" charset="0"/>
                      </a:rPr>
                      <m:t>𝔅</m:t>
                    </m:r>
                    <m:r>
                      <a:rPr lang="en-AU" i="1">
                        <a:latin typeface="Cambria Math" panose="02040503050406030204" pitchFamily="18" charset="0"/>
                      </a:rPr>
                      <m:t>.</m:t>
                    </m:r>
                  </m:oMath>
                </a14:m>
                <a:endParaRPr lang="en-AU" dirty="0"/>
              </a:p>
            </p:txBody>
          </p:sp>
        </mc:Choice>
        <mc:Fallback xmlns="">
          <p:sp>
            <p:nvSpPr>
              <p:cNvPr id="7" name="TextBox 6">
                <a:extLst>
                  <a:ext uri="{FF2B5EF4-FFF2-40B4-BE49-F238E27FC236}">
                    <a16:creationId xmlns:a16="http://schemas.microsoft.com/office/drawing/2014/main" id="{67511470-4F55-4FFE-B5FC-764521A80F05}"/>
                  </a:ext>
                </a:extLst>
              </p:cNvPr>
              <p:cNvSpPr txBox="1">
                <a:spLocks noRot="1" noChangeAspect="1" noMove="1" noResize="1" noEditPoints="1" noAdjustHandles="1" noChangeArrowheads="1" noChangeShapeType="1" noTextEdit="1"/>
              </p:cNvSpPr>
              <p:nvPr/>
            </p:nvSpPr>
            <p:spPr>
              <a:xfrm>
                <a:off x="336336" y="1637975"/>
                <a:ext cx="3247697" cy="646331"/>
              </a:xfrm>
              <a:prstGeom prst="rect">
                <a:avLst/>
              </a:prstGeom>
              <a:blipFill>
                <a:blip r:embed="rId5"/>
                <a:stretch>
                  <a:fillRect l="-1501" t="-5660" b="-14151"/>
                </a:stretch>
              </a:blipFill>
            </p:spPr>
            <p:txBody>
              <a:bodyPr/>
              <a:lstStyle/>
              <a:p>
                <a:r>
                  <a:rPr lang="en-AU">
                    <a:noFill/>
                  </a:rPr>
                  <a:t> </a:t>
                </a:r>
              </a:p>
            </p:txBody>
          </p:sp>
        </mc:Fallback>
      </mc:AlternateContent>
      <p:sp>
        <p:nvSpPr>
          <p:cNvPr id="8" name="TextBox 7">
            <a:extLst>
              <a:ext uri="{FF2B5EF4-FFF2-40B4-BE49-F238E27FC236}">
                <a16:creationId xmlns:a16="http://schemas.microsoft.com/office/drawing/2014/main" id="{1935DDC3-11B8-4571-BDE0-663C81007CF9}"/>
              </a:ext>
            </a:extLst>
          </p:cNvPr>
          <p:cNvSpPr txBox="1"/>
          <p:nvPr/>
        </p:nvSpPr>
        <p:spPr>
          <a:xfrm>
            <a:off x="336336" y="2547987"/>
            <a:ext cx="3247697" cy="646331"/>
          </a:xfrm>
          <a:prstGeom prst="rect">
            <a:avLst/>
          </a:prstGeom>
          <a:solidFill>
            <a:srgbClr val="BAE18F"/>
          </a:solidFill>
        </p:spPr>
        <p:txBody>
          <a:bodyPr wrap="square" rtlCol="0">
            <a:spAutoFit/>
          </a:bodyPr>
          <a:lstStyle/>
          <a:p>
            <a:r>
              <a:rPr lang="en-AU" dirty="0"/>
              <a:t>Most precise measurement by almost 2x.</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AAA5096-364D-4850-B18E-DC667E494F74}"/>
                  </a:ext>
                </a:extLst>
              </p:cNvPr>
              <p:cNvSpPr txBox="1"/>
              <p:nvPr/>
            </p:nvSpPr>
            <p:spPr>
              <a:xfrm>
                <a:off x="336335" y="3429005"/>
                <a:ext cx="3247697" cy="671851"/>
              </a:xfrm>
              <a:prstGeom prst="rect">
                <a:avLst/>
              </a:prstGeom>
              <a:solidFill>
                <a:srgbClr val="FFD961"/>
              </a:solidFill>
            </p:spPr>
            <p:txBody>
              <a:bodyPr wrap="square" rtlCol="0">
                <a:spAutoFit/>
              </a:bodyPr>
              <a:lstStyle/>
              <a:p>
                <a:r>
                  <a:rPr lang="en-AU" dirty="0"/>
                  <a:t>Excess observed in low </a:t>
                </a:r>
                <a14:m>
                  <m:oMath xmlns:m="http://schemas.openxmlformats.org/officeDocument/2006/math">
                    <m:sSub>
                      <m:sSubPr>
                        <m:ctrlPr>
                          <a:rPr lang="en-AU" i="1" dirty="0">
                            <a:latin typeface="Cambria Math" panose="02040503050406030204" pitchFamily="18" charset="0"/>
                          </a:rPr>
                        </m:ctrlPr>
                      </m:sSubPr>
                      <m:e>
                        <m:r>
                          <a:rPr lang="en-AU" i="1" dirty="0">
                            <a:latin typeface="Cambria Math" panose="02040503050406030204" pitchFamily="18" charset="0"/>
                          </a:rPr>
                          <m:t>𝑀</m:t>
                        </m:r>
                      </m:e>
                      <m:sub>
                        <m:sSup>
                          <m:sSupPr>
                            <m:ctrlPr>
                              <a:rPr lang="en-AU" i="1" dirty="0">
                                <a:latin typeface="Cambria Math" panose="02040503050406030204" pitchFamily="18" charset="0"/>
                              </a:rPr>
                            </m:ctrlPr>
                          </m:sSupPr>
                          <m:e>
                            <m:r>
                              <a:rPr lang="en-AU" i="1" dirty="0">
                                <a:latin typeface="Cambria Math" panose="02040503050406030204" pitchFamily="18" charset="0"/>
                              </a:rPr>
                              <m:t>𝐾</m:t>
                            </m:r>
                          </m:e>
                          <m:sup>
                            <m:r>
                              <a:rPr lang="en-AU" i="1" dirty="0">
                                <a:latin typeface="Cambria Math" panose="02040503050406030204" pitchFamily="18" charset="0"/>
                              </a:rPr>
                              <m:t>−</m:t>
                            </m:r>
                          </m:sup>
                        </m:sSup>
                        <m:sSub>
                          <m:sSubPr>
                            <m:ctrlPr>
                              <a:rPr lang="en-AU" i="1" dirty="0">
                                <a:latin typeface="Cambria Math" panose="02040503050406030204" pitchFamily="18" charset="0"/>
                              </a:rPr>
                            </m:ctrlPr>
                          </m:sSubPr>
                          <m:e>
                            <m:r>
                              <a:rPr lang="en-AU" i="1" dirty="0">
                                <a:latin typeface="Cambria Math" panose="02040503050406030204" pitchFamily="18" charset="0"/>
                              </a:rPr>
                              <m:t>𝐾</m:t>
                            </m:r>
                          </m:e>
                          <m:sub>
                            <m:r>
                              <a:rPr lang="en-AU" i="1" dirty="0">
                                <a:latin typeface="Cambria Math" panose="02040503050406030204" pitchFamily="18" charset="0"/>
                              </a:rPr>
                              <m:t>𝑆</m:t>
                            </m:r>
                          </m:sub>
                        </m:sSub>
                      </m:sub>
                    </m:sSub>
                  </m:oMath>
                </a14:m>
                <a:r>
                  <a:rPr lang="en-AU" dirty="0"/>
                  <a:t> region.</a:t>
                </a:r>
              </a:p>
            </p:txBody>
          </p:sp>
        </mc:Choice>
        <mc:Fallback xmlns="">
          <p:sp>
            <p:nvSpPr>
              <p:cNvPr id="9" name="TextBox 8">
                <a:extLst>
                  <a:ext uri="{FF2B5EF4-FFF2-40B4-BE49-F238E27FC236}">
                    <a16:creationId xmlns:a16="http://schemas.microsoft.com/office/drawing/2014/main" id="{7AAA5096-364D-4850-B18E-DC667E494F74}"/>
                  </a:ext>
                </a:extLst>
              </p:cNvPr>
              <p:cNvSpPr txBox="1">
                <a:spLocks noRot="1" noChangeAspect="1" noMove="1" noResize="1" noEditPoints="1" noAdjustHandles="1" noChangeArrowheads="1" noChangeShapeType="1" noTextEdit="1"/>
              </p:cNvSpPr>
              <p:nvPr/>
            </p:nvSpPr>
            <p:spPr>
              <a:xfrm>
                <a:off x="336335" y="3429005"/>
                <a:ext cx="3247697" cy="671851"/>
              </a:xfrm>
              <a:prstGeom prst="rect">
                <a:avLst/>
              </a:prstGeom>
              <a:blipFill>
                <a:blip r:embed="rId6"/>
                <a:stretch>
                  <a:fillRect l="-1501" t="-5455" b="-9091"/>
                </a:stretch>
              </a:blipFill>
            </p:spPr>
            <p:txBody>
              <a:bodyPr/>
              <a:lstStyle/>
              <a:p>
                <a:r>
                  <a:rPr lang="en-AU">
                    <a:noFill/>
                  </a:rPr>
                  <a:t> </a:t>
                </a:r>
              </a:p>
            </p:txBody>
          </p:sp>
        </mc:Fallback>
      </mc:AlternateContent>
      <p:sp>
        <p:nvSpPr>
          <p:cNvPr id="10" name="TextBox 9">
            <a:extLst>
              <a:ext uri="{FF2B5EF4-FFF2-40B4-BE49-F238E27FC236}">
                <a16:creationId xmlns:a16="http://schemas.microsoft.com/office/drawing/2014/main" id="{EFAF957A-3B68-4082-B7AE-25888D08649E}"/>
              </a:ext>
            </a:extLst>
          </p:cNvPr>
          <p:cNvSpPr txBox="1"/>
          <p:nvPr/>
        </p:nvSpPr>
        <p:spPr>
          <a:xfrm>
            <a:off x="336335" y="4212749"/>
            <a:ext cx="3247697" cy="646331"/>
          </a:xfrm>
          <a:prstGeom prst="rect">
            <a:avLst/>
          </a:prstGeom>
          <a:solidFill>
            <a:srgbClr val="BAE18F"/>
          </a:solidFill>
        </p:spPr>
        <p:txBody>
          <a:bodyPr wrap="square" rtlCol="0">
            <a:spAutoFit/>
          </a:bodyPr>
          <a:lstStyle/>
          <a:p>
            <a:r>
              <a:rPr lang="en-AU" dirty="0"/>
              <a:t>First Observation of this decay</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0D6EE6C-C02C-4A0E-AE88-7A42716EE822}"/>
                  </a:ext>
                </a:extLst>
              </p:cNvPr>
              <p:cNvSpPr txBox="1"/>
              <p:nvPr/>
            </p:nvSpPr>
            <p:spPr>
              <a:xfrm>
                <a:off x="357355" y="5054262"/>
                <a:ext cx="3247697" cy="646331"/>
              </a:xfrm>
              <a:prstGeom prst="rect">
                <a:avLst/>
              </a:prstGeom>
              <a:solidFill>
                <a:srgbClr val="FFD961"/>
              </a:solidFill>
            </p:spPr>
            <p:txBody>
              <a:bodyPr wrap="square" rtlCol="0">
                <a:spAutoFit/>
              </a:bodyPr>
              <a:lstStyle/>
              <a:p>
                <a14:m>
                  <m:oMath xmlns:m="http://schemas.openxmlformats.org/officeDocument/2006/math">
                    <m:r>
                      <a:rPr lang="en-AU" i="1">
                        <a:latin typeface="Cambria Math" panose="02040503050406030204" pitchFamily="18" charset="0"/>
                      </a:rPr>
                      <m:t>𝔅</m:t>
                    </m:r>
                  </m:oMath>
                </a14:m>
                <a:r>
                  <a:rPr lang="en-AU" dirty="0"/>
                  <a:t> order of mag smaller than prediction</a:t>
                </a:r>
              </a:p>
            </p:txBody>
          </p:sp>
        </mc:Choice>
        <mc:Fallback xmlns="">
          <p:sp>
            <p:nvSpPr>
              <p:cNvPr id="11" name="TextBox 10">
                <a:extLst>
                  <a:ext uri="{FF2B5EF4-FFF2-40B4-BE49-F238E27FC236}">
                    <a16:creationId xmlns:a16="http://schemas.microsoft.com/office/drawing/2014/main" id="{30D6EE6C-C02C-4A0E-AE88-7A42716EE822}"/>
                  </a:ext>
                </a:extLst>
              </p:cNvPr>
              <p:cNvSpPr txBox="1">
                <a:spLocks noRot="1" noChangeAspect="1" noMove="1" noResize="1" noEditPoints="1" noAdjustHandles="1" noChangeArrowheads="1" noChangeShapeType="1" noTextEdit="1"/>
              </p:cNvSpPr>
              <p:nvPr/>
            </p:nvSpPr>
            <p:spPr>
              <a:xfrm>
                <a:off x="357355" y="5054262"/>
                <a:ext cx="3247697" cy="646331"/>
              </a:xfrm>
              <a:prstGeom prst="rect">
                <a:avLst/>
              </a:prstGeom>
              <a:blipFill>
                <a:blip r:embed="rId7"/>
                <a:stretch>
                  <a:fillRect l="-1692" t="-4717" b="-14151"/>
                </a:stretch>
              </a:blipFill>
            </p:spPr>
            <p:txBody>
              <a:bodyPr/>
              <a:lstStyle/>
              <a:p>
                <a:r>
                  <a:rPr lang="en-AU">
                    <a:noFill/>
                  </a:rPr>
                  <a:t> </a:t>
                </a:r>
              </a:p>
            </p:txBody>
          </p:sp>
        </mc:Fallback>
      </mc:AlternateContent>
    </p:spTree>
    <p:extLst>
      <p:ext uri="{BB962C8B-B14F-4D97-AF65-F5344CB8AC3E}">
        <p14:creationId xmlns:p14="http://schemas.microsoft.com/office/powerpoint/2010/main" val="32729856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143000" y="1166649"/>
            <a:ext cx="6858000" cy="1187176"/>
          </a:xfrm>
        </p:spPr>
        <p:txBody>
          <a:bodyPr/>
          <a:lstStyle/>
          <a:p>
            <a:r>
              <a:rPr lang="en-AU" dirty="0"/>
              <a:t>Thank You</a:t>
            </a:r>
          </a:p>
        </p:txBody>
      </p:sp>
      <p:sp>
        <p:nvSpPr>
          <p:cNvPr id="4" name="Date Placeholder 3"/>
          <p:cNvSpPr>
            <a:spLocks noGrp="1"/>
          </p:cNvSpPr>
          <p:nvPr>
            <p:ph type="dt" sz="half" idx="10"/>
          </p:nvPr>
        </p:nvSpPr>
        <p:spPr/>
        <p:txBody>
          <a:bodyPr/>
          <a:lstStyle/>
          <a:p>
            <a:fld id="{AA46CD9B-2831-4075-9B42-FFC987D3CD7A}" type="datetime1">
              <a:rPr lang="en-US" smtClean="0"/>
              <a:t>9/18/2019</a:t>
            </a:fld>
            <a:endParaRPr lang="en-AU"/>
          </a:p>
        </p:txBody>
      </p:sp>
      <mc:AlternateContent xmlns:mc="http://schemas.openxmlformats.org/markup-compatibility/2006" xmlns:a14="http://schemas.microsoft.com/office/drawing/2010/main">
        <mc:Choice Requires="a14">
          <p:sp>
            <p:nvSpPr>
              <p:cNvPr id="5" name="Footer Placeholder 4"/>
              <p:cNvSpPr>
                <a:spLocks noGrp="1"/>
              </p:cNvSpPr>
              <p:nvPr>
                <p:ph type="ftr" sz="quarter" idx="11"/>
              </p:nvPr>
            </p:nvSpPr>
            <p:spPr/>
            <p:txBody>
              <a:bodyPr/>
              <a:lstStyle/>
              <a:p>
                <a:r>
                  <a:rPr lang="en-AU" altLang="en-US">
                    <a:latin typeface="Cambria Math" panose="02040503050406030204" pitchFamily="18" charset="0"/>
                    <a:ea typeface="Cambria Math" panose="02040503050406030204" pitchFamily="18" charset="0"/>
                  </a:rPr>
                  <a:t>Hadronic B Decays at Belle, PIC2019</a:t>
                </a:r>
                <a:endParaRPr lang="en-AU" dirty="0"/>
              </a:p>
            </p:txBody>
          </p:sp>
        </mc:Choice>
        <mc:Fallback xmlns="">
          <p:sp>
            <p:nvSpPr>
              <p:cNvPr id="5" name="Footer Placeholder 4"/>
              <p:cNvSpPr>
                <a:spLocks noGrp="1" noRot="1" noChangeAspect="1" noMove="1" noResize="1" noEditPoints="1" noAdjustHandles="1" noChangeArrowheads="1" noChangeShapeType="1" noTextEdit="1"/>
              </p:cNvSpPr>
              <p:nvPr>
                <p:ph type="ftr" sz="quarter" idx="11"/>
              </p:nvPr>
            </p:nvSpPr>
            <p:spPr>
              <a:blipFill>
                <a:blip r:embed="rId3"/>
                <a:stretch>
                  <a:fillRect/>
                </a:stretch>
              </a:blipFill>
            </p:spPr>
            <p:txBody>
              <a:bodyPr/>
              <a:lstStyle/>
              <a:p>
                <a:r>
                  <a:rPr lang="en-AU">
                    <a:noFill/>
                  </a:rPr>
                  <a:t> </a:t>
                </a:r>
              </a:p>
            </p:txBody>
          </p:sp>
        </mc:Fallback>
      </mc:AlternateContent>
      <p:sp>
        <p:nvSpPr>
          <p:cNvPr id="6" name="Slide Number Placeholder 5"/>
          <p:cNvSpPr>
            <a:spLocks noGrp="1"/>
          </p:cNvSpPr>
          <p:nvPr>
            <p:ph type="sldNum" sz="quarter" idx="12"/>
          </p:nvPr>
        </p:nvSpPr>
        <p:spPr/>
        <p:txBody>
          <a:bodyPr/>
          <a:lstStyle/>
          <a:p>
            <a:fld id="{827338AE-70A8-4A03-982B-039069B7D21A}" type="slidenum">
              <a:rPr lang="en-AU" smtClean="0"/>
              <a:t>19</a:t>
            </a:fld>
            <a:endParaRPr lang="en-AU"/>
          </a:p>
        </p:txBody>
      </p:sp>
      <p:pic>
        <p:nvPicPr>
          <p:cNvPr id="10" name="Picture 9">
            <a:extLst>
              <a:ext uri="{FF2B5EF4-FFF2-40B4-BE49-F238E27FC236}">
                <a16:creationId xmlns:a16="http://schemas.microsoft.com/office/drawing/2014/main" id="{940141C6-494F-443C-96CE-AECD690C60D1}"/>
              </a:ext>
            </a:extLst>
          </p:cNvPr>
          <p:cNvPicPr>
            <a:picLocks noChangeAspect="1"/>
          </p:cNvPicPr>
          <p:nvPr/>
        </p:nvPicPr>
        <p:blipFill rotWithShape="1">
          <a:blip r:embed="rId4">
            <a:extLst>
              <a:ext uri="{28A0092B-C50C-407E-A947-70E740481C1C}">
                <a14:useLocalDpi xmlns:a14="http://schemas.microsoft.com/office/drawing/2010/main" val="0"/>
              </a:ext>
            </a:extLst>
          </a:blip>
          <a:srcRect t="16324" b="16324"/>
          <a:stretch/>
        </p:blipFill>
        <p:spPr>
          <a:xfrm>
            <a:off x="508000" y="2514599"/>
            <a:ext cx="8128000" cy="3657600"/>
          </a:xfrm>
          <a:prstGeom prst="rect">
            <a:avLst/>
          </a:prstGeom>
        </p:spPr>
      </p:pic>
    </p:spTree>
    <p:extLst>
      <p:ext uri="{BB962C8B-B14F-4D97-AF65-F5344CB8AC3E}">
        <p14:creationId xmlns:p14="http://schemas.microsoft.com/office/powerpoint/2010/main" val="2186296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F0CA8-0828-4796-B7B4-436BC3EAE23C}"/>
              </a:ext>
            </a:extLst>
          </p:cNvPr>
          <p:cNvSpPr>
            <a:spLocks noGrp="1"/>
          </p:cNvSpPr>
          <p:nvPr>
            <p:ph type="title"/>
          </p:nvPr>
        </p:nvSpPr>
        <p:spPr/>
        <p:txBody>
          <a:bodyPr/>
          <a:lstStyle/>
          <a:p>
            <a:r>
              <a:rPr lang="en-AU" dirty="0"/>
              <a:t>Contents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8793D6A-B94A-4836-9A90-D3DA5F83F482}"/>
                  </a:ext>
                </a:extLst>
              </p:cNvPr>
              <p:cNvSpPr>
                <a:spLocks noGrp="1"/>
              </p:cNvSpPr>
              <p:nvPr>
                <p:ph idx="1"/>
              </p:nvPr>
            </p:nvSpPr>
            <p:spPr>
              <a:xfrm>
                <a:off x="468313" y="1412878"/>
                <a:ext cx="8229600" cy="4803199"/>
              </a:xfrm>
            </p:spPr>
            <p:txBody>
              <a:bodyPr>
                <a:normAutofit/>
              </a:bodyPr>
              <a:lstStyle/>
              <a:p>
                <a:r>
                  <a:rPr lang="en-AU" sz="2400" dirty="0"/>
                  <a:t>Introduction</a:t>
                </a:r>
              </a:p>
              <a:p>
                <a:r>
                  <a:rPr lang="en-AU" sz="2400" dirty="0"/>
                  <a:t>Recent results</a:t>
                </a:r>
              </a:p>
              <a:p>
                <a:pPr lvl="1"/>
                <a:r>
                  <a:rPr lang="en-AU" sz="2000" dirty="0"/>
                  <a:t>Measurement of the B and CP asymmetry in </a:t>
                </a:r>
                <a14:m>
                  <m:oMath xmlns:m="http://schemas.openxmlformats.org/officeDocument/2006/math">
                    <m:sSup>
                      <m:sSupPr>
                        <m:ctrlPr>
                          <a:rPr lang="en-AU" sz="2000" i="1">
                            <a:latin typeface="Cambria Math" panose="02040503050406030204" pitchFamily="18" charset="0"/>
                          </a:rPr>
                        </m:ctrlPr>
                      </m:sSupPr>
                      <m:e>
                        <m:r>
                          <a:rPr lang="en-AU" sz="2000" i="1">
                            <a:latin typeface="Cambria Math" panose="02040503050406030204" pitchFamily="18" charset="0"/>
                          </a:rPr>
                          <m:t>𝐵</m:t>
                        </m:r>
                      </m:e>
                      <m:sup>
                        <m:r>
                          <a:rPr lang="en-AU" sz="2000" i="1">
                            <a:latin typeface="Cambria Math" panose="02040503050406030204" pitchFamily="18" charset="0"/>
                          </a:rPr>
                          <m:t>0</m:t>
                        </m:r>
                      </m:sup>
                    </m:sSup>
                    <m:r>
                      <a:rPr lang="en-AU" sz="2000" i="1">
                        <a:latin typeface="Cambria Math" panose="02040503050406030204" pitchFamily="18" charset="0"/>
                      </a:rPr>
                      <m:t>→</m:t>
                    </m:r>
                    <m:bar>
                      <m:barPr>
                        <m:pos m:val="top"/>
                        <m:ctrlPr>
                          <a:rPr lang="en-AU" sz="2000" i="1">
                            <a:latin typeface="Cambria Math" panose="02040503050406030204" pitchFamily="18" charset="0"/>
                          </a:rPr>
                        </m:ctrlPr>
                      </m:barPr>
                      <m:e>
                        <m:sSup>
                          <m:sSupPr>
                            <m:ctrlPr>
                              <a:rPr lang="en-AU" sz="2000" i="1">
                                <a:latin typeface="Cambria Math" panose="02040503050406030204" pitchFamily="18" charset="0"/>
                              </a:rPr>
                            </m:ctrlPr>
                          </m:sSupPr>
                          <m:e>
                            <m:r>
                              <a:rPr lang="en-AU" sz="2000" i="1">
                                <a:latin typeface="Cambria Math" panose="02040503050406030204" pitchFamily="18" charset="0"/>
                              </a:rPr>
                              <m:t>𝐷</m:t>
                            </m:r>
                          </m:e>
                          <m:sup>
                            <m:r>
                              <a:rPr lang="en-AU" sz="2000" i="1">
                                <a:latin typeface="Cambria Math" panose="02040503050406030204" pitchFamily="18" charset="0"/>
                              </a:rPr>
                              <m:t>0</m:t>
                            </m:r>
                          </m:sup>
                        </m:sSup>
                      </m:e>
                    </m:bar>
                    <m:sSup>
                      <m:sSupPr>
                        <m:ctrlPr>
                          <a:rPr lang="en-AU" sz="2000" i="1">
                            <a:latin typeface="Cambria Math" panose="02040503050406030204" pitchFamily="18" charset="0"/>
                          </a:rPr>
                        </m:ctrlPr>
                      </m:sSupPr>
                      <m:e>
                        <m:r>
                          <a:rPr lang="en-AU" sz="2000" i="1">
                            <a:latin typeface="Cambria Math" panose="02040503050406030204" pitchFamily="18" charset="0"/>
                          </a:rPr>
                          <m:t>𝜋</m:t>
                        </m:r>
                      </m:e>
                      <m:sup>
                        <m:r>
                          <a:rPr lang="en-AU" sz="2000" i="1">
                            <a:latin typeface="Cambria Math" panose="02040503050406030204" pitchFamily="18" charset="0"/>
                          </a:rPr>
                          <m:t>0</m:t>
                        </m:r>
                      </m:sup>
                    </m:sSup>
                  </m:oMath>
                </a14:m>
                <a:r>
                  <a:rPr lang="en-AU" sz="2000" dirty="0"/>
                  <a:t> and </a:t>
                </a:r>
                <a14:m>
                  <m:oMath xmlns:m="http://schemas.openxmlformats.org/officeDocument/2006/math">
                    <m:sSup>
                      <m:sSupPr>
                        <m:ctrlPr>
                          <a:rPr lang="en-AU" sz="2000" i="1">
                            <a:latin typeface="Cambria Math" panose="02040503050406030204" pitchFamily="18" charset="0"/>
                          </a:rPr>
                        </m:ctrlPr>
                      </m:sSupPr>
                      <m:e>
                        <m:r>
                          <a:rPr lang="en-AU" sz="2000" i="1">
                            <a:latin typeface="Cambria Math" panose="02040503050406030204" pitchFamily="18" charset="0"/>
                          </a:rPr>
                          <m:t>𝐵</m:t>
                        </m:r>
                      </m:e>
                      <m:sup>
                        <m:r>
                          <a:rPr lang="en-AU" sz="2000" i="1">
                            <a:latin typeface="Cambria Math" panose="02040503050406030204" pitchFamily="18" charset="0"/>
                          </a:rPr>
                          <m:t>+</m:t>
                        </m:r>
                      </m:sup>
                    </m:sSup>
                    <m:r>
                      <a:rPr lang="en-AU" sz="2000" i="1">
                        <a:latin typeface="Cambria Math" panose="02040503050406030204" pitchFamily="18" charset="0"/>
                      </a:rPr>
                      <m:t>→</m:t>
                    </m:r>
                    <m:bar>
                      <m:barPr>
                        <m:pos m:val="top"/>
                        <m:ctrlPr>
                          <a:rPr lang="en-AU" sz="2000" i="1">
                            <a:latin typeface="Cambria Math" panose="02040503050406030204" pitchFamily="18" charset="0"/>
                          </a:rPr>
                        </m:ctrlPr>
                      </m:barPr>
                      <m:e>
                        <m:sSup>
                          <m:sSupPr>
                            <m:ctrlPr>
                              <a:rPr lang="en-AU" sz="2000" i="1">
                                <a:latin typeface="Cambria Math" panose="02040503050406030204" pitchFamily="18" charset="0"/>
                              </a:rPr>
                            </m:ctrlPr>
                          </m:sSupPr>
                          <m:e>
                            <m:r>
                              <a:rPr lang="en-AU" sz="2000" i="1">
                                <a:latin typeface="Cambria Math" panose="02040503050406030204" pitchFamily="18" charset="0"/>
                              </a:rPr>
                              <m:t>𝐷</m:t>
                            </m:r>
                          </m:e>
                          <m:sup>
                            <m:r>
                              <a:rPr lang="en-AU" sz="2000" i="1">
                                <a:latin typeface="Cambria Math" panose="02040503050406030204" pitchFamily="18" charset="0"/>
                              </a:rPr>
                              <m:t>0</m:t>
                            </m:r>
                          </m:sup>
                        </m:sSup>
                      </m:e>
                    </m:bar>
                    <m:sSup>
                      <m:sSupPr>
                        <m:ctrlPr>
                          <a:rPr lang="en-AU" sz="2000" i="1">
                            <a:latin typeface="Cambria Math" panose="02040503050406030204" pitchFamily="18" charset="0"/>
                          </a:rPr>
                        </m:ctrlPr>
                      </m:sSupPr>
                      <m:e>
                        <m:r>
                          <a:rPr lang="en-AU" sz="2000" i="1">
                            <a:latin typeface="Cambria Math" panose="02040503050406030204" pitchFamily="18" charset="0"/>
                          </a:rPr>
                          <m:t>𝜋</m:t>
                        </m:r>
                      </m:e>
                      <m:sup>
                        <m:r>
                          <a:rPr lang="en-AU" sz="2000" i="1">
                            <a:latin typeface="Cambria Math" panose="02040503050406030204" pitchFamily="18" charset="0"/>
                          </a:rPr>
                          <m:t>+</m:t>
                        </m:r>
                      </m:sup>
                    </m:sSup>
                  </m:oMath>
                </a14:m>
                <a:r>
                  <a:rPr lang="en-AU" sz="2000" dirty="0"/>
                  <a:t>decays</a:t>
                </a:r>
                <a:r>
                  <a:rPr lang="en-AU" sz="2000" i="1" dirty="0"/>
                  <a:t>.</a:t>
                </a:r>
                <a:br>
                  <a:rPr lang="en-AU" sz="2000" i="1" dirty="0"/>
                </a:br>
                <a:r>
                  <a:rPr lang="en-AU" sz="2000" i="1" dirty="0">
                    <a:solidFill>
                      <a:srgbClr val="C00000"/>
                    </a:solidFill>
                  </a:rPr>
                  <a:t>NEW</a:t>
                </a:r>
              </a:p>
              <a:p>
                <a:pPr lvl="1"/>
                <a:r>
                  <a:rPr lang="en-AU" sz="2000" dirty="0"/>
                  <a:t>Measurement of branching fraction and final-state asymmetry for the </a:t>
                </a:r>
                <a14:m>
                  <m:oMath xmlns:m="http://schemas.openxmlformats.org/officeDocument/2006/math">
                    <m:sSup>
                      <m:sSupPr>
                        <m:ctrlPr>
                          <a:rPr lang="en-AU" sz="2000" i="1">
                            <a:latin typeface="Cambria Math" panose="02040503050406030204" pitchFamily="18" charset="0"/>
                          </a:rPr>
                        </m:ctrlPr>
                      </m:sSupPr>
                      <m:e>
                        <m:r>
                          <a:rPr lang="en-AU" sz="2000" i="1">
                            <a:latin typeface="Cambria Math" panose="02040503050406030204" pitchFamily="18" charset="0"/>
                          </a:rPr>
                          <m:t>𝐵</m:t>
                        </m:r>
                      </m:e>
                      <m:sup>
                        <m:r>
                          <a:rPr lang="en-AU" sz="2000" i="1">
                            <a:latin typeface="Cambria Math" panose="02040503050406030204" pitchFamily="18" charset="0"/>
                          </a:rPr>
                          <m:t>0</m:t>
                        </m:r>
                      </m:sup>
                    </m:sSup>
                    <m:r>
                      <a:rPr lang="en-AU" sz="2000" i="1">
                        <a:latin typeface="Cambria Math" panose="02040503050406030204" pitchFamily="18" charset="0"/>
                      </a:rPr>
                      <m:t>→</m:t>
                    </m:r>
                    <m:sSup>
                      <m:sSupPr>
                        <m:ctrlPr>
                          <a:rPr lang="en-AU" sz="2000" i="1">
                            <a:latin typeface="Cambria Math" panose="02040503050406030204" pitchFamily="18" charset="0"/>
                          </a:rPr>
                        </m:ctrlPr>
                      </m:sSupPr>
                      <m:e>
                        <m:r>
                          <a:rPr lang="en-AU" sz="2000" i="1">
                            <a:latin typeface="Cambria Math" panose="02040503050406030204" pitchFamily="18" charset="0"/>
                          </a:rPr>
                          <m:t>𝐾</m:t>
                        </m:r>
                      </m:e>
                      <m:sup>
                        <m:r>
                          <a:rPr lang="en-AU" sz="2000" i="1">
                            <a:latin typeface="Cambria Math" panose="02040503050406030204" pitchFamily="18" charset="0"/>
                          </a:rPr>
                          <m:t>−</m:t>
                        </m:r>
                      </m:sup>
                    </m:sSup>
                    <m:sSup>
                      <m:sSupPr>
                        <m:ctrlPr>
                          <a:rPr lang="en-AU" sz="2000" i="1">
                            <a:latin typeface="Cambria Math" panose="02040503050406030204" pitchFamily="18" charset="0"/>
                          </a:rPr>
                        </m:ctrlPr>
                      </m:sSupPr>
                      <m:e>
                        <m:r>
                          <a:rPr lang="en-AU" sz="2000" i="1">
                            <a:latin typeface="Cambria Math" panose="02040503050406030204" pitchFamily="18" charset="0"/>
                          </a:rPr>
                          <m:t>𝜋</m:t>
                        </m:r>
                      </m:e>
                      <m:sup>
                        <m:r>
                          <a:rPr lang="en-AU" sz="2000" i="1">
                            <a:latin typeface="Cambria Math" panose="02040503050406030204" pitchFamily="18" charset="0"/>
                          </a:rPr>
                          <m:t>+</m:t>
                        </m:r>
                      </m:sup>
                    </m:sSup>
                    <m:sSub>
                      <m:sSubPr>
                        <m:ctrlPr>
                          <a:rPr lang="en-AU" sz="2000" i="1">
                            <a:latin typeface="Cambria Math" panose="02040503050406030204" pitchFamily="18" charset="0"/>
                          </a:rPr>
                        </m:ctrlPr>
                      </m:sSubPr>
                      <m:e>
                        <m:r>
                          <a:rPr lang="en-AU" sz="2000" i="1">
                            <a:latin typeface="Cambria Math" panose="02040503050406030204" pitchFamily="18" charset="0"/>
                          </a:rPr>
                          <m:t>𝐾</m:t>
                        </m:r>
                      </m:e>
                      <m:sub>
                        <m:r>
                          <a:rPr lang="en-AU" sz="2000" i="1">
                            <a:latin typeface="Cambria Math" panose="02040503050406030204" pitchFamily="18" charset="0"/>
                          </a:rPr>
                          <m:t>𝑠</m:t>
                        </m:r>
                      </m:sub>
                    </m:sSub>
                  </m:oMath>
                </a14:m>
                <a:r>
                  <a:rPr lang="en-AU" sz="2000" dirty="0"/>
                  <a:t> decay.</a:t>
                </a:r>
                <a:br>
                  <a:rPr lang="en-AU" sz="2000" dirty="0"/>
                </a:br>
                <a:r>
                  <a:rPr lang="en-AU" sz="2000" dirty="0">
                    <a:solidFill>
                      <a:srgbClr val="0066FF"/>
                    </a:solidFill>
                  </a:rPr>
                  <a:t>Phys. Rev. D 100, 011101 (2019)</a:t>
                </a:r>
              </a:p>
              <a:p>
                <a:pPr lvl="1"/>
                <a:r>
                  <a:rPr lang="en-AU" sz="2000" dirty="0"/>
                  <a:t>Evidence of the decay </a:t>
                </a:r>
                <a14:m>
                  <m:oMath xmlns:m="http://schemas.openxmlformats.org/officeDocument/2006/math">
                    <m:sSup>
                      <m:sSupPr>
                        <m:ctrlPr>
                          <a:rPr lang="en-AU" sz="2000" i="1">
                            <a:latin typeface="Cambria Math" panose="02040503050406030204" pitchFamily="18" charset="0"/>
                          </a:rPr>
                        </m:ctrlPr>
                      </m:sSupPr>
                      <m:e>
                        <m:r>
                          <a:rPr lang="en-AU" sz="2000" i="1">
                            <a:latin typeface="Cambria Math" panose="02040503050406030204" pitchFamily="18" charset="0"/>
                          </a:rPr>
                          <m:t>𝐵</m:t>
                        </m:r>
                      </m:e>
                      <m:sup>
                        <m:r>
                          <a:rPr lang="en-AU" sz="2000" i="1">
                            <a:latin typeface="Cambria Math" panose="02040503050406030204" pitchFamily="18" charset="0"/>
                          </a:rPr>
                          <m:t>0</m:t>
                        </m:r>
                      </m:sup>
                    </m:sSup>
                    <m:r>
                      <a:rPr lang="en-AU" sz="2000" i="1">
                        <a:latin typeface="Cambria Math" panose="02040503050406030204" pitchFamily="18" charset="0"/>
                      </a:rPr>
                      <m:t>→</m:t>
                    </m:r>
                    <m:r>
                      <a:rPr lang="en-AU" sz="2000" i="1">
                        <a:latin typeface="Cambria Math" panose="02040503050406030204" pitchFamily="18" charset="0"/>
                      </a:rPr>
                      <m:t>𝑝</m:t>
                    </m:r>
                    <m:acc>
                      <m:accPr>
                        <m:chr m:val="̅"/>
                        <m:ctrlPr>
                          <a:rPr lang="en-AU" sz="2000" i="1">
                            <a:latin typeface="Cambria Math" panose="02040503050406030204" pitchFamily="18" charset="0"/>
                          </a:rPr>
                        </m:ctrlPr>
                      </m:accPr>
                      <m:e>
                        <m:r>
                          <a:rPr lang="en-AU" sz="2000" i="1">
                            <a:latin typeface="Cambria Math" panose="02040503050406030204" pitchFamily="18" charset="0"/>
                          </a:rPr>
                          <m:t>𝑝</m:t>
                        </m:r>
                      </m:e>
                    </m:acc>
                    <m:sSup>
                      <m:sSupPr>
                        <m:ctrlPr>
                          <a:rPr lang="en-AU" sz="2000" i="1">
                            <a:latin typeface="Cambria Math" panose="02040503050406030204" pitchFamily="18" charset="0"/>
                          </a:rPr>
                        </m:ctrlPr>
                      </m:sSupPr>
                      <m:e>
                        <m:r>
                          <a:rPr lang="en-AU" sz="2000" i="1">
                            <a:latin typeface="Cambria Math" panose="02040503050406030204" pitchFamily="18" charset="0"/>
                          </a:rPr>
                          <m:t>𝜋</m:t>
                        </m:r>
                      </m:e>
                      <m:sup>
                        <m:r>
                          <a:rPr lang="en-AU" sz="2000" i="1">
                            <a:latin typeface="Cambria Math" panose="02040503050406030204" pitchFamily="18" charset="0"/>
                          </a:rPr>
                          <m:t>0</m:t>
                        </m:r>
                      </m:sup>
                    </m:sSup>
                  </m:oMath>
                </a14:m>
                <a:r>
                  <a:rPr lang="en-AU" sz="2000" dirty="0"/>
                  <a:t>.</a:t>
                </a:r>
                <a:br>
                  <a:rPr lang="en-AU" sz="2000" dirty="0"/>
                </a:br>
                <a:r>
                  <a:rPr lang="en-AU" sz="2000" dirty="0">
                    <a:solidFill>
                      <a:srgbClr val="0066FF"/>
                    </a:solidFill>
                  </a:rPr>
                  <a:t>Phys. Rev. D 99, 091104 (2019)</a:t>
                </a:r>
              </a:p>
              <a:p>
                <a:pPr lvl="1"/>
                <a:r>
                  <a:rPr lang="en-AU" sz="2000" dirty="0"/>
                  <a:t>Study of </a:t>
                </a:r>
                <a14:m>
                  <m:oMath xmlns:m="http://schemas.openxmlformats.org/officeDocument/2006/math">
                    <m:r>
                      <a:rPr lang="en-AU" sz="2000" i="1" dirty="0">
                        <a:latin typeface="Cambria Math" panose="02040503050406030204" pitchFamily="18" charset="0"/>
                      </a:rPr>
                      <m:t>𝐵</m:t>
                    </m:r>
                    <m:r>
                      <a:rPr lang="en-AU" sz="2000" i="1" dirty="0">
                        <a:latin typeface="Cambria Math" panose="02040503050406030204" pitchFamily="18" charset="0"/>
                      </a:rPr>
                      <m:t>→</m:t>
                    </m:r>
                    <m:r>
                      <a:rPr lang="en-AU" sz="2000" i="1" dirty="0">
                        <a:latin typeface="Cambria Math" panose="02040503050406030204" pitchFamily="18" charset="0"/>
                      </a:rPr>
                      <m:t>𝑝</m:t>
                    </m:r>
                    <m:acc>
                      <m:accPr>
                        <m:chr m:val="̅"/>
                        <m:ctrlPr>
                          <a:rPr lang="en-AU" sz="2000" i="1" dirty="0">
                            <a:latin typeface="Cambria Math" panose="02040503050406030204" pitchFamily="18" charset="0"/>
                          </a:rPr>
                        </m:ctrlPr>
                      </m:accPr>
                      <m:e>
                        <m:r>
                          <a:rPr lang="en-AU" sz="2000" i="1" dirty="0">
                            <a:latin typeface="Cambria Math" panose="02040503050406030204" pitchFamily="18" charset="0"/>
                          </a:rPr>
                          <m:t>𝑝</m:t>
                        </m:r>
                      </m:e>
                    </m:acc>
                    <m:r>
                      <a:rPr lang="el-GR" sz="2000" i="1" dirty="0">
                        <a:latin typeface="Cambria Math" panose="02040503050406030204" pitchFamily="18" charset="0"/>
                      </a:rPr>
                      <m:t>𝜋𝜋</m:t>
                    </m:r>
                  </m:oMath>
                </a14:m>
                <a:br>
                  <a:rPr lang="en-AU" sz="2000" dirty="0"/>
                </a:br>
                <a:r>
                  <a:rPr lang="en-AU" sz="2000" i="1" dirty="0">
                    <a:solidFill>
                      <a:srgbClr val="C00000"/>
                    </a:solidFill>
                  </a:rPr>
                  <a:t>NEW</a:t>
                </a:r>
              </a:p>
              <a:p>
                <a:r>
                  <a:rPr lang="en-AU" sz="2400" dirty="0"/>
                  <a:t>Summary</a:t>
                </a:r>
              </a:p>
            </p:txBody>
          </p:sp>
        </mc:Choice>
        <mc:Fallback xmlns="">
          <p:sp>
            <p:nvSpPr>
              <p:cNvPr id="3" name="Content Placeholder 2">
                <a:extLst>
                  <a:ext uri="{FF2B5EF4-FFF2-40B4-BE49-F238E27FC236}">
                    <a16:creationId xmlns:a16="http://schemas.microsoft.com/office/drawing/2014/main" id="{18793D6A-B94A-4836-9A90-D3DA5F83F482}"/>
                  </a:ext>
                </a:extLst>
              </p:cNvPr>
              <p:cNvSpPr>
                <a:spLocks noGrp="1" noRot="1" noChangeAspect="1" noMove="1" noResize="1" noEditPoints="1" noAdjustHandles="1" noChangeArrowheads="1" noChangeShapeType="1" noTextEdit="1"/>
              </p:cNvSpPr>
              <p:nvPr>
                <p:ph idx="1"/>
              </p:nvPr>
            </p:nvSpPr>
            <p:spPr>
              <a:xfrm>
                <a:off x="468313" y="1412878"/>
                <a:ext cx="8229600" cy="4803199"/>
              </a:xfrm>
              <a:blipFill>
                <a:blip r:embed="rId3"/>
                <a:stretch>
                  <a:fillRect l="-1111" t="-1015" b="-1904"/>
                </a:stretch>
              </a:blipFill>
            </p:spPr>
            <p:txBody>
              <a:bodyPr/>
              <a:lstStyle/>
              <a:p>
                <a:r>
                  <a:rPr lang="en-AU">
                    <a:noFill/>
                  </a:rPr>
                  <a:t> </a:t>
                </a:r>
              </a:p>
            </p:txBody>
          </p:sp>
        </mc:Fallback>
      </mc:AlternateContent>
      <p:sp>
        <p:nvSpPr>
          <p:cNvPr id="4" name="Date Placeholder 3">
            <a:extLst>
              <a:ext uri="{FF2B5EF4-FFF2-40B4-BE49-F238E27FC236}">
                <a16:creationId xmlns:a16="http://schemas.microsoft.com/office/drawing/2014/main" id="{58780333-85E3-4FB0-B2AB-A4F34A6B4125}"/>
              </a:ext>
            </a:extLst>
          </p:cNvPr>
          <p:cNvSpPr>
            <a:spLocks noGrp="1"/>
          </p:cNvSpPr>
          <p:nvPr>
            <p:ph type="dt" sz="half" idx="10"/>
          </p:nvPr>
        </p:nvSpPr>
        <p:spPr/>
        <p:txBody>
          <a:bodyPr/>
          <a:lstStyle/>
          <a:p>
            <a:fld id="{8477A098-B6F4-45EE-8C1A-DEDCF331073D}" type="datetime1">
              <a:rPr lang="en-US" smtClean="0"/>
              <a:t>9/18/2019</a:t>
            </a:fld>
            <a:endParaRPr lang="en-AU"/>
          </a:p>
        </p:txBody>
      </p:sp>
      <p:sp>
        <p:nvSpPr>
          <p:cNvPr id="5" name="Footer Placeholder 4">
            <a:extLst>
              <a:ext uri="{FF2B5EF4-FFF2-40B4-BE49-F238E27FC236}">
                <a16:creationId xmlns:a16="http://schemas.microsoft.com/office/drawing/2014/main" id="{50EB05D7-9D64-4503-A8AE-A3DDA30DF594}"/>
              </a:ext>
            </a:extLst>
          </p:cNvPr>
          <p:cNvSpPr>
            <a:spLocks noGrp="1"/>
          </p:cNvSpPr>
          <p:nvPr>
            <p:ph type="ftr" sz="quarter" idx="11"/>
          </p:nvPr>
        </p:nvSpPr>
        <p:spPr/>
        <p:txBody>
          <a:bodyPr/>
          <a:lstStyle/>
          <a:p>
            <a:r>
              <a:rPr lang="en-AU" altLang="en-US">
                <a:latin typeface="Cambria Math" panose="02040503050406030204" pitchFamily="18" charset="0"/>
                <a:ea typeface="Cambria Math" panose="02040503050406030204" pitchFamily="18" charset="0"/>
              </a:rPr>
              <a:t>Hadronic B Decays at Belle, PIC2019</a:t>
            </a:r>
            <a:endParaRPr lang="en-AU" dirty="0"/>
          </a:p>
        </p:txBody>
      </p:sp>
      <p:sp>
        <p:nvSpPr>
          <p:cNvPr id="6" name="Slide Number Placeholder 5">
            <a:extLst>
              <a:ext uri="{FF2B5EF4-FFF2-40B4-BE49-F238E27FC236}">
                <a16:creationId xmlns:a16="http://schemas.microsoft.com/office/drawing/2014/main" id="{7A54C3E1-8C42-4BD3-8E44-6FCFFF72359E}"/>
              </a:ext>
            </a:extLst>
          </p:cNvPr>
          <p:cNvSpPr>
            <a:spLocks noGrp="1"/>
          </p:cNvSpPr>
          <p:nvPr>
            <p:ph type="sldNum" sz="quarter" idx="12"/>
          </p:nvPr>
        </p:nvSpPr>
        <p:spPr/>
        <p:txBody>
          <a:bodyPr/>
          <a:lstStyle/>
          <a:p>
            <a:fld id="{827338AE-70A8-4A03-982B-039069B7D21A}" type="slidenum">
              <a:rPr lang="en-AU" smtClean="0"/>
              <a:t>2</a:t>
            </a:fld>
            <a:endParaRPr lang="en-AU"/>
          </a:p>
        </p:txBody>
      </p:sp>
    </p:spTree>
    <p:extLst>
      <p:ext uri="{BB962C8B-B14F-4D97-AF65-F5344CB8AC3E}">
        <p14:creationId xmlns:p14="http://schemas.microsoft.com/office/powerpoint/2010/main" val="1852677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AU" dirty="0"/>
              <a:t>Backup</a:t>
            </a:r>
          </a:p>
        </p:txBody>
      </p:sp>
      <p:sp>
        <p:nvSpPr>
          <p:cNvPr id="8" name="Subtitle 7"/>
          <p:cNvSpPr>
            <a:spLocks noGrp="1"/>
          </p:cNvSpPr>
          <p:nvPr>
            <p:ph type="subTitle" idx="1"/>
          </p:nvPr>
        </p:nvSpPr>
        <p:spPr/>
        <p:txBody>
          <a:bodyPr/>
          <a:lstStyle/>
          <a:p>
            <a:endParaRPr lang="en-AU"/>
          </a:p>
        </p:txBody>
      </p:sp>
      <p:sp>
        <p:nvSpPr>
          <p:cNvPr id="4" name="Date Placeholder 3"/>
          <p:cNvSpPr>
            <a:spLocks noGrp="1"/>
          </p:cNvSpPr>
          <p:nvPr>
            <p:ph type="dt" sz="half" idx="10"/>
          </p:nvPr>
        </p:nvSpPr>
        <p:spPr/>
        <p:txBody>
          <a:bodyPr/>
          <a:lstStyle/>
          <a:p>
            <a:fld id="{AA46CD9B-2831-4075-9B42-FFC987D3CD7A}" type="datetime1">
              <a:rPr lang="en-US" smtClean="0"/>
              <a:t>9/18/2019</a:t>
            </a:fld>
            <a:endParaRPr lang="en-AU"/>
          </a:p>
        </p:txBody>
      </p:sp>
      <mc:AlternateContent xmlns:mc="http://schemas.openxmlformats.org/markup-compatibility/2006" xmlns:a14="http://schemas.microsoft.com/office/drawing/2010/main">
        <mc:Choice Requires="a14">
          <p:sp>
            <p:nvSpPr>
              <p:cNvPr id="5" name="Footer Placeholder 4"/>
              <p:cNvSpPr>
                <a:spLocks noGrp="1"/>
              </p:cNvSpPr>
              <p:nvPr>
                <p:ph type="ftr" sz="quarter" idx="11"/>
              </p:nvPr>
            </p:nvSpPr>
            <p:spPr/>
            <p:txBody>
              <a:bodyPr/>
              <a:lstStyle/>
              <a:p>
                <a:r>
                  <a:rPr lang="en-AU" altLang="en-US">
                    <a:latin typeface="Cambria Math" panose="02040503050406030204" pitchFamily="18" charset="0"/>
                    <a:ea typeface="Cambria Math" panose="02040503050406030204" pitchFamily="18" charset="0"/>
                  </a:rPr>
                  <a:t>Hadronic B Decays at Belle, PIC2019</a:t>
                </a:r>
                <a:endParaRPr lang="en-AU" dirty="0"/>
              </a:p>
            </p:txBody>
          </p:sp>
        </mc:Choice>
        <mc:Fallback xmlns="">
          <p:sp>
            <p:nvSpPr>
              <p:cNvPr id="5" name="Footer Placeholder 4"/>
              <p:cNvSpPr>
                <a:spLocks noGrp="1" noRot="1" noChangeAspect="1" noMove="1" noResize="1" noEditPoints="1" noAdjustHandles="1" noChangeArrowheads="1" noChangeShapeType="1" noTextEdit="1"/>
              </p:cNvSpPr>
              <p:nvPr>
                <p:ph type="ftr" sz="quarter" idx="11"/>
              </p:nvPr>
            </p:nvSpPr>
            <p:spPr>
              <a:blipFill>
                <a:blip r:embed="rId3"/>
                <a:stretch>
                  <a:fillRect/>
                </a:stretch>
              </a:blipFill>
            </p:spPr>
            <p:txBody>
              <a:bodyPr/>
              <a:lstStyle/>
              <a:p>
                <a:r>
                  <a:rPr lang="en-AU">
                    <a:noFill/>
                  </a:rPr>
                  <a:t> </a:t>
                </a:r>
              </a:p>
            </p:txBody>
          </p:sp>
        </mc:Fallback>
      </mc:AlternateContent>
      <p:sp>
        <p:nvSpPr>
          <p:cNvPr id="6" name="Slide Number Placeholder 5"/>
          <p:cNvSpPr>
            <a:spLocks noGrp="1"/>
          </p:cNvSpPr>
          <p:nvPr>
            <p:ph type="sldNum" sz="quarter" idx="12"/>
          </p:nvPr>
        </p:nvSpPr>
        <p:spPr/>
        <p:txBody>
          <a:bodyPr/>
          <a:lstStyle/>
          <a:p>
            <a:fld id="{827338AE-70A8-4A03-982B-039069B7D21A}" type="slidenum">
              <a:rPr lang="en-AU" smtClean="0"/>
              <a:t>20</a:t>
            </a:fld>
            <a:endParaRPr lang="en-AU"/>
          </a:p>
        </p:txBody>
      </p:sp>
    </p:spTree>
    <p:extLst>
      <p:ext uri="{BB962C8B-B14F-4D97-AF65-F5344CB8AC3E}">
        <p14:creationId xmlns:p14="http://schemas.microsoft.com/office/powerpoint/2010/main" val="2447855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D8130166-B8B4-4010-BE0F-EC6272B8A994}"/>
                  </a:ext>
                </a:extLst>
              </p:cNvPr>
              <p:cNvSpPr>
                <a:spLocks noGrp="1"/>
              </p:cNvSpPr>
              <p:nvPr>
                <p:ph type="title"/>
              </p:nvPr>
            </p:nvSpPr>
            <p:spPr/>
            <p:txBody>
              <a:bodyPr/>
              <a:lstStyle/>
              <a:p>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𝜋</m:t>
                        </m:r>
                      </m:e>
                      <m:sup>
                        <m:r>
                          <a:rPr lang="en-AU" b="0" i="1" smtClean="0">
                            <a:latin typeface="Cambria Math" panose="02040503050406030204" pitchFamily="18" charset="0"/>
                          </a:rPr>
                          <m:t>0</m:t>
                        </m:r>
                      </m:sup>
                    </m:sSup>
                  </m:oMath>
                </a14:m>
                <a:r>
                  <a:rPr lang="en-AU" dirty="0"/>
                  <a:t> Energy Correction</a:t>
                </a:r>
              </a:p>
            </p:txBody>
          </p:sp>
        </mc:Choice>
        <mc:Fallback xmlns="">
          <p:sp>
            <p:nvSpPr>
              <p:cNvPr id="2" name="Title 1">
                <a:extLst>
                  <a:ext uri="{FF2B5EF4-FFF2-40B4-BE49-F238E27FC236}">
                    <a16:creationId xmlns:a16="http://schemas.microsoft.com/office/drawing/2014/main" id="{D8130166-B8B4-4010-BE0F-EC6272B8A994}"/>
                  </a:ext>
                </a:extLst>
              </p:cNvPr>
              <p:cNvSpPr>
                <a:spLocks noGrp="1" noRot="1" noChangeAspect="1" noMove="1" noResize="1" noEditPoints="1" noAdjustHandles="1" noChangeArrowheads="1" noChangeShapeType="1" noTextEdit="1"/>
              </p:cNvSpPr>
              <p:nvPr>
                <p:ph type="title"/>
              </p:nvPr>
            </p:nvSpPr>
            <p:spPr>
              <a:blipFill>
                <a:blip r:embed="rId3"/>
                <a:stretch>
                  <a:fillRect b="-904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BC315CE-C148-4379-8610-1C78B6BD2326}"/>
                  </a:ext>
                </a:extLst>
              </p:cNvPr>
              <p:cNvSpPr>
                <a:spLocks noGrp="1"/>
              </p:cNvSpPr>
              <p:nvPr>
                <p:ph idx="1"/>
              </p:nvPr>
            </p:nvSpPr>
            <p:spPr>
              <a:xfrm>
                <a:off x="468313" y="1412879"/>
                <a:ext cx="8229600" cy="2523621"/>
              </a:xfrm>
            </p:spPr>
            <p:txBody>
              <a:bodyPr>
                <a:normAutofit fontScale="85000" lnSpcReduction="20000"/>
              </a:bodyPr>
              <a:lstStyle/>
              <a:p>
                <a:r>
                  <a:rPr lang="en-AU" dirty="0"/>
                  <a:t>Energy leakage in ECL means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𝜋</m:t>
                        </m:r>
                      </m:e>
                      <m:sup>
                        <m:r>
                          <a:rPr lang="en-AU" b="0" i="1" smtClean="0">
                            <a:latin typeface="Cambria Math" panose="02040503050406030204" pitchFamily="18" charset="0"/>
                          </a:rPr>
                          <m:t>0</m:t>
                        </m:r>
                      </m:sup>
                    </m:sSup>
                  </m:oMath>
                </a14:m>
                <a:r>
                  <a:rPr lang="en-AU" dirty="0"/>
                  <a:t> is measured low.</a:t>
                </a:r>
              </a:p>
              <a:p>
                <a:r>
                  <a:rPr lang="en-AU" dirty="0"/>
                  <a:t>Leads to high correlation in </a:t>
                </a:r>
                <a14:m>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𝑀</m:t>
                        </m:r>
                      </m:e>
                      <m:sub>
                        <m:r>
                          <a:rPr lang="en-AU" b="0" i="1" smtClean="0">
                            <a:latin typeface="Cambria Math" panose="02040503050406030204" pitchFamily="18" charset="0"/>
                          </a:rPr>
                          <m:t>𝐵𝐶</m:t>
                        </m:r>
                      </m:sub>
                    </m:sSub>
                  </m:oMath>
                </a14:m>
                <a:r>
                  <a:rPr lang="en-AU" dirty="0"/>
                  <a:t> and </a:t>
                </a:r>
                <a14:m>
                  <m:oMath xmlns:m="http://schemas.openxmlformats.org/officeDocument/2006/math">
                    <m:r>
                      <m:rPr>
                        <m:sty m:val="p"/>
                      </m:rPr>
                      <a:rPr lang="en-AU" b="0" i="0" smtClean="0">
                        <a:latin typeface="Cambria Math" panose="02040503050406030204" pitchFamily="18" charset="0"/>
                      </a:rPr>
                      <m:t>Δ</m:t>
                    </m:r>
                    <m:r>
                      <a:rPr lang="en-AU" b="0" i="1" smtClean="0">
                        <a:latin typeface="Cambria Math" panose="02040503050406030204" pitchFamily="18" charset="0"/>
                      </a:rPr>
                      <m:t>𝐸</m:t>
                    </m:r>
                  </m:oMath>
                </a14:m>
                <a:r>
                  <a:rPr lang="en-AU" dirty="0"/>
                  <a:t>.</a:t>
                </a:r>
              </a:p>
              <a:p>
                <a:r>
                  <a:rPr lang="en-AU" dirty="0"/>
                  <a:t>Calculate </a:t>
                </a:r>
                <a14:m>
                  <m:oMath xmlns:m="http://schemas.openxmlformats.org/officeDocument/2006/math">
                    <m:sSub>
                      <m:sSubPr>
                        <m:ctrlPr>
                          <a:rPr lang="en-AU" i="1">
                            <a:latin typeface="Cambria Math" panose="02040503050406030204" pitchFamily="18" charset="0"/>
                          </a:rPr>
                        </m:ctrlPr>
                      </m:sSubPr>
                      <m:e>
                        <m:r>
                          <a:rPr lang="en-AU" i="1">
                            <a:latin typeface="Cambria Math" panose="02040503050406030204" pitchFamily="18" charset="0"/>
                          </a:rPr>
                          <m:t>𝑀</m:t>
                        </m:r>
                      </m:e>
                      <m:sub>
                        <m:r>
                          <a:rPr lang="en-AU" i="1">
                            <a:latin typeface="Cambria Math" panose="02040503050406030204" pitchFamily="18" charset="0"/>
                          </a:rPr>
                          <m:t>𝐵𝐶</m:t>
                        </m:r>
                      </m:sub>
                    </m:sSub>
                  </m:oMath>
                </a14:m>
                <a:r>
                  <a:rPr lang="en-AU" dirty="0"/>
                  <a:t> assuming </a:t>
                </a:r>
                <a14:m>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𝐸</m:t>
                        </m:r>
                      </m:e>
                      <m:sub>
                        <m:sSup>
                          <m:sSupPr>
                            <m:ctrlPr>
                              <a:rPr lang="en-AU" b="0" i="1" smtClean="0">
                                <a:latin typeface="Cambria Math" panose="02040503050406030204" pitchFamily="18" charset="0"/>
                              </a:rPr>
                            </m:ctrlPr>
                          </m:sSupPr>
                          <m:e>
                            <m:r>
                              <a:rPr lang="en-AU" b="0" i="1" smtClean="0">
                                <a:latin typeface="Cambria Math" panose="02040503050406030204" pitchFamily="18" charset="0"/>
                              </a:rPr>
                              <m:t>𝜋</m:t>
                            </m:r>
                          </m:e>
                          <m:sup>
                            <m:r>
                              <a:rPr lang="en-AU" b="0" i="1" smtClean="0">
                                <a:latin typeface="Cambria Math" panose="02040503050406030204" pitchFamily="18" charset="0"/>
                              </a:rPr>
                              <m:t>0</m:t>
                            </m:r>
                          </m:sup>
                        </m:sSup>
                      </m:sub>
                    </m:sSub>
                    <m:r>
                      <a:rPr lang="en-AU" b="0" i="1" smtClean="0">
                        <a:latin typeface="Cambria Math" panose="02040503050406030204" pitchFamily="18" charset="0"/>
                      </a:rPr>
                      <m:t>=</m:t>
                    </m:r>
                    <m:sSub>
                      <m:sSubPr>
                        <m:ctrlPr>
                          <a:rPr lang="en-AU" b="0" i="1" smtClean="0">
                            <a:latin typeface="Cambria Math" panose="02040503050406030204" pitchFamily="18" charset="0"/>
                          </a:rPr>
                        </m:ctrlPr>
                      </m:sSubPr>
                      <m:e>
                        <m:r>
                          <a:rPr lang="en-AU" b="0" i="1" smtClean="0">
                            <a:latin typeface="Cambria Math" panose="02040503050406030204" pitchFamily="18" charset="0"/>
                          </a:rPr>
                          <m:t>𝐸</m:t>
                        </m:r>
                      </m:e>
                      <m:sub>
                        <m:r>
                          <a:rPr lang="en-AU" b="0" i="1" smtClean="0">
                            <a:latin typeface="Cambria Math" panose="02040503050406030204" pitchFamily="18" charset="0"/>
                          </a:rPr>
                          <m:t>𝑏𝑒𝑎𝑚</m:t>
                        </m:r>
                      </m:sub>
                    </m:sSub>
                    <m:r>
                      <a:rPr lang="en-AU" b="0" i="1" smtClean="0">
                        <a:latin typeface="Cambria Math" panose="02040503050406030204" pitchFamily="18" charset="0"/>
                      </a:rPr>
                      <m:t>−</m:t>
                    </m:r>
                    <m:sSub>
                      <m:sSubPr>
                        <m:ctrlPr>
                          <a:rPr lang="en-AU" b="0" i="1" smtClean="0">
                            <a:latin typeface="Cambria Math" panose="02040503050406030204" pitchFamily="18" charset="0"/>
                          </a:rPr>
                        </m:ctrlPr>
                      </m:sSubPr>
                      <m:e>
                        <m:r>
                          <a:rPr lang="en-AU" b="0" i="1" smtClean="0">
                            <a:latin typeface="Cambria Math" panose="02040503050406030204" pitchFamily="18" charset="0"/>
                          </a:rPr>
                          <m:t>𝐸</m:t>
                        </m:r>
                      </m:e>
                      <m:sub>
                        <m:sSup>
                          <m:sSupPr>
                            <m:ctrlPr>
                              <a:rPr lang="en-AU" b="0" i="1" smtClean="0">
                                <a:latin typeface="Cambria Math" panose="02040503050406030204" pitchFamily="18" charset="0"/>
                              </a:rPr>
                            </m:ctrlPr>
                          </m:sSupPr>
                          <m:e>
                            <m:r>
                              <a:rPr lang="en-AU" b="0" i="1" smtClean="0">
                                <a:latin typeface="Cambria Math" panose="02040503050406030204" pitchFamily="18" charset="0"/>
                              </a:rPr>
                              <m:t>𝐷</m:t>
                            </m:r>
                          </m:e>
                          <m:sup>
                            <m:r>
                              <a:rPr lang="en-AU" b="0" i="1" smtClean="0">
                                <a:latin typeface="Cambria Math" panose="02040503050406030204" pitchFamily="18" charset="0"/>
                              </a:rPr>
                              <m:t>0</m:t>
                            </m:r>
                          </m:sup>
                        </m:sSup>
                      </m:sub>
                    </m:sSub>
                  </m:oMath>
                </a14:m>
                <a:endParaRPr lang="en-AU" dirty="0"/>
              </a:p>
              <a:p>
                <a14:m>
                  <m:oMath xmlns:m="http://schemas.openxmlformats.org/officeDocument/2006/math">
                    <m:acc>
                      <m:accPr>
                        <m:chr m:val="⃗"/>
                        <m:ctrlPr>
                          <a:rPr lang="en-AU" i="1" smtClean="0">
                            <a:latin typeface="Cambria Math" panose="02040503050406030204" pitchFamily="18" charset="0"/>
                          </a:rPr>
                        </m:ctrlPr>
                      </m:accPr>
                      <m:e>
                        <m:sSub>
                          <m:sSubPr>
                            <m:ctrlPr>
                              <a:rPr lang="en-AU" i="1">
                                <a:latin typeface="Cambria Math" panose="02040503050406030204" pitchFamily="18" charset="0"/>
                              </a:rPr>
                            </m:ctrlPr>
                          </m:sSubPr>
                          <m:e>
                            <m:r>
                              <a:rPr lang="en-AU" i="1">
                                <a:latin typeface="Cambria Math" panose="02040503050406030204" pitchFamily="18" charset="0"/>
                              </a:rPr>
                              <m:t>𝑝</m:t>
                            </m:r>
                          </m:e>
                          <m:sub>
                            <m:r>
                              <a:rPr lang="en-AU" i="1">
                                <a:latin typeface="Cambria Math" panose="02040503050406030204" pitchFamily="18" charset="0"/>
                              </a:rPr>
                              <m:t>𝜋</m:t>
                            </m:r>
                            <m:r>
                              <a:rPr lang="en-AU" i="1">
                                <a:latin typeface="Cambria Math" panose="02040503050406030204" pitchFamily="18" charset="0"/>
                              </a:rPr>
                              <m:t>,</m:t>
                            </m:r>
                            <m:r>
                              <a:rPr lang="en-AU" i="1">
                                <a:latin typeface="Cambria Math" panose="02040503050406030204" pitchFamily="18" charset="0"/>
                              </a:rPr>
                              <m:t>𝑐𝑜𝑟𝑟</m:t>
                            </m:r>
                          </m:sub>
                        </m:sSub>
                      </m:e>
                    </m:acc>
                    <m:r>
                      <m:rPr>
                        <m:aln/>
                      </m:rPr>
                      <a:rPr lang="en-AU" i="1">
                        <a:latin typeface="Cambria Math" panose="02040503050406030204" pitchFamily="18" charset="0"/>
                      </a:rPr>
                      <m:t>=</m:t>
                    </m:r>
                    <m:f>
                      <m:fPr>
                        <m:ctrlPr>
                          <a:rPr lang="en-AU" i="1">
                            <a:latin typeface="Cambria Math" panose="02040503050406030204" pitchFamily="18" charset="0"/>
                          </a:rPr>
                        </m:ctrlPr>
                      </m:fPr>
                      <m:num>
                        <m:rad>
                          <m:radPr>
                            <m:degHide m:val="on"/>
                            <m:ctrlPr>
                              <a:rPr lang="en-AU" i="1">
                                <a:latin typeface="Cambria Math" panose="02040503050406030204" pitchFamily="18" charset="0"/>
                              </a:rPr>
                            </m:ctrlPr>
                          </m:radPr>
                          <m:deg/>
                          <m:e>
                            <m:sSup>
                              <m:sSupPr>
                                <m:ctrlPr>
                                  <a:rPr lang="en-AU" i="1">
                                    <a:latin typeface="Cambria Math" panose="02040503050406030204" pitchFamily="18" charset="0"/>
                                  </a:rPr>
                                </m:ctrlPr>
                              </m:sSupPr>
                              <m:e>
                                <m:d>
                                  <m:dPr>
                                    <m:ctrlPr>
                                      <a:rPr lang="en-AU" i="1">
                                        <a:latin typeface="Cambria Math" panose="02040503050406030204" pitchFamily="18" charset="0"/>
                                      </a:rPr>
                                    </m:ctrlPr>
                                  </m:dPr>
                                  <m:e>
                                    <m:sSub>
                                      <m:sSubPr>
                                        <m:ctrlPr>
                                          <a:rPr lang="en-AU" i="1">
                                            <a:latin typeface="Cambria Math" panose="02040503050406030204" pitchFamily="18" charset="0"/>
                                          </a:rPr>
                                        </m:ctrlPr>
                                      </m:sSubPr>
                                      <m:e>
                                        <m:r>
                                          <a:rPr lang="en-AU" i="1">
                                            <a:latin typeface="Cambria Math" panose="02040503050406030204" pitchFamily="18" charset="0"/>
                                          </a:rPr>
                                          <m:t>𝐸</m:t>
                                        </m:r>
                                      </m:e>
                                      <m:sub>
                                        <m:r>
                                          <a:rPr lang="en-AU" i="1">
                                            <a:latin typeface="Cambria Math" panose="02040503050406030204" pitchFamily="18" charset="0"/>
                                          </a:rPr>
                                          <m:t>𝑏𝑒𝑎𝑚</m:t>
                                        </m:r>
                                      </m:sub>
                                    </m:sSub>
                                    <m:r>
                                      <a:rPr lang="en-AU" i="1">
                                        <a:latin typeface="Cambria Math" panose="02040503050406030204" pitchFamily="18" charset="0"/>
                                      </a:rPr>
                                      <m:t>−</m:t>
                                    </m:r>
                                    <m:sSub>
                                      <m:sSubPr>
                                        <m:ctrlPr>
                                          <a:rPr lang="en-AU" i="1">
                                            <a:latin typeface="Cambria Math" panose="02040503050406030204" pitchFamily="18" charset="0"/>
                                          </a:rPr>
                                        </m:ctrlPr>
                                      </m:sSubPr>
                                      <m:e>
                                        <m:r>
                                          <a:rPr lang="en-AU" i="1">
                                            <a:latin typeface="Cambria Math" panose="02040503050406030204" pitchFamily="18" charset="0"/>
                                          </a:rPr>
                                          <m:t>𝐸</m:t>
                                        </m:r>
                                      </m:e>
                                      <m:sub>
                                        <m:sSup>
                                          <m:sSupPr>
                                            <m:ctrlPr>
                                              <a:rPr lang="en-AU" i="1">
                                                <a:latin typeface="Cambria Math" panose="02040503050406030204" pitchFamily="18" charset="0"/>
                                              </a:rPr>
                                            </m:ctrlPr>
                                          </m:sSupPr>
                                          <m:e>
                                            <m:r>
                                              <a:rPr lang="en-AU" i="1">
                                                <a:latin typeface="Cambria Math" panose="02040503050406030204" pitchFamily="18" charset="0"/>
                                              </a:rPr>
                                              <m:t>𝐷</m:t>
                                            </m:r>
                                          </m:e>
                                          <m:sup>
                                            <m:r>
                                              <a:rPr lang="en-AU" i="1">
                                                <a:latin typeface="Cambria Math" panose="02040503050406030204" pitchFamily="18" charset="0"/>
                                              </a:rPr>
                                              <m:t>0</m:t>
                                            </m:r>
                                          </m:sup>
                                        </m:sSup>
                                      </m:sub>
                                    </m:sSub>
                                  </m:e>
                                </m:d>
                              </m:e>
                              <m:sup>
                                <m:r>
                                  <a:rPr lang="en-AU" i="1">
                                    <a:latin typeface="Cambria Math" panose="02040503050406030204" pitchFamily="18" charset="0"/>
                                  </a:rPr>
                                  <m:t>2</m:t>
                                </m:r>
                              </m:sup>
                            </m:sSup>
                            <m:r>
                              <a:rPr lang="en-AU" i="1">
                                <a:latin typeface="Cambria Math" panose="02040503050406030204" pitchFamily="18" charset="0"/>
                              </a:rPr>
                              <m:t>−</m:t>
                            </m:r>
                            <m:sSubSup>
                              <m:sSubSupPr>
                                <m:ctrlPr>
                                  <a:rPr lang="en-AU" i="1">
                                    <a:latin typeface="Cambria Math" panose="02040503050406030204" pitchFamily="18" charset="0"/>
                                  </a:rPr>
                                </m:ctrlPr>
                              </m:sSubSupPr>
                              <m:e>
                                <m:r>
                                  <a:rPr lang="en-AU" i="1">
                                    <a:latin typeface="Cambria Math" panose="02040503050406030204" pitchFamily="18" charset="0"/>
                                  </a:rPr>
                                  <m:t>𝑀</m:t>
                                </m:r>
                              </m:e>
                              <m:sub>
                                <m:r>
                                  <a:rPr lang="en-AU" i="1">
                                    <a:latin typeface="Cambria Math" panose="02040503050406030204" pitchFamily="18" charset="0"/>
                                  </a:rPr>
                                  <m:t>𝜋</m:t>
                                </m:r>
                              </m:sub>
                              <m:sup>
                                <m:r>
                                  <a:rPr lang="en-AU" i="1">
                                    <a:latin typeface="Cambria Math" panose="02040503050406030204" pitchFamily="18" charset="0"/>
                                  </a:rPr>
                                  <m:t>2</m:t>
                                </m:r>
                              </m:sup>
                            </m:sSubSup>
                          </m:e>
                        </m:rad>
                      </m:num>
                      <m:den>
                        <m:d>
                          <m:dPr>
                            <m:begChr m:val="|"/>
                            <m:endChr m:val="|"/>
                            <m:ctrlPr>
                              <a:rPr lang="en-AU" i="1">
                                <a:latin typeface="Cambria Math" panose="02040503050406030204" pitchFamily="18" charset="0"/>
                              </a:rPr>
                            </m:ctrlPr>
                          </m:dPr>
                          <m:e>
                            <m:sSub>
                              <m:sSubPr>
                                <m:ctrlPr>
                                  <a:rPr lang="en-AU" i="1">
                                    <a:latin typeface="Cambria Math" panose="02040503050406030204" pitchFamily="18" charset="0"/>
                                  </a:rPr>
                                </m:ctrlPr>
                              </m:sSubPr>
                              <m:e>
                                <m:r>
                                  <a:rPr lang="en-AU" i="1">
                                    <a:latin typeface="Cambria Math" panose="02040503050406030204" pitchFamily="18" charset="0"/>
                                  </a:rPr>
                                  <m:t>𝑝</m:t>
                                </m:r>
                              </m:e>
                              <m:sub>
                                <m:r>
                                  <a:rPr lang="en-AU" i="1">
                                    <a:latin typeface="Cambria Math" panose="02040503050406030204" pitchFamily="18" charset="0"/>
                                  </a:rPr>
                                  <m:t>𝜋</m:t>
                                </m:r>
                              </m:sub>
                            </m:sSub>
                          </m:e>
                        </m:d>
                      </m:den>
                    </m:f>
                    <m:r>
                      <a:rPr lang="en-AU" i="1">
                        <a:latin typeface="Cambria Math" panose="02040503050406030204" pitchFamily="18" charset="0"/>
                      </a:rPr>
                      <m:t>×</m:t>
                    </m:r>
                    <m:acc>
                      <m:accPr>
                        <m:chr m:val="⃗"/>
                        <m:ctrlPr>
                          <a:rPr lang="en-AU" i="1" smtClean="0">
                            <a:latin typeface="Cambria Math" panose="02040503050406030204" pitchFamily="18" charset="0"/>
                          </a:rPr>
                        </m:ctrlPr>
                      </m:accPr>
                      <m:e>
                        <m:sSub>
                          <m:sSubPr>
                            <m:ctrlPr>
                              <a:rPr lang="en-AU" i="1">
                                <a:latin typeface="Cambria Math" panose="02040503050406030204" pitchFamily="18" charset="0"/>
                              </a:rPr>
                            </m:ctrlPr>
                          </m:sSubPr>
                          <m:e>
                            <m:r>
                              <a:rPr lang="en-AU" i="1">
                                <a:latin typeface="Cambria Math" panose="02040503050406030204" pitchFamily="18" charset="0"/>
                              </a:rPr>
                              <m:t>𝑝</m:t>
                            </m:r>
                          </m:e>
                          <m:sub>
                            <m:r>
                              <a:rPr lang="en-AU" i="1">
                                <a:latin typeface="Cambria Math" panose="02040503050406030204" pitchFamily="18" charset="0"/>
                              </a:rPr>
                              <m:t>𝜋</m:t>
                            </m:r>
                          </m:sub>
                        </m:sSub>
                      </m:e>
                    </m:acc>
                  </m:oMath>
                </a14:m>
                <a:endParaRPr lang="en-AU" dirty="0"/>
              </a:p>
            </p:txBody>
          </p:sp>
        </mc:Choice>
        <mc:Fallback xmlns="">
          <p:sp>
            <p:nvSpPr>
              <p:cNvPr id="3" name="Content Placeholder 2">
                <a:extLst>
                  <a:ext uri="{FF2B5EF4-FFF2-40B4-BE49-F238E27FC236}">
                    <a16:creationId xmlns:a16="http://schemas.microsoft.com/office/drawing/2014/main" id="{0BC315CE-C148-4379-8610-1C78B6BD2326}"/>
                  </a:ext>
                </a:extLst>
              </p:cNvPr>
              <p:cNvSpPr>
                <a:spLocks noGrp="1" noRot="1" noChangeAspect="1" noMove="1" noResize="1" noEditPoints="1" noAdjustHandles="1" noChangeArrowheads="1" noChangeShapeType="1" noTextEdit="1"/>
              </p:cNvSpPr>
              <p:nvPr>
                <p:ph idx="1"/>
              </p:nvPr>
            </p:nvSpPr>
            <p:spPr>
              <a:xfrm>
                <a:off x="468313" y="1412879"/>
                <a:ext cx="8229600" cy="2523621"/>
              </a:xfrm>
              <a:blipFill>
                <a:blip r:embed="rId4"/>
                <a:stretch>
                  <a:fillRect l="-1333" t="-5797"/>
                </a:stretch>
              </a:blipFill>
            </p:spPr>
            <p:txBody>
              <a:bodyPr/>
              <a:lstStyle/>
              <a:p>
                <a:r>
                  <a:rPr lang="en-AU">
                    <a:noFill/>
                  </a:rPr>
                  <a:t> </a:t>
                </a:r>
              </a:p>
            </p:txBody>
          </p:sp>
        </mc:Fallback>
      </mc:AlternateContent>
      <p:sp>
        <p:nvSpPr>
          <p:cNvPr id="4" name="Date Placeholder 3">
            <a:extLst>
              <a:ext uri="{FF2B5EF4-FFF2-40B4-BE49-F238E27FC236}">
                <a16:creationId xmlns:a16="http://schemas.microsoft.com/office/drawing/2014/main" id="{4EA40029-A994-4431-B0FE-AF8BAC562566}"/>
              </a:ext>
            </a:extLst>
          </p:cNvPr>
          <p:cNvSpPr>
            <a:spLocks noGrp="1"/>
          </p:cNvSpPr>
          <p:nvPr>
            <p:ph type="dt" sz="half" idx="10"/>
          </p:nvPr>
        </p:nvSpPr>
        <p:spPr/>
        <p:txBody>
          <a:bodyPr/>
          <a:lstStyle/>
          <a:p>
            <a:r>
              <a:rPr lang="en-US"/>
              <a:t>09/08/2019</a:t>
            </a:r>
            <a:endParaRPr lang="en-AU"/>
          </a:p>
        </p:txBody>
      </p:sp>
      <mc:AlternateContent xmlns:mc="http://schemas.openxmlformats.org/markup-compatibility/2006" xmlns:a14="http://schemas.microsoft.com/office/drawing/2010/main">
        <mc:Choice Requires="a14">
          <p:sp>
            <p:nvSpPr>
              <p:cNvPr id="5" name="Footer Placeholder 4">
                <a:extLst>
                  <a:ext uri="{FF2B5EF4-FFF2-40B4-BE49-F238E27FC236}">
                    <a16:creationId xmlns:a16="http://schemas.microsoft.com/office/drawing/2014/main" id="{14D6C548-F6C4-4292-A614-8F9AC121D439}"/>
                  </a:ext>
                </a:extLst>
              </p:cNvPr>
              <p:cNvSpPr>
                <a:spLocks noGrp="1"/>
              </p:cNvSpPr>
              <p:nvPr>
                <p:ph type="ftr" sz="quarter" idx="11"/>
              </p:nvPr>
            </p:nvSpPr>
            <p:spPr/>
            <p:txBody>
              <a:bodyPr/>
              <a:lstStyle/>
              <a:p>
                <a:r>
                  <a:rPr lang="en-AU" altLang="en-US" dirty="0">
                    <a:latin typeface="Cambria Math" panose="02040503050406030204" pitchFamily="18" charset="0"/>
                    <a:ea typeface="Cambria Math" panose="02040503050406030204" pitchFamily="18" charset="0"/>
                  </a:rPr>
                  <a:t>Measurement of </a:t>
                </a:r>
                <a14:m>
                  <m:oMath xmlns:m="http://schemas.openxmlformats.org/officeDocument/2006/math">
                    <m:r>
                      <a:rPr lang="en-AU" altLang="en-US" i="1" smtClean="0">
                        <a:latin typeface="Cambria Math" panose="02040503050406030204" pitchFamily="18" charset="0"/>
                        <a:ea typeface="Cambria Math" panose="02040503050406030204" pitchFamily="18" charset="0"/>
                      </a:rPr>
                      <m:t>𝔅</m:t>
                    </m:r>
                  </m:oMath>
                </a14:m>
                <a:r>
                  <a:rPr lang="en-AU" altLang="en-US" dirty="0">
                    <a:latin typeface="Cambria Math" panose="02040503050406030204" pitchFamily="18" charset="0"/>
                    <a:ea typeface="Cambria Math" panose="02040503050406030204" pitchFamily="18" charset="0"/>
                  </a:rPr>
                  <a:t> and </a:t>
                </a:r>
                <a14:m>
                  <m:oMath xmlns:m="http://schemas.openxmlformats.org/officeDocument/2006/math">
                    <m:sSub>
                      <m:sSubPr>
                        <m:ctrlPr>
                          <a:rPr lang="en-AU" altLang="en-US" i="1" smtClean="0">
                            <a:latin typeface="Cambria Math" panose="02040503050406030204" pitchFamily="18" charset="0"/>
                            <a:ea typeface="Cambria Math" panose="02040503050406030204" pitchFamily="18" charset="0"/>
                          </a:rPr>
                        </m:ctrlPr>
                      </m:sSubPr>
                      <m:e>
                        <m:r>
                          <a:rPr lang="en-AU" altLang="en-US" i="1" smtClean="0">
                            <a:latin typeface="Cambria Math" panose="02040503050406030204" pitchFamily="18" charset="0"/>
                            <a:ea typeface="Cambria Math" panose="02040503050406030204" pitchFamily="18" charset="0"/>
                          </a:rPr>
                          <m:t>𝐴</m:t>
                        </m:r>
                      </m:e>
                      <m:sub>
                        <m:r>
                          <a:rPr lang="en-AU" altLang="en-US" i="1" smtClean="0">
                            <a:latin typeface="Cambria Math" panose="02040503050406030204" pitchFamily="18" charset="0"/>
                            <a:ea typeface="Cambria Math" panose="02040503050406030204" pitchFamily="18" charset="0"/>
                          </a:rPr>
                          <m:t>𝐶𝑃</m:t>
                        </m:r>
                      </m:sub>
                    </m:sSub>
                  </m:oMath>
                </a14:m>
                <a:r>
                  <a:rPr lang="en-AU" altLang="en-US" dirty="0">
                    <a:latin typeface="Cambria Math" panose="02040503050406030204" pitchFamily="18" charset="0"/>
                    <a:ea typeface="Cambria Math" panose="02040503050406030204" pitchFamily="18" charset="0"/>
                  </a:rPr>
                  <a:t> in </a:t>
                </a:r>
                <a14:m>
                  <m:oMath xmlns:m="http://schemas.openxmlformats.org/officeDocument/2006/math">
                    <m:r>
                      <m:rPr>
                        <m:sty m:val="p"/>
                      </m:rPr>
                      <a:rPr lang="en-AU">
                        <a:latin typeface="Cambria Math" panose="02040503050406030204" pitchFamily="18" charset="0"/>
                        <a:ea typeface="Cambria Math" panose="02040503050406030204" pitchFamily="18" charset="0"/>
                      </a:rPr>
                      <m:t>B</m:t>
                    </m:r>
                    <m:r>
                      <a:rPr lang="en-AU">
                        <a:latin typeface="Cambria Math" panose="02040503050406030204" pitchFamily="18" charset="0"/>
                        <a:ea typeface="Cambria Math" panose="02040503050406030204" pitchFamily="18" charset="0"/>
                      </a:rPr>
                      <m:t>→</m:t>
                    </m:r>
                    <m:bar>
                      <m:barPr>
                        <m:pos m:val="top"/>
                        <m:ctrlPr>
                          <a:rPr lang="en-AU" i="1">
                            <a:latin typeface="Cambria Math" panose="02040503050406030204" pitchFamily="18" charset="0"/>
                            <a:ea typeface="Cambria Math" panose="02040503050406030204" pitchFamily="18" charset="0"/>
                          </a:rPr>
                        </m:ctrlPr>
                      </m:barPr>
                      <m:e>
                        <m:sSup>
                          <m:sSupPr>
                            <m:ctrlPr>
                              <a:rPr lang="en-AU" i="1">
                                <a:latin typeface="Cambria Math" panose="02040503050406030204" pitchFamily="18" charset="0"/>
                                <a:ea typeface="Cambria Math" panose="02040503050406030204" pitchFamily="18" charset="0"/>
                              </a:rPr>
                            </m:ctrlPr>
                          </m:sSupPr>
                          <m:e>
                            <m:r>
                              <m:rPr>
                                <m:sty m:val="p"/>
                              </m:rPr>
                              <a:rPr lang="en-AU">
                                <a:latin typeface="Cambria Math" panose="02040503050406030204" pitchFamily="18" charset="0"/>
                                <a:ea typeface="Cambria Math" panose="02040503050406030204" pitchFamily="18" charset="0"/>
                              </a:rPr>
                              <m:t>D</m:t>
                            </m:r>
                          </m:e>
                          <m:sup>
                            <m:r>
                              <a:rPr lang="en-AU">
                                <a:latin typeface="Cambria Math" panose="02040503050406030204" pitchFamily="18" charset="0"/>
                                <a:ea typeface="Cambria Math" panose="02040503050406030204" pitchFamily="18" charset="0"/>
                              </a:rPr>
                              <m:t>0</m:t>
                            </m:r>
                          </m:sup>
                        </m:sSup>
                      </m:e>
                    </m:bar>
                    <m:sSup>
                      <m:sSupPr>
                        <m:ctrlPr>
                          <a:rPr lang="en-AU" i="1">
                            <a:latin typeface="Cambria Math" panose="02040503050406030204" pitchFamily="18" charset="0"/>
                            <a:ea typeface="Cambria Math" panose="02040503050406030204" pitchFamily="18" charset="0"/>
                          </a:rPr>
                        </m:ctrlPr>
                      </m:sSupPr>
                      <m:e>
                        <m:r>
                          <a:rPr lang="en-AU">
                            <a:latin typeface="Cambria Math" panose="02040503050406030204" pitchFamily="18" charset="0"/>
                            <a:ea typeface="Cambria Math" panose="02040503050406030204" pitchFamily="18" charset="0"/>
                          </a:rPr>
                          <m:t>𝜋</m:t>
                        </m:r>
                      </m:e>
                      <m:sup>
                        <m:r>
                          <a:rPr lang="en-AU">
                            <a:latin typeface="Cambria Math" panose="02040503050406030204" pitchFamily="18" charset="0"/>
                            <a:ea typeface="Cambria Math" panose="02040503050406030204" pitchFamily="18" charset="0"/>
                          </a:rPr>
                          <m:t>0</m:t>
                        </m:r>
                      </m:sup>
                    </m:sSup>
                  </m:oMath>
                </a14:m>
                <a:r>
                  <a:rPr lang="en-AU" altLang="en-US" dirty="0">
                    <a:latin typeface="Cambria Math" panose="02040503050406030204" pitchFamily="18" charset="0"/>
                    <a:ea typeface="Cambria Math" panose="02040503050406030204" pitchFamily="18" charset="0"/>
                  </a:rPr>
                  <a:t> decays</a:t>
                </a:r>
                <a:endParaRPr lang="en-AU" dirty="0"/>
              </a:p>
            </p:txBody>
          </p:sp>
        </mc:Choice>
        <mc:Fallback xmlns="">
          <p:sp>
            <p:nvSpPr>
              <p:cNvPr id="5" name="Footer Placeholder 4">
                <a:extLst>
                  <a:ext uri="{FF2B5EF4-FFF2-40B4-BE49-F238E27FC236}">
                    <a16:creationId xmlns:a16="http://schemas.microsoft.com/office/drawing/2014/main" id="{14D6C548-F6C4-4292-A614-8F9AC121D439}"/>
                  </a:ext>
                </a:extLst>
              </p:cNvPr>
              <p:cNvSpPr>
                <a:spLocks noGrp="1" noRot="1" noChangeAspect="1" noMove="1" noResize="1" noEditPoints="1" noAdjustHandles="1" noChangeArrowheads="1" noChangeShapeType="1" noTextEdit="1"/>
              </p:cNvSpPr>
              <p:nvPr>
                <p:ph type="ftr" sz="quarter" idx="11"/>
              </p:nvPr>
            </p:nvSpPr>
            <p:spPr>
              <a:blipFill>
                <a:blip r:embed="rId5"/>
                <a:stretch>
                  <a:fillRect/>
                </a:stretch>
              </a:blipFill>
            </p:spPr>
            <p:txBody>
              <a:bodyPr/>
              <a:lstStyle/>
              <a:p>
                <a:r>
                  <a:rPr lang="en-AU">
                    <a:noFill/>
                  </a:rPr>
                  <a:t> </a:t>
                </a:r>
              </a:p>
            </p:txBody>
          </p:sp>
        </mc:Fallback>
      </mc:AlternateContent>
      <p:sp>
        <p:nvSpPr>
          <p:cNvPr id="6" name="Slide Number Placeholder 5">
            <a:extLst>
              <a:ext uri="{FF2B5EF4-FFF2-40B4-BE49-F238E27FC236}">
                <a16:creationId xmlns:a16="http://schemas.microsoft.com/office/drawing/2014/main" id="{A7145B8E-7835-49EE-AAC2-AC2F8AB37031}"/>
              </a:ext>
            </a:extLst>
          </p:cNvPr>
          <p:cNvSpPr>
            <a:spLocks noGrp="1"/>
          </p:cNvSpPr>
          <p:nvPr>
            <p:ph type="sldNum" sz="quarter" idx="12"/>
          </p:nvPr>
        </p:nvSpPr>
        <p:spPr/>
        <p:txBody>
          <a:bodyPr/>
          <a:lstStyle/>
          <a:p>
            <a:fld id="{827338AE-70A8-4A03-982B-039069B7D21A}" type="slidenum">
              <a:rPr lang="en-AU" smtClean="0"/>
              <a:t>21</a:t>
            </a:fld>
            <a:endParaRPr lang="en-AU"/>
          </a:p>
        </p:txBody>
      </p:sp>
      <p:pic>
        <p:nvPicPr>
          <p:cNvPr id="8" name="Graphic 7">
            <a:extLst>
              <a:ext uri="{FF2B5EF4-FFF2-40B4-BE49-F238E27FC236}">
                <a16:creationId xmlns:a16="http://schemas.microsoft.com/office/drawing/2014/main" id="{F86B034E-5FD2-4E90-AE2C-2AB0ABA357B2}"/>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b="49294"/>
          <a:stretch/>
        </p:blipFill>
        <p:spPr>
          <a:xfrm>
            <a:off x="1625604" y="3936500"/>
            <a:ext cx="5162551" cy="2545267"/>
          </a:xfrm>
          <a:prstGeom prst="rect">
            <a:avLst/>
          </a:prstGeom>
        </p:spPr>
      </p:pic>
    </p:spTree>
    <p:extLst>
      <p:ext uri="{BB962C8B-B14F-4D97-AF65-F5344CB8AC3E}">
        <p14:creationId xmlns:p14="http://schemas.microsoft.com/office/powerpoint/2010/main" val="3261381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2790E-189D-4E19-9A0D-390FEE08676D}"/>
              </a:ext>
            </a:extLst>
          </p:cNvPr>
          <p:cNvSpPr>
            <a:spLocks noGrp="1"/>
          </p:cNvSpPr>
          <p:nvPr>
            <p:ph type="title"/>
          </p:nvPr>
        </p:nvSpPr>
        <p:spPr/>
        <p:txBody>
          <a:bodyPr/>
          <a:lstStyle/>
          <a:p>
            <a:r>
              <a:rPr lang="en-AU" dirty="0"/>
              <a:t>Continuum Suppression Variables</a:t>
            </a:r>
          </a:p>
        </p:txBody>
      </p:sp>
      <p:pic>
        <p:nvPicPr>
          <p:cNvPr id="8" name="Content Placeholder 7">
            <a:extLst>
              <a:ext uri="{FF2B5EF4-FFF2-40B4-BE49-F238E27FC236}">
                <a16:creationId xmlns:a16="http://schemas.microsoft.com/office/drawing/2014/main" id="{FD991412-565E-48BC-BFBC-121E5F435ADF}"/>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341" y="2176804"/>
            <a:ext cx="9129663" cy="4314201"/>
          </a:xfrm>
        </p:spPr>
      </p:pic>
      <p:sp>
        <p:nvSpPr>
          <p:cNvPr id="4" name="Date Placeholder 3">
            <a:extLst>
              <a:ext uri="{FF2B5EF4-FFF2-40B4-BE49-F238E27FC236}">
                <a16:creationId xmlns:a16="http://schemas.microsoft.com/office/drawing/2014/main" id="{B5F20E05-A74E-42EC-95CF-0F1AD12E080F}"/>
              </a:ext>
            </a:extLst>
          </p:cNvPr>
          <p:cNvSpPr>
            <a:spLocks noGrp="1"/>
          </p:cNvSpPr>
          <p:nvPr>
            <p:ph type="dt" sz="half" idx="10"/>
          </p:nvPr>
        </p:nvSpPr>
        <p:spPr/>
        <p:txBody>
          <a:bodyPr/>
          <a:lstStyle/>
          <a:p>
            <a:r>
              <a:rPr lang="en-US"/>
              <a:t>09/08/2019</a:t>
            </a:r>
            <a:endParaRPr lang="en-AU"/>
          </a:p>
        </p:txBody>
      </p:sp>
      <mc:AlternateContent xmlns:mc="http://schemas.openxmlformats.org/markup-compatibility/2006" xmlns:a14="http://schemas.microsoft.com/office/drawing/2010/main">
        <mc:Choice Requires="a14">
          <p:sp>
            <p:nvSpPr>
              <p:cNvPr id="5" name="Footer Placeholder 4">
                <a:extLst>
                  <a:ext uri="{FF2B5EF4-FFF2-40B4-BE49-F238E27FC236}">
                    <a16:creationId xmlns:a16="http://schemas.microsoft.com/office/drawing/2014/main" id="{A7584C54-FA1B-4DE8-A84D-6D32B9B87DEB}"/>
                  </a:ext>
                </a:extLst>
              </p:cNvPr>
              <p:cNvSpPr>
                <a:spLocks noGrp="1"/>
              </p:cNvSpPr>
              <p:nvPr>
                <p:ph type="ftr" sz="quarter" idx="11"/>
              </p:nvPr>
            </p:nvSpPr>
            <p:spPr/>
            <p:txBody>
              <a:bodyPr/>
              <a:lstStyle/>
              <a:p>
                <a:r>
                  <a:rPr lang="en-AU" altLang="en-US" dirty="0">
                    <a:latin typeface="Cambria Math" panose="02040503050406030204" pitchFamily="18" charset="0"/>
                    <a:ea typeface="Cambria Math" panose="02040503050406030204" pitchFamily="18" charset="0"/>
                  </a:rPr>
                  <a:t>Measurement of </a:t>
                </a:r>
                <a14:m>
                  <m:oMath xmlns:m="http://schemas.openxmlformats.org/officeDocument/2006/math">
                    <m:r>
                      <a:rPr lang="en-AU" altLang="en-US" i="1">
                        <a:latin typeface="Cambria Math" panose="02040503050406030204" pitchFamily="18" charset="0"/>
                        <a:ea typeface="Cambria Math" panose="02040503050406030204" pitchFamily="18" charset="0"/>
                      </a:rPr>
                      <m:t>𝔅</m:t>
                    </m:r>
                  </m:oMath>
                </a14:m>
                <a:r>
                  <a:rPr lang="en-AU" altLang="en-US" dirty="0">
                    <a:latin typeface="Cambria Math" panose="02040503050406030204" pitchFamily="18" charset="0"/>
                    <a:ea typeface="Cambria Math" panose="02040503050406030204" pitchFamily="18" charset="0"/>
                  </a:rPr>
                  <a:t> and </a:t>
                </a:r>
                <a14:m>
                  <m:oMath xmlns:m="http://schemas.openxmlformats.org/officeDocument/2006/math">
                    <m:sSub>
                      <m:sSubPr>
                        <m:ctrlPr>
                          <a:rPr lang="en-AU" altLang="en-US" i="1">
                            <a:latin typeface="Cambria Math" panose="02040503050406030204" pitchFamily="18" charset="0"/>
                            <a:ea typeface="Cambria Math" panose="02040503050406030204" pitchFamily="18" charset="0"/>
                          </a:rPr>
                        </m:ctrlPr>
                      </m:sSubPr>
                      <m:e>
                        <m:r>
                          <a:rPr lang="en-AU" altLang="en-US" i="1">
                            <a:latin typeface="Cambria Math" panose="02040503050406030204" pitchFamily="18" charset="0"/>
                            <a:ea typeface="Cambria Math" panose="02040503050406030204" pitchFamily="18" charset="0"/>
                          </a:rPr>
                          <m:t>𝐴</m:t>
                        </m:r>
                      </m:e>
                      <m:sub>
                        <m:r>
                          <a:rPr lang="en-AU" altLang="en-US" i="1">
                            <a:latin typeface="Cambria Math" panose="02040503050406030204" pitchFamily="18" charset="0"/>
                            <a:ea typeface="Cambria Math" panose="02040503050406030204" pitchFamily="18" charset="0"/>
                          </a:rPr>
                          <m:t>𝐶𝑃</m:t>
                        </m:r>
                      </m:sub>
                    </m:sSub>
                  </m:oMath>
                </a14:m>
                <a:r>
                  <a:rPr lang="en-AU" altLang="en-US" dirty="0">
                    <a:latin typeface="Cambria Math" panose="02040503050406030204" pitchFamily="18" charset="0"/>
                    <a:ea typeface="Cambria Math" panose="02040503050406030204" pitchFamily="18" charset="0"/>
                  </a:rPr>
                  <a:t> in </a:t>
                </a:r>
                <a14:m>
                  <m:oMath xmlns:m="http://schemas.openxmlformats.org/officeDocument/2006/math">
                    <m:r>
                      <m:rPr>
                        <m:sty m:val="p"/>
                      </m:rPr>
                      <a:rPr lang="en-AU">
                        <a:latin typeface="Cambria Math" panose="02040503050406030204" pitchFamily="18" charset="0"/>
                        <a:ea typeface="Cambria Math" panose="02040503050406030204" pitchFamily="18" charset="0"/>
                      </a:rPr>
                      <m:t>B</m:t>
                    </m:r>
                    <m:r>
                      <a:rPr lang="en-AU">
                        <a:latin typeface="Cambria Math" panose="02040503050406030204" pitchFamily="18" charset="0"/>
                        <a:ea typeface="Cambria Math" panose="02040503050406030204" pitchFamily="18" charset="0"/>
                      </a:rPr>
                      <m:t>→</m:t>
                    </m:r>
                    <m:bar>
                      <m:barPr>
                        <m:pos m:val="top"/>
                        <m:ctrlPr>
                          <a:rPr lang="en-AU" i="1">
                            <a:latin typeface="Cambria Math" panose="02040503050406030204" pitchFamily="18" charset="0"/>
                            <a:ea typeface="Cambria Math" panose="02040503050406030204" pitchFamily="18" charset="0"/>
                          </a:rPr>
                        </m:ctrlPr>
                      </m:barPr>
                      <m:e>
                        <m:sSup>
                          <m:sSupPr>
                            <m:ctrlPr>
                              <a:rPr lang="en-AU" i="1">
                                <a:latin typeface="Cambria Math" panose="02040503050406030204" pitchFamily="18" charset="0"/>
                                <a:ea typeface="Cambria Math" panose="02040503050406030204" pitchFamily="18" charset="0"/>
                              </a:rPr>
                            </m:ctrlPr>
                          </m:sSupPr>
                          <m:e>
                            <m:r>
                              <m:rPr>
                                <m:sty m:val="p"/>
                              </m:rPr>
                              <a:rPr lang="en-AU">
                                <a:latin typeface="Cambria Math" panose="02040503050406030204" pitchFamily="18" charset="0"/>
                                <a:ea typeface="Cambria Math" panose="02040503050406030204" pitchFamily="18" charset="0"/>
                              </a:rPr>
                              <m:t>D</m:t>
                            </m:r>
                          </m:e>
                          <m:sup>
                            <m:r>
                              <a:rPr lang="en-AU">
                                <a:latin typeface="Cambria Math" panose="02040503050406030204" pitchFamily="18" charset="0"/>
                                <a:ea typeface="Cambria Math" panose="02040503050406030204" pitchFamily="18" charset="0"/>
                              </a:rPr>
                              <m:t>0</m:t>
                            </m:r>
                          </m:sup>
                        </m:sSup>
                      </m:e>
                    </m:bar>
                    <m:sSup>
                      <m:sSupPr>
                        <m:ctrlPr>
                          <a:rPr lang="en-AU" i="1">
                            <a:latin typeface="Cambria Math" panose="02040503050406030204" pitchFamily="18" charset="0"/>
                            <a:ea typeface="Cambria Math" panose="02040503050406030204" pitchFamily="18" charset="0"/>
                          </a:rPr>
                        </m:ctrlPr>
                      </m:sSupPr>
                      <m:e>
                        <m:r>
                          <a:rPr lang="en-AU">
                            <a:latin typeface="Cambria Math" panose="02040503050406030204" pitchFamily="18" charset="0"/>
                            <a:ea typeface="Cambria Math" panose="02040503050406030204" pitchFamily="18" charset="0"/>
                          </a:rPr>
                          <m:t>𝜋</m:t>
                        </m:r>
                      </m:e>
                      <m:sup>
                        <m:r>
                          <a:rPr lang="en-AU">
                            <a:latin typeface="Cambria Math" panose="02040503050406030204" pitchFamily="18" charset="0"/>
                            <a:ea typeface="Cambria Math" panose="02040503050406030204" pitchFamily="18" charset="0"/>
                          </a:rPr>
                          <m:t>0</m:t>
                        </m:r>
                      </m:sup>
                    </m:sSup>
                  </m:oMath>
                </a14:m>
                <a:r>
                  <a:rPr lang="en-AU" altLang="en-US" dirty="0">
                    <a:latin typeface="Cambria Math" panose="02040503050406030204" pitchFamily="18" charset="0"/>
                    <a:ea typeface="Cambria Math" panose="02040503050406030204" pitchFamily="18" charset="0"/>
                  </a:rPr>
                  <a:t> decays</a:t>
                </a:r>
                <a:endParaRPr lang="en-AU" dirty="0"/>
              </a:p>
            </p:txBody>
          </p:sp>
        </mc:Choice>
        <mc:Fallback xmlns="">
          <p:sp>
            <p:nvSpPr>
              <p:cNvPr id="5" name="Footer Placeholder 4">
                <a:extLst>
                  <a:ext uri="{FF2B5EF4-FFF2-40B4-BE49-F238E27FC236}">
                    <a16:creationId xmlns:a16="http://schemas.microsoft.com/office/drawing/2014/main" id="{A7584C54-FA1B-4DE8-A84D-6D32B9B87DEB}"/>
                  </a:ext>
                </a:extLst>
              </p:cNvPr>
              <p:cNvSpPr>
                <a:spLocks noGrp="1" noRot="1" noChangeAspect="1" noMove="1" noResize="1" noEditPoints="1" noAdjustHandles="1" noChangeArrowheads="1" noChangeShapeType="1" noTextEdit="1"/>
              </p:cNvSpPr>
              <p:nvPr>
                <p:ph type="ftr" sz="quarter" idx="11"/>
              </p:nvPr>
            </p:nvSpPr>
            <p:spPr>
              <a:blipFill>
                <a:blip r:embed="rId5"/>
                <a:stretch>
                  <a:fillRect/>
                </a:stretch>
              </a:blipFill>
            </p:spPr>
            <p:txBody>
              <a:bodyPr/>
              <a:lstStyle/>
              <a:p>
                <a:r>
                  <a:rPr lang="en-AU">
                    <a:noFill/>
                  </a:rPr>
                  <a:t> </a:t>
                </a:r>
              </a:p>
            </p:txBody>
          </p:sp>
        </mc:Fallback>
      </mc:AlternateContent>
      <p:sp>
        <p:nvSpPr>
          <p:cNvPr id="6" name="Slide Number Placeholder 5">
            <a:extLst>
              <a:ext uri="{FF2B5EF4-FFF2-40B4-BE49-F238E27FC236}">
                <a16:creationId xmlns:a16="http://schemas.microsoft.com/office/drawing/2014/main" id="{0394058A-E65C-47CC-90AA-C0FA7730E7F6}"/>
              </a:ext>
            </a:extLst>
          </p:cNvPr>
          <p:cNvSpPr>
            <a:spLocks noGrp="1"/>
          </p:cNvSpPr>
          <p:nvPr>
            <p:ph type="sldNum" sz="quarter" idx="12"/>
          </p:nvPr>
        </p:nvSpPr>
        <p:spPr/>
        <p:txBody>
          <a:bodyPr/>
          <a:lstStyle/>
          <a:p>
            <a:fld id="{827338AE-70A8-4A03-982B-039069B7D21A}" type="slidenum">
              <a:rPr lang="en-AU" smtClean="0"/>
              <a:t>22</a:t>
            </a:fld>
            <a:endParaRPr lang="en-AU"/>
          </a:p>
        </p:txBody>
      </p:sp>
    </p:spTree>
    <p:extLst>
      <p:ext uri="{BB962C8B-B14F-4D97-AF65-F5344CB8AC3E}">
        <p14:creationId xmlns:p14="http://schemas.microsoft.com/office/powerpoint/2010/main" val="2988563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896D0-D5B1-4886-9CF4-05E4AB6B887C}"/>
              </a:ext>
            </a:extLst>
          </p:cNvPr>
          <p:cNvSpPr>
            <a:spLocks noGrp="1"/>
          </p:cNvSpPr>
          <p:nvPr>
            <p:ph type="title"/>
          </p:nvPr>
        </p:nvSpPr>
        <p:spPr/>
        <p:txBody>
          <a:bodyPr/>
          <a:lstStyle/>
          <a:p>
            <a:r>
              <a:rPr lang="en-AU" dirty="0"/>
              <a:t>Wrong sign decays.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0F3722B-8BE8-4EB7-9000-B4D9BC3837C8}"/>
                  </a:ext>
                </a:extLst>
              </p:cNvPr>
              <p:cNvSpPr>
                <a:spLocks noGrp="1"/>
              </p:cNvSpPr>
              <p:nvPr>
                <p:ph idx="1"/>
              </p:nvPr>
            </p:nvSpPr>
            <p:spPr>
              <a:xfrm>
                <a:off x="468313" y="1412875"/>
                <a:ext cx="8229600" cy="2977696"/>
              </a:xfrm>
            </p:spPr>
            <p:txBody>
              <a:bodyPr>
                <a:normAutofit fontScale="70000" lnSpcReduction="20000"/>
              </a:bodyPr>
              <a:lstStyle/>
              <a:p>
                <a:r>
                  <a:rPr lang="en-AU" dirty="0"/>
                  <a:t>What if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𝐵</m:t>
                        </m:r>
                      </m:e>
                      <m:sup>
                        <m:r>
                          <a:rPr lang="en-AU" b="0" i="1" smtClean="0">
                            <a:latin typeface="Cambria Math" panose="02040503050406030204" pitchFamily="18" charset="0"/>
                          </a:rPr>
                          <m:t>0</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𝐷</m:t>
                        </m:r>
                      </m:e>
                      <m:sup>
                        <m:r>
                          <a:rPr lang="en-AU" b="0" i="1" smtClean="0">
                            <a:latin typeface="Cambria Math" panose="02040503050406030204" pitchFamily="18" charset="0"/>
                          </a:rPr>
                          <m:t>0</m:t>
                        </m:r>
                      </m:sup>
                    </m:sSup>
                    <m:sSup>
                      <m:sSupPr>
                        <m:ctrlPr>
                          <a:rPr lang="en-AU" b="0" i="1" smtClean="0">
                            <a:latin typeface="Cambria Math" panose="02040503050406030204" pitchFamily="18" charset="0"/>
                          </a:rPr>
                        </m:ctrlPr>
                      </m:sSupPr>
                      <m:e>
                        <m:r>
                          <a:rPr lang="en-AU" b="0" i="1" smtClean="0">
                            <a:latin typeface="Cambria Math" panose="02040503050406030204" pitchFamily="18" charset="0"/>
                          </a:rPr>
                          <m:t>𝜋</m:t>
                        </m:r>
                      </m:e>
                      <m:sup>
                        <m:r>
                          <a:rPr lang="en-AU" b="0" i="1" smtClean="0">
                            <a:latin typeface="Cambria Math" panose="02040503050406030204" pitchFamily="18" charset="0"/>
                          </a:rPr>
                          <m:t>0</m:t>
                        </m:r>
                      </m:sup>
                    </m:sSup>
                  </m:oMath>
                </a14:m>
                <a:r>
                  <a:rPr lang="en-AU" dirty="0"/>
                  <a:t> or </a:t>
                </a:r>
                <a14:m>
                  <m:oMath xmlns:m="http://schemas.openxmlformats.org/officeDocument/2006/math">
                    <m:bar>
                      <m:barPr>
                        <m:pos m:val="top"/>
                        <m:ctrlPr>
                          <a:rPr lang="en-AU" b="0" i="1" smtClean="0">
                            <a:latin typeface="Cambria Math" panose="02040503050406030204" pitchFamily="18" charset="0"/>
                          </a:rPr>
                        </m:ctrlPr>
                      </m:barPr>
                      <m:e>
                        <m:sSup>
                          <m:sSupPr>
                            <m:ctrlPr>
                              <a:rPr lang="en-AU" b="0" i="1" smtClean="0">
                                <a:latin typeface="Cambria Math" panose="02040503050406030204" pitchFamily="18" charset="0"/>
                              </a:rPr>
                            </m:ctrlPr>
                          </m:sSupPr>
                          <m:e>
                            <m:r>
                              <a:rPr lang="en-AU" b="0" i="1" smtClean="0">
                                <a:latin typeface="Cambria Math" panose="02040503050406030204" pitchFamily="18" charset="0"/>
                              </a:rPr>
                              <m:t>𝐷</m:t>
                            </m:r>
                          </m:e>
                          <m:sup>
                            <m:r>
                              <a:rPr lang="en-AU" b="0" i="1" smtClean="0">
                                <a:latin typeface="Cambria Math" panose="02040503050406030204" pitchFamily="18" charset="0"/>
                              </a:rPr>
                              <m:t>0</m:t>
                            </m:r>
                          </m:sup>
                        </m:sSup>
                      </m:e>
                    </m:ba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𝐾</m:t>
                        </m:r>
                      </m:e>
                      <m:sup>
                        <m:r>
                          <a:rPr lang="en-AU" b="0" i="1" smtClean="0">
                            <a:latin typeface="Cambria Math" panose="02040503050406030204" pitchFamily="18" charset="0"/>
                          </a:rPr>
                          <m:t>−</m:t>
                        </m:r>
                      </m:sup>
                    </m:sSup>
                    <m:sSup>
                      <m:sSupPr>
                        <m:ctrlPr>
                          <a:rPr lang="en-AU" b="0" i="1" smtClean="0">
                            <a:latin typeface="Cambria Math" panose="02040503050406030204" pitchFamily="18" charset="0"/>
                          </a:rPr>
                        </m:ctrlPr>
                      </m:sSupPr>
                      <m:e>
                        <m:r>
                          <a:rPr lang="en-AU" b="0" i="1" smtClean="0">
                            <a:latin typeface="Cambria Math" panose="02040503050406030204" pitchFamily="18" charset="0"/>
                          </a:rPr>
                          <m:t>𝜋</m:t>
                        </m:r>
                      </m:e>
                      <m:sup>
                        <m:r>
                          <a:rPr lang="en-AU" b="0" i="1" smtClean="0">
                            <a:latin typeface="Cambria Math" panose="02040503050406030204" pitchFamily="18" charset="0"/>
                          </a:rPr>
                          <m:t>+</m:t>
                        </m:r>
                      </m:sup>
                    </m:sSup>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𝜋</m:t>
                        </m:r>
                      </m:e>
                      <m:sup>
                        <m:r>
                          <a:rPr lang="en-AU" b="0" i="1" smtClean="0">
                            <a:latin typeface="Cambria Math" panose="02040503050406030204" pitchFamily="18" charset="0"/>
                          </a:rPr>
                          <m:t>0</m:t>
                        </m:r>
                      </m:sup>
                    </m:sSup>
                    <m:r>
                      <a:rPr lang="en-AU" b="0" i="1" smtClean="0">
                        <a:latin typeface="Cambria Math" panose="02040503050406030204" pitchFamily="18" charset="0"/>
                      </a:rPr>
                      <m:t>]</m:t>
                    </m:r>
                  </m:oMath>
                </a14:m>
                <a:r>
                  <a:rPr lang="en-AU" dirty="0"/>
                  <a:t>?</a:t>
                </a:r>
              </a:p>
              <a:p>
                <a14:m>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𝐵</m:t>
                        </m:r>
                      </m:e>
                      <m:sup>
                        <m:r>
                          <a:rPr lang="en-AU" i="1">
                            <a:latin typeface="Cambria Math" panose="02040503050406030204" pitchFamily="18" charset="0"/>
                          </a:rPr>
                          <m:t>0</m:t>
                        </m:r>
                      </m:sup>
                    </m:sSup>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𝐷</m:t>
                        </m:r>
                      </m:e>
                      <m:sup>
                        <m:r>
                          <a:rPr lang="en-AU" i="1">
                            <a:latin typeface="Cambria Math" panose="02040503050406030204" pitchFamily="18" charset="0"/>
                          </a:rPr>
                          <m:t>0</m:t>
                        </m:r>
                      </m:sup>
                    </m:sSup>
                    <m:sSup>
                      <m:sSupPr>
                        <m:ctrlPr>
                          <a:rPr lang="en-AU" i="1">
                            <a:latin typeface="Cambria Math" panose="02040503050406030204" pitchFamily="18" charset="0"/>
                          </a:rPr>
                        </m:ctrlPr>
                      </m:sSupPr>
                      <m:e>
                        <m:r>
                          <a:rPr lang="en-AU" i="1">
                            <a:latin typeface="Cambria Math" panose="02040503050406030204" pitchFamily="18" charset="0"/>
                          </a:rPr>
                          <m:t>𝜋</m:t>
                        </m:r>
                      </m:e>
                      <m:sup>
                        <m:r>
                          <a:rPr lang="en-AU" i="1">
                            <a:latin typeface="Cambria Math" panose="02040503050406030204" pitchFamily="18" charset="0"/>
                          </a:rPr>
                          <m:t>0</m:t>
                        </m:r>
                      </m:sup>
                    </m:sSup>
                  </m:oMath>
                </a14:m>
                <a:r>
                  <a:rPr lang="en-AU" dirty="0"/>
                  <a:t> suppressed by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𝜆</m:t>
                        </m:r>
                      </m:e>
                      <m:sup>
                        <m:r>
                          <a:rPr lang="en-AU" b="0" i="1" smtClean="0">
                            <a:latin typeface="Cambria Math" panose="02040503050406030204" pitchFamily="18" charset="0"/>
                          </a:rPr>
                          <m:t>2</m:t>
                        </m:r>
                      </m:sup>
                    </m:sSup>
                  </m:oMath>
                </a14:m>
                <a:r>
                  <a:rPr lang="en-AU" dirty="0"/>
                  <a:t>.</a:t>
                </a:r>
              </a:p>
              <a:p>
                <a:pPr marL="0" indent="0">
                  <a:buNone/>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𝑅</m:t>
                      </m:r>
                      <m:r>
                        <a:rPr lang="en-AU" b="0" i="1" smtClean="0">
                          <a:latin typeface="Cambria Math" panose="02040503050406030204" pitchFamily="18" charset="0"/>
                        </a:rPr>
                        <m:t>≡</m:t>
                      </m:r>
                      <m:f>
                        <m:fPr>
                          <m:ctrlPr>
                            <a:rPr lang="en-AU" b="0" i="1" smtClean="0">
                              <a:latin typeface="Cambria Math" panose="02040503050406030204" pitchFamily="18" charset="0"/>
                            </a:rPr>
                          </m:ctrlPr>
                        </m:fPr>
                        <m:num>
                          <m:sSub>
                            <m:sSubPr>
                              <m:ctrlPr>
                                <a:rPr lang="en-AU" b="0" i="1" smtClean="0">
                                  <a:latin typeface="Cambria Math" panose="02040503050406030204" pitchFamily="18" charset="0"/>
                                </a:rPr>
                              </m:ctrlPr>
                            </m:sSubPr>
                            <m:e>
                              <m:r>
                                <a:rPr lang="en-AU" b="0" i="1" smtClean="0">
                                  <a:latin typeface="Cambria Math" panose="02040503050406030204" pitchFamily="18" charset="0"/>
                                </a:rPr>
                                <m:t>𝔅</m:t>
                              </m:r>
                            </m:e>
                            <m:sub>
                              <m:r>
                                <a:rPr lang="en-AU" b="0" i="1" smtClean="0">
                                  <a:latin typeface="Cambria Math" panose="02040503050406030204" pitchFamily="18" charset="0"/>
                                </a:rPr>
                                <m:t>𝑊𝑆</m:t>
                              </m:r>
                            </m:sub>
                          </m:sSub>
                        </m:num>
                        <m:den>
                          <m:sSub>
                            <m:sSubPr>
                              <m:ctrlPr>
                                <a:rPr lang="en-AU" b="0" i="1" smtClean="0">
                                  <a:latin typeface="Cambria Math" panose="02040503050406030204" pitchFamily="18" charset="0"/>
                                </a:rPr>
                              </m:ctrlPr>
                            </m:sSubPr>
                            <m:e>
                              <m:r>
                                <a:rPr lang="en-AU" b="0" i="1" smtClean="0">
                                  <a:latin typeface="Cambria Math" panose="02040503050406030204" pitchFamily="18" charset="0"/>
                                </a:rPr>
                                <m:t>𝔅</m:t>
                              </m:r>
                            </m:e>
                            <m:sub>
                              <m:r>
                                <a:rPr lang="en-AU" b="0" i="1" smtClean="0">
                                  <a:latin typeface="Cambria Math" panose="02040503050406030204" pitchFamily="18" charset="0"/>
                                </a:rPr>
                                <m:t>𝑅𝑆</m:t>
                              </m:r>
                            </m:sub>
                          </m:sSub>
                        </m:den>
                      </m:f>
                    </m:oMath>
                  </m:oMathPara>
                </a14:m>
                <a:endParaRPr lang="en-AU" b="0" i="1" dirty="0">
                  <a:latin typeface="Cambria Math" panose="02040503050406030204" pitchFamily="18" charset="0"/>
                </a:endParaRPr>
              </a:p>
              <a:p>
                <a14:m>
                  <m:oMath xmlns:m="http://schemas.openxmlformats.org/officeDocument/2006/math">
                    <m:r>
                      <a:rPr lang="en-AU" i="1">
                        <a:latin typeface="Cambria Math" panose="02040503050406030204" pitchFamily="18" charset="0"/>
                      </a:rPr>
                      <m:t>𝑅</m:t>
                    </m:r>
                    <m:d>
                      <m:dPr>
                        <m:ctrlPr>
                          <a:rPr lang="en-AU" b="0" i="1" smtClean="0">
                            <a:latin typeface="Cambria Math" panose="02040503050406030204" pitchFamily="18" charset="0"/>
                          </a:rPr>
                        </m:ctrlPr>
                      </m:dPr>
                      <m:e>
                        <m:sSup>
                          <m:sSupPr>
                            <m:ctrlPr>
                              <a:rPr lang="en-AU" b="0" i="1" smtClean="0">
                                <a:latin typeface="Cambria Math" panose="02040503050406030204" pitchFamily="18" charset="0"/>
                              </a:rPr>
                            </m:ctrlPr>
                          </m:sSupPr>
                          <m:e>
                            <m:r>
                              <a:rPr lang="en-AU" b="0" i="1" smtClean="0">
                                <a:latin typeface="Cambria Math" panose="02040503050406030204" pitchFamily="18" charset="0"/>
                              </a:rPr>
                              <m:t>𝐵</m:t>
                            </m:r>
                          </m:e>
                          <m:sup>
                            <m:r>
                              <a:rPr lang="en-AU" b="0" i="1" smtClean="0">
                                <a:latin typeface="Cambria Math" panose="02040503050406030204" pitchFamily="18" charset="0"/>
                              </a:rPr>
                              <m:t>0</m:t>
                            </m:r>
                          </m:sup>
                        </m:sSup>
                        <m:r>
                          <a:rPr lang="en-AU" b="0" i="1" smtClean="0">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𝐷</m:t>
                            </m:r>
                          </m:e>
                          <m:sup>
                            <m:r>
                              <a:rPr lang="en-AU" i="1">
                                <a:latin typeface="Cambria Math" panose="02040503050406030204" pitchFamily="18" charset="0"/>
                              </a:rPr>
                              <m:t>0</m:t>
                            </m:r>
                          </m:sup>
                        </m:sSup>
                        <m:sSup>
                          <m:sSupPr>
                            <m:ctrlPr>
                              <a:rPr lang="en-AU" i="1">
                                <a:latin typeface="Cambria Math" panose="02040503050406030204" pitchFamily="18" charset="0"/>
                              </a:rPr>
                            </m:ctrlPr>
                          </m:sSupPr>
                          <m:e>
                            <m:r>
                              <a:rPr lang="en-AU" i="1">
                                <a:latin typeface="Cambria Math" panose="02040503050406030204" pitchFamily="18" charset="0"/>
                              </a:rPr>
                              <m:t>𝜋</m:t>
                            </m:r>
                          </m:e>
                          <m:sup>
                            <m:r>
                              <a:rPr lang="en-AU" i="1">
                                <a:latin typeface="Cambria Math" panose="02040503050406030204" pitchFamily="18" charset="0"/>
                              </a:rPr>
                              <m:t>0</m:t>
                            </m:r>
                          </m:sup>
                        </m:sSup>
                      </m:e>
                    </m:d>
                    <m:r>
                      <a:rPr lang="en-AU" b="0" i="1" smtClean="0">
                        <a:latin typeface="Cambria Math" panose="02040503050406030204" pitchFamily="18" charset="0"/>
                      </a:rPr>
                      <m:t>≈</m:t>
                    </m:r>
                  </m:oMath>
                </a14:m>
                <a:r>
                  <a:rPr lang="en-AU" dirty="0"/>
                  <a:t> </a:t>
                </a:r>
                <a14:m>
                  <m:oMath xmlns:m="http://schemas.openxmlformats.org/officeDocument/2006/math">
                    <m:r>
                      <a:rPr lang="en-AU" i="1">
                        <a:latin typeface="Cambria Math" panose="02040503050406030204" pitchFamily="18" charset="0"/>
                      </a:rPr>
                      <m:t>𝑅</m:t>
                    </m:r>
                    <m:d>
                      <m:dPr>
                        <m:ctrlPr>
                          <a:rPr lang="en-AU" i="1">
                            <a:latin typeface="Cambria Math" panose="02040503050406030204" pitchFamily="18" charset="0"/>
                          </a:rPr>
                        </m:ctrlPr>
                      </m:dPr>
                      <m:e>
                        <m:sSup>
                          <m:sSupPr>
                            <m:ctrlPr>
                              <a:rPr lang="en-AU" i="1">
                                <a:latin typeface="Cambria Math" panose="02040503050406030204" pitchFamily="18" charset="0"/>
                              </a:rPr>
                            </m:ctrlPr>
                          </m:sSupPr>
                          <m:e>
                            <m:r>
                              <a:rPr lang="en-AU" i="1">
                                <a:latin typeface="Cambria Math" panose="02040503050406030204" pitchFamily="18" charset="0"/>
                              </a:rPr>
                              <m:t>𝐵</m:t>
                            </m:r>
                          </m:e>
                          <m:sup>
                            <m:r>
                              <a:rPr lang="en-AU" i="1">
                                <a:latin typeface="Cambria Math" panose="02040503050406030204" pitchFamily="18" charset="0"/>
                              </a:rPr>
                              <m:t>0</m:t>
                            </m:r>
                          </m:sup>
                        </m:sSup>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𝐷</m:t>
                            </m:r>
                          </m:e>
                          <m:sup>
                            <m:r>
                              <a:rPr lang="en-AU" b="0" i="1" smtClean="0">
                                <a:latin typeface="Cambria Math" panose="02040503050406030204" pitchFamily="18" charset="0"/>
                              </a:rPr>
                              <m:t>−</m:t>
                            </m:r>
                          </m:sup>
                        </m:sSup>
                        <m:sSup>
                          <m:sSupPr>
                            <m:ctrlPr>
                              <a:rPr lang="en-AU" i="1">
                                <a:latin typeface="Cambria Math" panose="02040503050406030204" pitchFamily="18" charset="0"/>
                              </a:rPr>
                            </m:ctrlPr>
                          </m:sSupPr>
                          <m:e>
                            <m:r>
                              <a:rPr lang="en-AU" i="1">
                                <a:latin typeface="Cambria Math" panose="02040503050406030204" pitchFamily="18" charset="0"/>
                              </a:rPr>
                              <m:t>𝜋</m:t>
                            </m:r>
                          </m:e>
                          <m:sup>
                            <m:r>
                              <a:rPr lang="en-AU" b="0" i="1" smtClean="0">
                                <a:latin typeface="Cambria Math" panose="02040503050406030204" pitchFamily="18" charset="0"/>
                              </a:rPr>
                              <m:t>+</m:t>
                            </m:r>
                          </m:sup>
                        </m:sSup>
                      </m:e>
                    </m:d>
                    <m:r>
                      <a:rPr lang="en-AU" b="0" i="0" smtClean="0">
                        <a:latin typeface="Cambria Math" panose="02040503050406030204" pitchFamily="18" charset="0"/>
                      </a:rPr>
                      <m:t>=2.92</m:t>
                    </m:r>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10</m:t>
                        </m:r>
                      </m:e>
                      <m:sup>
                        <m:r>
                          <a:rPr lang="en-AU" b="0" i="1" smtClean="0">
                            <a:latin typeface="Cambria Math" panose="02040503050406030204" pitchFamily="18" charset="0"/>
                          </a:rPr>
                          <m:t>−4</m:t>
                        </m:r>
                      </m:sup>
                    </m:sSup>
                  </m:oMath>
                </a14:m>
                <a:endParaRPr lang="en-AU" dirty="0"/>
              </a:p>
              <a:p>
                <a14:m>
                  <m:oMath xmlns:m="http://schemas.openxmlformats.org/officeDocument/2006/math">
                    <m:r>
                      <a:rPr lang="en-AU" i="1">
                        <a:latin typeface="Cambria Math" panose="02040503050406030204" pitchFamily="18" charset="0"/>
                      </a:rPr>
                      <m:t>𝑅</m:t>
                    </m:r>
                    <m:d>
                      <m:dPr>
                        <m:ctrlPr>
                          <a:rPr lang="en-AU" i="1">
                            <a:latin typeface="Cambria Math" panose="02040503050406030204" pitchFamily="18" charset="0"/>
                          </a:rPr>
                        </m:ctrlPr>
                      </m:dPr>
                      <m:e>
                        <m:bar>
                          <m:barPr>
                            <m:pos m:val="top"/>
                            <m:ctrlPr>
                              <a:rPr lang="en-AU" i="1">
                                <a:latin typeface="Cambria Math" panose="02040503050406030204" pitchFamily="18" charset="0"/>
                              </a:rPr>
                            </m:ctrlPr>
                          </m:barPr>
                          <m:e>
                            <m:sSup>
                              <m:sSupPr>
                                <m:ctrlPr>
                                  <a:rPr lang="en-AU" i="1">
                                    <a:latin typeface="Cambria Math" panose="02040503050406030204" pitchFamily="18" charset="0"/>
                                  </a:rPr>
                                </m:ctrlPr>
                              </m:sSupPr>
                              <m:e>
                                <m:r>
                                  <a:rPr lang="en-AU" i="1">
                                    <a:latin typeface="Cambria Math" panose="02040503050406030204" pitchFamily="18" charset="0"/>
                                  </a:rPr>
                                  <m:t>𝐷</m:t>
                                </m:r>
                              </m:e>
                              <m:sup>
                                <m:r>
                                  <a:rPr lang="en-AU" i="1">
                                    <a:latin typeface="Cambria Math" panose="02040503050406030204" pitchFamily="18" charset="0"/>
                                  </a:rPr>
                                  <m:t>0</m:t>
                                </m:r>
                              </m:sup>
                            </m:sSup>
                          </m:e>
                        </m:bar>
                      </m:e>
                    </m:d>
                    <m:r>
                      <a:rPr lang="en-AU">
                        <a:latin typeface="Cambria Math" panose="02040503050406030204" pitchFamily="18" charset="0"/>
                      </a:rPr>
                      <m:t>=</m:t>
                    </m:r>
                    <m:r>
                      <m:rPr>
                        <m:nor/>
                      </m:rPr>
                      <a:rPr lang="en-AU"/>
                      <m:t>2</m:t>
                    </m:r>
                    <m:r>
                      <m:rPr>
                        <m:nor/>
                      </m:rPr>
                      <a:rPr lang="en-AU" b="0" i="0" smtClean="0"/>
                      <m:t>.</m:t>
                    </m:r>
                    <m:r>
                      <m:rPr>
                        <m:nor/>
                      </m:rPr>
                      <a:rPr lang="en-AU" smtClean="0"/>
                      <m:t>8</m:t>
                    </m:r>
                    <m:r>
                      <m:rPr>
                        <m:nor/>
                      </m:rPr>
                      <a:rPr lang="en-AU" b="0" i="0" smtClean="0"/>
                      <m:t>5</m:t>
                    </m:r>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10</m:t>
                        </m:r>
                      </m:e>
                      <m:sup>
                        <m:r>
                          <a:rPr lang="en-AU" i="1">
                            <a:latin typeface="Cambria Math" panose="02040503050406030204" pitchFamily="18" charset="0"/>
                          </a:rPr>
                          <m:t>−</m:t>
                        </m:r>
                        <m:r>
                          <a:rPr lang="en-AU" b="0" i="1" smtClean="0">
                            <a:latin typeface="Cambria Math" panose="02040503050406030204" pitchFamily="18" charset="0"/>
                          </a:rPr>
                          <m:t>3</m:t>
                        </m:r>
                      </m:sup>
                    </m:sSup>
                  </m:oMath>
                </a14:m>
                <a:endParaRPr lang="en-AU" dirty="0"/>
              </a:p>
              <a:p>
                <a:pPr marL="0" indent="0">
                  <a:buNone/>
                </a:pPr>
                <a14:m>
                  <m:oMathPara xmlns:m="http://schemas.openxmlformats.org/officeDocument/2006/math">
                    <m:oMathParaPr>
                      <m:jc m:val="centerGroup"/>
                    </m:oMathParaPr>
                    <m:oMath xmlns:m="http://schemas.openxmlformats.org/officeDocument/2006/math">
                      <m:r>
                        <m:rPr>
                          <m:sty m:val="p"/>
                        </m:rPr>
                        <a:rPr lang="en-AU" b="0" i="0" smtClean="0">
                          <a:latin typeface="Cambria Math" panose="02040503050406030204" pitchFamily="18" charset="0"/>
                        </a:rPr>
                        <m:t>Δ</m:t>
                      </m:r>
                      <m:r>
                        <a:rPr lang="en-AU" b="0" i="1" smtClean="0">
                          <a:latin typeface="Cambria Math" panose="02040503050406030204" pitchFamily="18" charset="0"/>
                        </a:rPr>
                        <m:t>𝔅</m:t>
                      </m:r>
                      <m:r>
                        <a:rPr lang="en-AU" b="0" i="1" smtClean="0">
                          <a:latin typeface="Cambria Math" panose="02040503050406030204" pitchFamily="18" charset="0"/>
                        </a:rPr>
                        <m:t>=−0.3%               </m:t>
                      </m:r>
                      <m:r>
                        <m:rPr>
                          <m:sty m:val="p"/>
                        </m:rPr>
                        <a:rPr lang="en-AU" b="0" i="0" smtClean="0">
                          <a:latin typeface="Cambria Math" panose="02040503050406030204" pitchFamily="18" charset="0"/>
                        </a:rPr>
                        <m:t>Δ</m:t>
                      </m:r>
                      <m:sSub>
                        <m:sSubPr>
                          <m:ctrlPr>
                            <a:rPr lang="en-AU" b="0" i="1" smtClean="0">
                              <a:latin typeface="Cambria Math" panose="02040503050406030204" pitchFamily="18" charset="0"/>
                            </a:rPr>
                          </m:ctrlPr>
                        </m:sSubPr>
                        <m:e>
                          <m:r>
                            <a:rPr lang="en-AU" b="0" i="1" smtClean="0">
                              <a:latin typeface="Cambria Math" panose="02040503050406030204" pitchFamily="18" charset="0"/>
                            </a:rPr>
                            <m:t>𝐴</m:t>
                          </m:r>
                        </m:e>
                        <m:sub>
                          <m:r>
                            <a:rPr lang="en-AU" b="0" i="1" smtClean="0">
                              <a:latin typeface="Cambria Math" panose="02040503050406030204" pitchFamily="18" charset="0"/>
                            </a:rPr>
                            <m:t>𝐶𝑃</m:t>
                          </m:r>
                        </m:sub>
                      </m:sSub>
                      <m:r>
                        <a:rPr lang="en-AU" b="0" i="1" smtClean="0">
                          <a:latin typeface="Cambria Math" panose="02040503050406030204" pitchFamily="18" charset="0"/>
                        </a:rPr>
                        <m:t>=+3×</m:t>
                      </m:r>
                      <m:sSup>
                        <m:sSupPr>
                          <m:ctrlPr>
                            <a:rPr lang="en-AU" b="0" i="1" smtClean="0">
                              <a:latin typeface="Cambria Math" panose="02040503050406030204" pitchFamily="18" charset="0"/>
                            </a:rPr>
                          </m:ctrlPr>
                        </m:sSupPr>
                        <m:e>
                          <m:r>
                            <a:rPr lang="en-AU" b="0" i="1" smtClean="0">
                              <a:latin typeface="Cambria Math" panose="02040503050406030204" pitchFamily="18" charset="0"/>
                            </a:rPr>
                            <m:t>10</m:t>
                          </m:r>
                        </m:e>
                        <m:sup>
                          <m:r>
                            <a:rPr lang="en-AU" b="0" i="1" smtClean="0">
                              <a:latin typeface="Cambria Math" panose="02040503050406030204" pitchFamily="18" charset="0"/>
                            </a:rPr>
                            <m:t>−5</m:t>
                          </m:r>
                        </m:sup>
                      </m:sSup>
                    </m:oMath>
                  </m:oMathPara>
                </a14:m>
                <a:endParaRPr lang="en-AU" dirty="0"/>
              </a:p>
              <a:p>
                <a:endParaRPr lang="en-AU" dirty="0"/>
              </a:p>
              <a:p>
                <a:endParaRPr lang="en-AU" dirty="0"/>
              </a:p>
            </p:txBody>
          </p:sp>
        </mc:Choice>
        <mc:Fallback xmlns="">
          <p:sp>
            <p:nvSpPr>
              <p:cNvPr id="3" name="Content Placeholder 2">
                <a:extLst>
                  <a:ext uri="{FF2B5EF4-FFF2-40B4-BE49-F238E27FC236}">
                    <a16:creationId xmlns:a16="http://schemas.microsoft.com/office/drawing/2014/main" id="{A0F3722B-8BE8-4EB7-9000-B4D9BC3837C8}"/>
                  </a:ext>
                </a:extLst>
              </p:cNvPr>
              <p:cNvSpPr>
                <a:spLocks noGrp="1" noRot="1" noChangeAspect="1" noMove="1" noResize="1" noEditPoints="1" noAdjustHandles="1" noChangeArrowheads="1" noChangeShapeType="1" noTextEdit="1"/>
              </p:cNvSpPr>
              <p:nvPr>
                <p:ph idx="1"/>
              </p:nvPr>
            </p:nvSpPr>
            <p:spPr>
              <a:xfrm>
                <a:off x="468313" y="1412875"/>
                <a:ext cx="8229600" cy="2977696"/>
              </a:xfrm>
              <a:blipFill>
                <a:blip r:embed="rId3"/>
                <a:stretch>
                  <a:fillRect l="-963" t="-2049"/>
                </a:stretch>
              </a:blipFill>
            </p:spPr>
            <p:txBody>
              <a:bodyPr/>
              <a:lstStyle/>
              <a:p>
                <a:r>
                  <a:rPr lang="en-AU">
                    <a:noFill/>
                  </a:rPr>
                  <a:t> </a:t>
                </a:r>
              </a:p>
            </p:txBody>
          </p:sp>
        </mc:Fallback>
      </mc:AlternateContent>
      <p:sp>
        <p:nvSpPr>
          <p:cNvPr id="4" name="Date Placeholder 3">
            <a:extLst>
              <a:ext uri="{FF2B5EF4-FFF2-40B4-BE49-F238E27FC236}">
                <a16:creationId xmlns:a16="http://schemas.microsoft.com/office/drawing/2014/main" id="{67E1E812-CE80-4600-A2C4-C4C0EF3FE96D}"/>
              </a:ext>
            </a:extLst>
          </p:cNvPr>
          <p:cNvSpPr>
            <a:spLocks noGrp="1"/>
          </p:cNvSpPr>
          <p:nvPr>
            <p:ph type="dt" sz="half" idx="10"/>
          </p:nvPr>
        </p:nvSpPr>
        <p:spPr/>
        <p:txBody>
          <a:bodyPr/>
          <a:lstStyle/>
          <a:p>
            <a:r>
              <a:rPr lang="en-US"/>
              <a:t>09/08/2019</a:t>
            </a:r>
            <a:endParaRPr lang="en-AU"/>
          </a:p>
        </p:txBody>
      </p:sp>
      <mc:AlternateContent xmlns:mc="http://schemas.openxmlformats.org/markup-compatibility/2006" xmlns:a14="http://schemas.microsoft.com/office/drawing/2010/main">
        <mc:Choice Requires="a14">
          <p:sp>
            <p:nvSpPr>
              <p:cNvPr id="5" name="Footer Placeholder 4">
                <a:extLst>
                  <a:ext uri="{FF2B5EF4-FFF2-40B4-BE49-F238E27FC236}">
                    <a16:creationId xmlns:a16="http://schemas.microsoft.com/office/drawing/2014/main" id="{D7D3F0C0-723D-41B9-B12A-C5FED7A8001E}"/>
                  </a:ext>
                </a:extLst>
              </p:cNvPr>
              <p:cNvSpPr>
                <a:spLocks noGrp="1"/>
              </p:cNvSpPr>
              <p:nvPr>
                <p:ph type="ftr" sz="quarter" idx="11"/>
              </p:nvPr>
            </p:nvSpPr>
            <p:spPr/>
            <p:txBody>
              <a:bodyPr/>
              <a:lstStyle/>
              <a:p>
                <a:r>
                  <a:rPr lang="en-AU" altLang="en-US" dirty="0">
                    <a:latin typeface="Cambria Math" panose="02040503050406030204" pitchFamily="18" charset="0"/>
                    <a:ea typeface="Cambria Math" panose="02040503050406030204" pitchFamily="18" charset="0"/>
                  </a:rPr>
                  <a:t>Measurement of </a:t>
                </a:r>
                <a14:m>
                  <m:oMath xmlns:m="http://schemas.openxmlformats.org/officeDocument/2006/math">
                    <m:r>
                      <a:rPr lang="en-AU" altLang="en-US" i="1" smtClean="0">
                        <a:latin typeface="Cambria Math" panose="02040503050406030204" pitchFamily="18" charset="0"/>
                        <a:ea typeface="Cambria Math" panose="02040503050406030204" pitchFamily="18" charset="0"/>
                      </a:rPr>
                      <m:t>𝔅</m:t>
                    </m:r>
                  </m:oMath>
                </a14:m>
                <a:r>
                  <a:rPr lang="en-AU" altLang="en-US" dirty="0">
                    <a:latin typeface="Cambria Math" panose="02040503050406030204" pitchFamily="18" charset="0"/>
                    <a:ea typeface="Cambria Math" panose="02040503050406030204" pitchFamily="18" charset="0"/>
                  </a:rPr>
                  <a:t> and </a:t>
                </a:r>
                <a14:m>
                  <m:oMath xmlns:m="http://schemas.openxmlformats.org/officeDocument/2006/math">
                    <m:sSub>
                      <m:sSubPr>
                        <m:ctrlPr>
                          <a:rPr lang="en-AU" altLang="en-US" i="1" smtClean="0">
                            <a:latin typeface="Cambria Math" panose="02040503050406030204" pitchFamily="18" charset="0"/>
                            <a:ea typeface="Cambria Math" panose="02040503050406030204" pitchFamily="18" charset="0"/>
                          </a:rPr>
                        </m:ctrlPr>
                      </m:sSubPr>
                      <m:e>
                        <m:r>
                          <a:rPr lang="en-AU" altLang="en-US" i="1" smtClean="0">
                            <a:latin typeface="Cambria Math" panose="02040503050406030204" pitchFamily="18" charset="0"/>
                            <a:ea typeface="Cambria Math" panose="02040503050406030204" pitchFamily="18" charset="0"/>
                          </a:rPr>
                          <m:t>𝐴</m:t>
                        </m:r>
                      </m:e>
                      <m:sub>
                        <m:r>
                          <a:rPr lang="en-AU" altLang="en-US" i="1" smtClean="0">
                            <a:latin typeface="Cambria Math" panose="02040503050406030204" pitchFamily="18" charset="0"/>
                            <a:ea typeface="Cambria Math" panose="02040503050406030204" pitchFamily="18" charset="0"/>
                          </a:rPr>
                          <m:t>𝐶𝑃</m:t>
                        </m:r>
                      </m:sub>
                    </m:sSub>
                  </m:oMath>
                </a14:m>
                <a:r>
                  <a:rPr lang="en-AU" altLang="en-US" dirty="0">
                    <a:latin typeface="Cambria Math" panose="02040503050406030204" pitchFamily="18" charset="0"/>
                    <a:ea typeface="Cambria Math" panose="02040503050406030204" pitchFamily="18" charset="0"/>
                  </a:rPr>
                  <a:t> in </a:t>
                </a:r>
                <a14:m>
                  <m:oMath xmlns:m="http://schemas.openxmlformats.org/officeDocument/2006/math">
                    <m:r>
                      <m:rPr>
                        <m:sty m:val="p"/>
                      </m:rPr>
                      <a:rPr lang="en-AU">
                        <a:latin typeface="Cambria Math" panose="02040503050406030204" pitchFamily="18" charset="0"/>
                        <a:ea typeface="Cambria Math" panose="02040503050406030204" pitchFamily="18" charset="0"/>
                      </a:rPr>
                      <m:t>B</m:t>
                    </m:r>
                    <m:r>
                      <a:rPr lang="en-AU">
                        <a:latin typeface="Cambria Math" panose="02040503050406030204" pitchFamily="18" charset="0"/>
                        <a:ea typeface="Cambria Math" panose="02040503050406030204" pitchFamily="18" charset="0"/>
                      </a:rPr>
                      <m:t>→</m:t>
                    </m:r>
                    <m:bar>
                      <m:barPr>
                        <m:pos m:val="top"/>
                        <m:ctrlPr>
                          <a:rPr lang="en-AU" i="1">
                            <a:latin typeface="Cambria Math" panose="02040503050406030204" pitchFamily="18" charset="0"/>
                            <a:ea typeface="Cambria Math" panose="02040503050406030204" pitchFamily="18" charset="0"/>
                          </a:rPr>
                        </m:ctrlPr>
                      </m:barPr>
                      <m:e>
                        <m:sSup>
                          <m:sSupPr>
                            <m:ctrlPr>
                              <a:rPr lang="en-AU" i="1">
                                <a:latin typeface="Cambria Math" panose="02040503050406030204" pitchFamily="18" charset="0"/>
                                <a:ea typeface="Cambria Math" panose="02040503050406030204" pitchFamily="18" charset="0"/>
                              </a:rPr>
                            </m:ctrlPr>
                          </m:sSupPr>
                          <m:e>
                            <m:r>
                              <m:rPr>
                                <m:sty m:val="p"/>
                              </m:rPr>
                              <a:rPr lang="en-AU">
                                <a:latin typeface="Cambria Math" panose="02040503050406030204" pitchFamily="18" charset="0"/>
                                <a:ea typeface="Cambria Math" panose="02040503050406030204" pitchFamily="18" charset="0"/>
                              </a:rPr>
                              <m:t>D</m:t>
                            </m:r>
                          </m:e>
                          <m:sup>
                            <m:r>
                              <a:rPr lang="en-AU">
                                <a:latin typeface="Cambria Math" panose="02040503050406030204" pitchFamily="18" charset="0"/>
                                <a:ea typeface="Cambria Math" panose="02040503050406030204" pitchFamily="18" charset="0"/>
                              </a:rPr>
                              <m:t>0</m:t>
                            </m:r>
                          </m:sup>
                        </m:sSup>
                      </m:e>
                    </m:bar>
                    <m:sSup>
                      <m:sSupPr>
                        <m:ctrlPr>
                          <a:rPr lang="en-AU" i="1">
                            <a:latin typeface="Cambria Math" panose="02040503050406030204" pitchFamily="18" charset="0"/>
                            <a:ea typeface="Cambria Math" panose="02040503050406030204" pitchFamily="18" charset="0"/>
                          </a:rPr>
                        </m:ctrlPr>
                      </m:sSupPr>
                      <m:e>
                        <m:r>
                          <a:rPr lang="en-AU">
                            <a:latin typeface="Cambria Math" panose="02040503050406030204" pitchFamily="18" charset="0"/>
                            <a:ea typeface="Cambria Math" panose="02040503050406030204" pitchFamily="18" charset="0"/>
                          </a:rPr>
                          <m:t>𝜋</m:t>
                        </m:r>
                      </m:e>
                      <m:sup>
                        <m:r>
                          <a:rPr lang="en-AU">
                            <a:latin typeface="Cambria Math" panose="02040503050406030204" pitchFamily="18" charset="0"/>
                            <a:ea typeface="Cambria Math" panose="02040503050406030204" pitchFamily="18" charset="0"/>
                          </a:rPr>
                          <m:t>0</m:t>
                        </m:r>
                      </m:sup>
                    </m:sSup>
                  </m:oMath>
                </a14:m>
                <a:r>
                  <a:rPr lang="en-AU" altLang="en-US" dirty="0">
                    <a:latin typeface="Cambria Math" panose="02040503050406030204" pitchFamily="18" charset="0"/>
                    <a:ea typeface="Cambria Math" panose="02040503050406030204" pitchFamily="18" charset="0"/>
                  </a:rPr>
                  <a:t> decays</a:t>
                </a:r>
                <a:endParaRPr lang="en-AU" dirty="0"/>
              </a:p>
            </p:txBody>
          </p:sp>
        </mc:Choice>
        <mc:Fallback xmlns="">
          <p:sp>
            <p:nvSpPr>
              <p:cNvPr id="5" name="Footer Placeholder 4">
                <a:extLst>
                  <a:ext uri="{FF2B5EF4-FFF2-40B4-BE49-F238E27FC236}">
                    <a16:creationId xmlns:a16="http://schemas.microsoft.com/office/drawing/2014/main" id="{D7D3F0C0-723D-41B9-B12A-C5FED7A8001E}"/>
                  </a:ext>
                </a:extLst>
              </p:cNvPr>
              <p:cNvSpPr>
                <a:spLocks noGrp="1" noRot="1" noChangeAspect="1" noMove="1" noResize="1" noEditPoints="1" noAdjustHandles="1" noChangeArrowheads="1" noChangeShapeType="1" noTextEdit="1"/>
              </p:cNvSpPr>
              <p:nvPr>
                <p:ph type="ftr" sz="quarter" idx="11"/>
              </p:nvPr>
            </p:nvSpPr>
            <p:spPr>
              <a:blipFill>
                <a:blip r:embed="rId4"/>
                <a:stretch>
                  <a:fillRect/>
                </a:stretch>
              </a:blipFill>
            </p:spPr>
            <p:txBody>
              <a:bodyPr/>
              <a:lstStyle/>
              <a:p>
                <a:r>
                  <a:rPr lang="en-AU">
                    <a:noFill/>
                  </a:rPr>
                  <a:t> </a:t>
                </a:r>
              </a:p>
            </p:txBody>
          </p:sp>
        </mc:Fallback>
      </mc:AlternateContent>
      <p:sp>
        <p:nvSpPr>
          <p:cNvPr id="6" name="Slide Number Placeholder 5">
            <a:extLst>
              <a:ext uri="{FF2B5EF4-FFF2-40B4-BE49-F238E27FC236}">
                <a16:creationId xmlns:a16="http://schemas.microsoft.com/office/drawing/2014/main" id="{36288F86-D5FF-434E-91A7-95F1664C2564}"/>
              </a:ext>
            </a:extLst>
          </p:cNvPr>
          <p:cNvSpPr>
            <a:spLocks noGrp="1"/>
          </p:cNvSpPr>
          <p:nvPr>
            <p:ph type="sldNum" sz="quarter" idx="12"/>
          </p:nvPr>
        </p:nvSpPr>
        <p:spPr/>
        <p:txBody>
          <a:bodyPr/>
          <a:lstStyle/>
          <a:p>
            <a:fld id="{827338AE-70A8-4A03-982B-039069B7D21A}" type="slidenum">
              <a:rPr lang="en-AU" smtClean="0"/>
              <a:t>23</a:t>
            </a:fld>
            <a:endParaRPr lang="en-AU"/>
          </a:p>
        </p:txBody>
      </p:sp>
      <p:pic>
        <p:nvPicPr>
          <p:cNvPr id="8" name="Graphic 7">
            <a:extLst>
              <a:ext uri="{FF2B5EF4-FFF2-40B4-BE49-F238E27FC236}">
                <a16:creationId xmlns:a16="http://schemas.microsoft.com/office/drawing/2014/main" id="{7100139F-23EC-478E-AC56-1CD8B17F0B6D}"/>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7071" t="52099"/>
          <a:stretch/>
        </p:blipFill>
        <p:spPr>
          <a:xfrm>
            <a:off x="1841841" y="4320065"/>
            <a:ext cx="5482544" cy="1988660"/>
          </a:xfrm>
          <a:prstGeom prst="rect">
            <a:avLst/>
          </a:prstGeom>
        </p:spPr>
      </p:pic>
    </p:spTree>
    <p:extLst>
      <p:ext uri="{BB962C8B-B14F-4D97-AF65-F5344CB8AC3E}">
        <p14:creationId xmlns:p14="http://schemas.microsoft.com/office/powerpoint/2010/main" val="666027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C502D-DBDD-4B53-ACB7-B0087479FF2E}"/>
              </a:ext>
            </a:extLst>
          </p:cNvPr>
          <p:cNvSpPr>
            <a:spLocks noGrp="1"/>
          </p:cNvSpPr>
          <p:nvPr>
            <p:ph type="title"/>
          </p:nvPr>
        </p:nvSpPr>
        <p:spPr/>
        <p:txBody>
          <a:bodyPr/>
          <a:lstStyle/>
          <a:p>
            <a:r>
              <a:rPr lang="en-AU" dirty="0"/>
              <a:t>Fitter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ADFD570-EF98-4B74-B797-09DD7BDB83A4}"/>
                  </a:ext>
                </a:extLst>
              </p:cNvPr>
              <p:cNvSpPr>
                <a:spLocks noGrp="1"/>
              </p:cNvSpPr>
              <p:nvPr>
                <p:ph idx="1"/>
              </p:nvPr>
            </p:nvSpPr>
            <p:spPr/>
            <p:txBody>
              <a:bodyPr>
                <a:normAutofit fontScale="77500" lnSpcReduction="20000"/>
              </a:bodyPr>
              <a:lstStyle/>
              <a:p>
                <a:r>
                  <a:rPr lang="en-AU" dirty="0"/>
                  <a:t>Unbinned maximum likelihood fit in </a:t>
                </a:r>
                <a14:m>
                  <m:oMath xmlns:m="http://schemas.openxmlformats.org/officeDocument/2006/math">
                    <m:sSub>
                      <m:sSubPr>
                        <m:ctrlPr>
                          <a:rPr lang="en-AU" i="1">
                            <a:latin typeface="Cambria Math" panose="02040503050406030204" pitchFamily="18" charset="0"/>
                          </a:rPr>
                        </m:ctrlPr>
                      </m:sSubPr>
                      <m:e>
                        <m:r>
                          <a:rPr lang="en-AU" i="1">
                            <a:latin typeface="Cambria Math" panose="02040503050406030204" pitchFamily="18" charset="0"/>
                          </a:rPr>
                          <m:t>𝑀</m:t>
                        </m:r>
                      </m:e>
                      <m:sub>
                        <m:r>
                          <a:rPr lang="en-AU" i="1">
                            <a:latin typeface="Cambria Math" panose="02040503050406030204" pitchFamily="18" charset="0"/>
                          </a:rPr>
                          <m:t>𝐵𝐶</m:t>
                        </m:r>
                      </m:sub>
                    </m:sSub>
                  </m:oMath>
                </a14:m>
                <a:r>
                  <a:rPr lang="en-AU" dirty="0"/>
                  <a:t>, </a:t>
                </a:r>
                <a14:m>
                  <m:oMath xmlns:m="http://schemas.openxmlformats.org/officeDocument/2006/math">
                    <m:r>
                      <m:rPr>
                        <m:sty m:val="p"/>
                      </m:rPr>
                      <a:rPr lang="en-AU">
                        <a:latin typeface="Cambria Math" panose="02040503050406030204" pitchFamily="18" charset="0"/>
                      </a:rPr>
                      <m:t>Δ</m:t>
                    </m:r>
                    <m:r>
                      <a:rPr lang="en-AU" i="1">
                        <a:latin typeface="Cambria Math" panose="02040503050406030204" pitchFamily="18" charset="0"/>
                      </a:rPr>
                      <m:t>𝐸</m:t>
                    </m:r>
                  </m:oMath>
                </a14:m>
                <a:r>
                  <a:rPr lang="en-AU" dirty="0"/>
                  <a:t> and </a:t>
                </a:r>
                <a14:m>
                  <m:oMath xmlns:m="http://schemas.openxmlformats.org/officeDocument/2006/math">
                    <m:sSubSup>
                      <m:sSubSupPr>
                        <m:ctrlPr>
                          <a:rPr lang="en-AU" i="1">
                            <a:latin typeface="Cambria Math" panose="02040503050406030204" pitchFamily="18" charset="0"/>
                          </a:rPr>
                        </m:ctrlPr>
                      </m:sSubSupPr>
                      <m:e>
                        <m:r>
                          <a:rPr lang="en-AU" i="1">
                            <a:latin typeface="Cambria Math" panose="02040503050406030204" pitchFamily="18" charset="0"/>
                          </a:rPr>
                          <m:t>𝐶</m:t>
                        </m:r>
                      </m:e>
                      <m:sub>
                        <m:r>
                          <a:rPr lang="en-AU" i="1">
                            <a:latin typeface="Cambria Math" panose="02040503050406030204" pitchFamily="18" charset="0"/>
                          </a:rPr>
                          <m:t>𝑁𝑁</m:t>
                        </m:r>
                      </m:sub>
                      <m:sup>
                        <m:r>
                          <a:rPr lang="en-AU" i="1">
                            <a:latin typeface="Cambria Math" panose="02040503050406030204" pitchFamily="18" charset="0"/>
                          </a:rPr>
                          <m:t>`</m:t>
                        </m:r>
                      </m:sup>
                    </m:sSubSup>
                  </m:oMath>
                </a14:m>
                <a:r>
                  <a:rPr lang="en-AU" dirty="0"/>
                  <a:t> using </a:t>
                </a:r>
                <a:r>
                  <a:rPr lang="en-AU" dirty="0" err="1"/>
                  <a:t>RooFit</a:t>
                </a:r>
                <a:r>
                  <a:rPr lang="en-AU" dirty="0"/>
                  <a:t> for Yield and </a:t>
                </a:r>
                <a14:m>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𝐴</m:t>
                        </m:r>
                      </m:e>
                      <m:sub>
                        <m:r>
                          <a:rPr lang="en-AU" b="0" i="1" smtClean="0">
                            <a:latin typeface="Cambria Math" panose="02040503050406030204" pitchFamily="18" charset="0"/>
                          </a:rPr>
                          <m:t>𝐶𝑃</m:t>
                        </m:r>
                      </m:sub>
                    </m:sSub>
                  </m:oMath>
                </a14:m>
                <a:r>
                  <a:rPr lang="en-AU" dirty="0"/>
                  <a:t> of each event type (signal, </a:t>
                </a:r>
                <a:r>
                  <a:rPr lang="en-AU" dirty="0" err="1"/>
                  <a:t>qq</a:t>
                </a:r>
                <a:r>
                  <a:rPr lang="en-AU" dirty="0"/>
                  <a:t>, </a:t>
                </a:r>
                <a14:m>
                  <m:oMath xmlns:m="http://schemas.openxmlformats.org/officeDocument/2006/math">
                    <m:r>
                      <a:rPr lang="en-AU" b="0" i="1" smtClean="0">
                        <a:latin typeface="Cambria Math" panose="02040503050406030204" pitchFamily="18" charset="0"/>
                      </a:rPr>
                      <m:t>𝐵</m:t>
                    </m:r>
                    <m:bar>
                      <m:barPr>
                        <m:pos m:val="top"/>
                        <m:ctrlPr>
                          <a:rPr lang="en-AU" b="0" i="1" smtClean="0">
                            <a:latin typeface="Cambria Math" panose="02040503050406030204" pitchFamily="18" charset="0"/>
                          </a:rPr>
                        </m:ctrlPr>
                      </m:barPr>
                      <m:e>
                        <m:r>
                          <a:rPr lang="en-AU" b="0" i="1" smtClean="0">
                            <a:latin typeface="Cambria Math" panose="02040503050406030204" pitchFamily="18" charset="0"/>
                          </a:rPr>
                          <m:t>𝐵</m:t>
                        </m:r>
                      </m:e>
                    </m:bar>
                  </m:oMath>
                </a14:m>
                <a:r>
                  <a:rPr lang="en-AU" dirty="0"/>
                  <a:t> </a:t>
                </a:r>
                <a:r>
                  <a:rPr lang="en-AU" dirty="0" err="1"/>
                  <a:t>bkg</a:t>
                </a:r>
                <a:r>
                  <a:rPr lang="en-AU" dirty="0"/>
                  <a:t>, Rare).</a:t>
                </a:r>
              </a:p>
              <a:p>
                <a:r>
                  <a:rPr lang="en-AU" dirty="0"/>
                  <a:t>4 datasets divided by </a:t>
                </a:r>
                <a14:m>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𝐷</m:t>
                        </m:r>
                      </m:e>
                      <m:sup>
                        <m:r>
                          <a:rPr lang="en-AU" i="1">
                            <a:latin typeface="Cambria Math" panose="02040503050406030204" pitchFamily="18" charset="0"/>
                          </a:rPr>
                          <m:t>0</m:t>
                        </m:r>
                      </m:sup>
                    </m:sSup>
                  </m:oMath>
                </a14:m>
                <a:r>
                  <a:rPr lang="en-AU" dirty="0"/>
                  <a:t> decay and Kaon charge.</a:t>
                </a:r>
              </a:p>
              <a:p>
                <a:r>
                  <a:rPr lang="en-AU" dirty="0"/>
                  <a:t>Constrained by </a:t>
                </a:r>
                <a14:m>
                  <m:oMath xmlns:m="http://schemas.openxmlformats.org/officeDocument/2006/math">
                    <m:bar>
                      <m:barPr>
                        <m:pos m:val="top"/>
                        <m:ctrlPr>
                          <a:rPr lang="en-AU" i="1" dirty="0">
                            <a:latin typeface="Cambria Math" panose="02040503050406030204" pitchFamily="18" charset="0"/>
                          </a:rPr>
                        </m:ctrlPr>
                      </m:barPr>
                      <m:e>
                        <m:sSup>
                          <m:sSupPr>
                            <m:ctrlPr>
                              <a:rPr lang="en-AU" i="1" dirty="0">
                                <a:latin typeface="Cambria Math" panose="02040503050406030204" pitchFamily="18" charset="0"/>
                              </a:rPr>
                            </m:ctrlPr>
                          </m:sSupPr>
                          <m:e>
                            <m:r>
                              <a:rPr lang="en-AU" i="1" dirty="0">
                                <a:latin typeface="Cambria Math" panose="02040503050406030204" pitchFamily="18" charset="0"/>
                              </a:rPr>
                              <m:t>𝐷</m:t>
                            </m:r>
                          </m:e>
                          <m:sup>
                            <m:r>
                              <a:rPr lang="en-AU" i="1" dirty="0">
                                <a:latin typeface="Cambria Math" panose="02040503050406030204" pitchFamily="18" charset="0"/>
                              </a:rPr>
                              <m:t>0</m:t>
                            </m:r>
                          </m:sup>
                        </m:sSup>
                      </m:e>
                    </m:bar>
                    <m:r>
                      <a:rPr lang="en-AU" i="1" dirty="0">
                        <a:latin typeface="Cambria Math" panose="02040503050406030204" pitchFamily="18" charset="0"/>
                      </a:rPr>
                      <m:t>→</m:t>
                    </m:r>
                    <m:sSup>
                      <m:sSupPr>
                        <m:ctrlPr>
                          <a:rPr lang="en-US" i="1" dirty="0">
                            <a:latin typeface="Cambria Math" panose="02040503050406030204" pitchFamily="18" charset="0"/>
                          </a:rPr>
                        </m:ctrlPr>
                      </m:sSupPr>
                      <m:e>
                        <m:r>
                          <a:rPr lang="en-AU" i="1" dirty="0">
                            <a:latin typeface="Cambria Math" panose="02040503050406030204" pitchFamily="18" charset="0"/>
                          </a:rPr>
                          <m:t>𝐾</m:t>
                        </m:r>
                      </m:e>
                      <m:sup>
                        <m:r>
                          <a:rPr lang="en-AU" i="1" dirty="0">
                            <a:latin typeface="Cambria Math" panose="02040503050406030204" pitchFamily="18" charset="0"/>
                          </a:rPr>
                          <m:t>+</m:t>
                        </m:r>
                      </m:sup>
                    </m:sSup>
                    <m:sSup>
                      <m:sSupPr>
                        <m:ctrlPr>
                          <a:rPr lang="en-US" i="1" dirty="0">
                            <a:latin typeface="Cambria Math" panose="02040503050406030204" pitchFamily="18" charset="0"/>
                          </a:rPr>
                        </m:ctrlPr>
                      </m:sSupPr>
                      <m:e>
                        <m:r>
                          <a:rPr lang="el-GR" i="1" dirty="0">
                            <a:latin typeface="Cambria Math" panose="02040503050406030204" pitchFamily="18" charset="0"/>
                          </a:rPr>
                          <m:t>𝜋</m:t>
                        </m:r>
                      </m:e>
                      <m:sup>
                        <m:r>
                          <a:rPr lang="el-GR" i="1" dirty="0">
                            <a:latin typeface="Cambria Math" panose="02040503050406030204" pitchFamily="18" charset="0"/>
                          </a:rPr>
                          <m:t>−</m:t>
                        </m:r>
                      </m:sup>
                    </m:sSup>
                    <m:sSup>
                      <m:sSupPr>
                        <m:ctrlPr>
                          <a:rPr lang="en-US" i="1" dirty="0">
                            <a:latin typeface="Cambria Math" panose="02040503050406030204" pitchFamily="18" charset="0"/>
                          </a:rPr>
                        </m:ctrlPr>
                      </m:sSupPr>
                      <m:e>
                        <m:r>
                          <a:rPr lang="en-US" i="1" dirty="0">
                            <a:latin typeface="Cambria Math" panose="02040503050406030204" pitchFamily="18" charset="0"/>
                          </a:rPr>
                          <m:t>𝜋</m:t>
                        </m:r>
                      </m:e>
                      <m:sup>
                        <m:r>
                          <a:rPr lang="el-GR" i="1" dirty="0">
                            <a:latin typeface="Cambria Math" panose="02040503050406030204" pitchFamily="18" charset="0"/>
                          </a:rPr>
                          <m:t>0</m:t>
                        </m:r>
                      </m:sup>
                    </m:sSup>
                  </m:oMath>
                </a14:m>
                <a:r>
                  <a:rPr lang="en-AU" dirty="0"/>
                  <a:t>: </a:t>
                </a:r>
                <a14:m>
                  <m:oMath xmlns:m="http://schemas.openxmlformats.org/officeDocument/2006/math">
                    <m:bar>
                      <m:barPr>
                        <m:pos m:val="top"/>
                        <m:ctrlPr>
                          <a:rPr lang="en-AU" i="1" dirty="0">
                            <a:latin typeface="Cambria Math" panose="02040503050406030204" pitchFamily="18" charset="0"/>
                          </a:rPr>
                        </m:ctrlPr>
                      </m:barPr>
                      <m:e>
                        <m:sSup>
                          <m:sSupPr>
                            <m:ctrlPr>
                              <a:rPr lang="en-AU" i="1" dirty="0">
                                <a:latin typeface="Cambria Math" panose="02040503050406030204" pitchFamily="18" charset="0"/>
                              </a:rPr>
                            </m:ctrlPr>
                          </m:sSupPr>
                          <m:e>
                            <m:r>
                              <a:rPr lang="en-AU" i="1" dirty="0">
                                <a:latin typeface="Cambria Math" panose="02040503050406030204" pitchFamily="18" charset="0"/>
                              </a:rPr>
                              <m:t>𝐷</m:t>
                            </m:r>
                          </m:e>
                          <m:sup>
                            <m:r>
                              <a:rPr lang="en-AU" i="1" dirty="0">
                                <a:latin typeface="Cambria Math" panose="02040503050406030204" pitchFamily="18" charset="0"/>
                              </a:rPr>
                              <m:t>0</m:t>
                            </m:r>
                          </m:sup>
                        </m:sSup>
                      </m:e>
                    </m:bar>
                    <m:r>
                      <a:rPr lang="en-AU" i="1" dirty="0">
                        <a:latin typeface="Cambria Math" panose="02040503050406030204" pitchFamily="18" charset="0"/>
                      </a:rPr>
                      <m:t>→</m:t>
                    </m:r>
                    <m:sSup>
                      <m:sSupPr>
                        <m:ctrlPr>
                          <a:rPr lang="en-US" i="1" dirty="0">
                            <a:latin typeface="Cambria Math" panose="02040503050406030204" pitchFamily="18" charset="0"/>
                          </a:rPr>
                        </m:ctrlPr>
                      </m:sSupPr>
                      <m:e>
                        <m:r>
                          <a:rPr lang="en-AU" i="1" dirty="0">
                            <a:latin typeface="Cambria Math" panose="02040503050406030204" pitchFamily="18" charset="0"/>
                          </a:rPr>
                          <m:t>𝐾</m:t>
                        </m:r>
                      </m:e>
                      <m:sup>
                        <m:r>
                          <a:rPr lang="en-AU" i="1" dirty="0">
                            <a:latin typeface="Cambria Math" panose="02040503050406030204" pitchFamily="18" charset="0"/>
                          </a:rPr>
                          <m:t>+</m:t>
                        </m:r>
                      </m:sup>
                    </m:sSup>
                    <m:sSup>
                      <m:sSupPr>
                        <m:ctrlPr>
                          <a:rPr lang="en-US" i="1" dirty="0">
                            <a:latin typeface="Cambria Math" panose="02040503050406030204" pitchFamily="18" charset="0"/>
                          </a:rPr>
                        </m:ctrlPr>
                      </m:sSupPr>
                      <m:e>
                        <m:r>
                          <a:rPr lang="el-GR" i="1" dirty="0">
                            <a:latin typeface="Cambria Math" panose="02040503050406030204" pitchFamily="18" charset="0"/>
                          </a:rPr>
                          <m:t>𝜋</m:t>
                        </m:r>
                      </m:e>
                      <m:sup>
                        <m:r>
                          <a:rPr lang="el-GR" i="1" dirty="0">
                            <a:latin typeface="Cambria Math" panose="02040503050406030204" pitchFamily="18" charset="0"/>
                          </a:rPr>
                          <m:t>−</m:t>
                        </m:r>
                      </m:sup>
                    </m:sSup>
                  </m:oMath>
                </a14:m>
                <a:r>
                  <a:rPr lang="en-AU" dirty="0"/>
                  <a:t> Yield ratio and </a:t>
                </a:r>
                <a14:m>
                  <m:oMath xmlns:m="http://schemas.openxmlformats.org/officeDocument/2006/math">
                    <m:sSub>
                      <m:sSubPr>
                        <m:ctrlPr>
                          <a:rPr lang="en-AU" i="1">
                            <a:latin typeface="Cambria Math" panose="02040503050406030204" pitchFamily="18" charset="0"/>
                          </a:rPr>
                        </m:ctrlPr>
                      </m:sSubPr>
                      <m:e>
                        <m:r>
                          <a:rPr lang="en-AU" i="1">
                            <a:latin typeface="Cambria Math" panose="02040503050406030204" pitchFamily="18" charset="0"/>
                          </a:rPr>
                          <m:t>𝐴</m:t>
                        </m:r>
                      </m:e>
                      <m:sub>
                        <m:r>
                          <a:rPr lang="en-AU" i="1">
                            <a:latin typeface="Cambria Math" panose="02040503050406030204" pitchFamily="18" charset="0"/>
                          </a:rPr>
                          <m:t>𝐶𝑃</m:t>
                        </m:r>
                      </m:sub>
                    </m:sSub>
                  </m:oMath>
                </a14:m>
                <a:r>
                  <a:rPr lang="en-AU" dirty="0"/>
                  <a:t>.</a:t>
                </a:r>
                <a:endParaRPr lang="en-AU" i="1" dirty="0"/>
              </a:p>
              <a:p>
                <a:pPr lvl="1"/>
                <a14:m>
                  <m:oMath xmlns:m="http://schemas.openxmlformats.org/officeDocument/2006/math">
                    <m:sSub>
                      <m:sSubPr>
                        <m:ctrlPr>
                          <a:rPr lang="en-AU" i="1">
                            <a:latin typeface="Cambria Math" panose="02040503050406030204" pitchFamily="18" charset="0"/>
                          </a:rPr>
                        </m:ctrlPr>
                      </m:sSubPr>
                      <m:e>
                        <m:r>
                          <a:rPr lang="en-AU" i="1">
                            <a:latin typeface="Cambria Math" panose="02040503050406030204" pitchFamily="18" charset="0"/>
                          </a:rPr>
                          <m:t>𝑁</m:t>
                        </m:r>
                      </m:e>
                      <m:sub>
                        <m:sSup>
                          <m:sSupPr>
                            <m:ctrlPr>
                              <a:rPr lang="en-AU" i="1">
                                <a:latin typeface="Cambria Math" panose="02040503050406030204" pitchFamily="18" charset="0"/>
                              </a:rPr>
                            </m:ctrlPr>
                          </m:sSupPr>
                          <m:e>
                            <m:r>
                              <a:rPr lang="en-AU" i="1">
                                <a:latin typeface="Cambria Math" panose="02040503050406030204" pitchFamily="18" charset="0"/>
                              </a:rPr>
                              <m:t>𝐾</m:t>
                            </m:r>
                          </m:e>
                          <m:sup>
                            <m:r>
                              <a:rPr lang="en-AU" i="1">
                                <a:latin typeface="Cambria Math" panose="02040503050406030204" pitchFamily="18" charset="0"/>
                              </a:rPr>
                              <m:t>+</m:t>
                            </m:r>
                          </m:sup>
                        </m:sSup>
                        <m:r>
                          <a:rPr lang="en-AU" i="1">
                            <a:latin typeface="Cambria Math" panose="02040503050406030204" pitchFamily="18" charset="0"/>
                          </a:rPr>
                          <m:t>,2</m:t>
                        </m:r>
                        <m:r>
                          <a:rPr lang="en-AU" i="1">
                            <a:latin typeface="Cambria Math" panose="02040503050406030204" pitchFamily="18" charset="0"/>
                          </a:rPr>
                          <m:t>𝑏𝑑</m:t>
                        </m:r>
                      </m:sub>
                    </m:sSub>
                    <m:r>
                      <m:rPr>
                        <m:aln/>
                      </m:rPr>
                      <a:rPr lang="en-AU" i="1">
                        <a:latin typeface="Cambria Math" panose="02040503050406030204" pitchFamily="18" charset="0"/>
                      </a:rPr>
                      <m:t>=</m:t>
                    </m:r>
                    <m:r>
                      <a:rPr lang="en-AU" i="1">
                        <a:latin typeface="Cambria Math" panose="02040503050406030204" pitchFamily="18" charset="0"/>
                      </a:rPr>
                      <m:t>𝑁</m:t>
                    </m:r>
                    <m:r>
                      <a:rPr lang="en-AU" i="1">
                        <a:latin typeface="Cambria Math" panose="02040503050406030204" pitchFamily="18" charset="0"/>
                      </a:rPr>
                      <m:t>×</m:t>
                    </m:r>
                    <m:d>
                      <m:dPr>
                        <m:ctrlPr>
                          <a:rPr lang="en-AU" i="1">
                            <a:latin typeface="Cambria Math" panose="02040503050406030204" pitchFamily="18" charset="0"/>
                          </a:rPr>
                        </m:ctrlPr>
                      </m:dPr>
                      <m:e>
                        <m:r>
                          <a:rPr lang="en-AU" i="1">
                            <a:latin typeface="Cambria Math" panose="02040503050406030204" pitchFamily="18" charset="0"/>
                          </a:rPr>
                          <m:t>1−</m:t>
                        </m:r>
                        <m:sSub>
                          <m:sSubPr>
                            <m:ctrlPr>
                              <a:rPr lang="en-AU" i="1">
                                <a:latin typeface="Cambria Math" panose="02040503050406030204" pitchFamily="18" charset="0"/>
                              </a:rPr>
                            </m:ctrlPr>
                          </m:sSubPr>
                          <m:e>
                            <m:r>
                              <a:rPr lang="en-AU" i="1">
                                <a:latin typeface="Cambria Math" panose="02040503050406030204" pitchFamily="18" charset="0"/>
                              </a:rPr>
                              <m:t>𝐴</m:t>
                            </m:r>
                          </m:e>
                          <m:sub>
                            <m:r>
                              <a:rPr lang="en-AU" i="1">
                                <a:latin typeface="Cambria Math" panose="02040503050406030204" pitchFamily="18" charset="0"/>
                              </a:rPr>
                              <m:t>𝐶𝑃</m:t>
                            </m:r>
                          </m:sub>
                        </m:sSub>
                      </m:e>
                    </m:d>
                    <m:r>
                      <a:rPr lang="en-AU" i="1">
                        <a:latin typeface="Cambria Math" panose="02040503050406030204" pitchFamily="18" charset="0"/>
                      </a:rPr>
                      <m:t>×0.5×(1−</m:t>
                    </m:r>
                    <m:sSub>
                      <m:sSubPr>
                        <m:ctrlPr>
                          <a:rPr lang="en-AU" i="1">
                            <a:latin typeface="Cambria Math" panose="02040503050406030204" pitchFamily="18" charset="0"/>
                          </a:rPr>
                        </m:ctrlPr>
                      </m:sSubPr>
                      <m:e>
                        <m:r>
                          <a:rPr lang="en-AU" i="1">
                            <a:latin typeface="Cambria Math" panose="02040503050406030204" pitchFamily="18" charset="0"/>
                          </a:rPr>
                          <m:t>𝑅</m:t>
                        </m:r>
                      </m:e>
                      <m:sub>
                        <m:sSup>
                          <m:sSupPr>
                            <m:ctrlPr>
                              <a:rPr lang="en-AU" i="1">
                                <a:latin typeface="Cambria Math" panose="02040503050406030204" pitchFamily="18" charset="0"/>
                              </a:rPr>
                            </m:ctrlPr>
                          </m:sSupPr>
                          <m:e>
                            <m:r>
                              <a:rPr lang="en-AU" i="1">
                                <a:latin typeface="Cambria Math" panose="02040503050406030204" pitchFamily="18" charset="0"/>
                              </a:rPr>
                              <m:t>𝐷</m:t>
                            </m:r>
                          </m:e>
                          <m:sup>
                            <m:r>
                              <a:rPr lang="en-AU" i="1">
                                <a:latin typeface="Cambria Math" panose="02040503050406030204" pitchFamily="18" charset="0"/>
                              </a:rPr>
                              <m:t>0</m:t>
                            </m:r>
                          </m:sup>
                        </m:sSup>
                        <m:r>
                          <a:rPr lang="en-AU" i="1">
                            <a:latin typeface="Cambria Math" panose="02040503050406030204" pitchFamily="18" charset="0"/>
                          </a:rPr>
                          <m:t>𝑚𝑜𝑑𝑒</m:t>
                        </m:r>
                      </m:sub>
                    </m:sSub>
                    <m:r>
                      <a:rPr lang="en-AU" i="1">
                        <a:latin typeface="Cambria Math" panose="02040503050406030204" pitchFamily="18" charset="0"/>
                      </a:rPr>
                      <m:t>)</m:t>
                    </m:r>
                  </m:oMath>
                </a14:m>
                <a:endParaRPr lang="en-AU" dirty="0"/>
              </a:p>
              <a:p>
                <a:pPr lvl="1"/>
                <a14:m>
                  <m:oMath xmlns:m="http://schemas.openxmlformats.org/officeDocument/2006/math">
                    <m:sSub>
                      <m:sSubPr>
                        <m:ctrlPr>
                          <a:rPr lang="en-AU" i="1">
                            <a:latin typeface="Cambria Math" panose="02040503050406030204" pitchFamily="18" charset="0"/>
                          </a:rPr>
                        </m:ctrlPr>
                      </m:sSubPr>
                      <m:e>
                        <m:r>
                          <a:rPr lang="en-AU" i="1">
                            <a:latin typeface="Cambria Math" panose="02040503050406030204" pitchFamily="18" charset="0"/>
                          </a:rPr>
                          <m:t>𝑁</m:t>
                        </m:r>
                      </m:e>
                      <m:sub>
                        <m:sSup>
                          <m:sSupPr>
                            <m:ctrlPr>
                              <a:rPr lang="en-AU" i="1">
                                <a:latin typeface="Cambria Math" panose="02040503050406030204" pitchFamily="18" charset="0"/>
                              </a:rPr>
                            </m:ctrlPr>
                          </m:sSupPr>
                          <m:e>
                            <m:r>
                              <a:rPr lang="en-AU" i="1">
                                <a:latin typeface="Cambria Math" panose="02040503050406030204" pitchFamily="18" charset="0"/>
                              </a:rPr>
                              <m:t>𝐾</m:t>
                            </m:r>
                          </m:e>
                          <m:sup>
                            <m:r>
                              <a:rPr lang="en-AU" i="1">
                                <a:latin typeface="Cambria Math" panose="02040503050406030204" pitchFamily="18" charset="0"/>
                              </a:rPr>
                              <m:t>−</m:t>
                            </m:r>
                          </m:sup>
                        </m:sSup>
                        <m:r>
                          <a:rPr lang="en-AU" i="1">
                            <a:latin typeface="Cambria Math" panose="02040503050406030204" pitchFamily="18" charset="0"/>
                          </a:rPr>
                          <m:t>,2</m:t>
                        </m:r>
                        <m:r>
                          <a:rPr lang="en-AU" i="1">
                            <a:latin typeface="Cambria Math" panose="02040503050406030204" pitchFamily="18" charset="0"/>
                          </a:rPr>
                          <m:t>𝑏𝑑</m:t>
                        </m:r>
                      </m:sub>
                    </m:sSub>
                    <m:r>
                      <m:rPr>
                        <m:aln/>
                      </m:rPr>
                      <a:rPr lang="en-AU" i="1">
                        <a:latin typeface="Cambria Math" panose="02040503050406030204" pitchFamily="18" charset="0"/>
                      </a:rPr>
                      <m:t>=</m:t>
                    </m:r>
                    <m:r>
                      <a:rPr lang="en-AU" i="1">
                        <a:latin typeface="Cambria Math" panose="02040503050406030204" pitchFamily="18" charset="0"/>
                      </a:rPr>
                      <m:t>𝑁</m:t>
                    </m:r>
                    <m:r>
                      <a:rPr lang="en-AU" i="1">
                        <a:latin typeface="Cambria Math" panose="02040503050406030204" pitchFamily="18" charset="0"/>
                      </a:rPr>
                      <m:t>×</m:t>
                    </m:r>
                    <m:d>
                      <m:dPr>
                        <m:ctrlPr>
                          <a:rPr lang="en-AU" i="1">
                            <a:latin typeface="Cambria Math" panose="02040503050406030204" pitchFamily="18" charset="0"/>
                          </a:rPr>
                        </m:ctrlPr>
                      </m:dPr>
                      <m:e>
                        <m:r>
                          <a:rPr lang="en-AU" i="1">
                            <a:latin typeface="Cambria Math" panose="02040503050406030204" pitchFamily="18" charset="0"/>
                          </a:rPr>
                          <m:t>1+</m:t>
                        </m:r>
                        <m:sSub>
                          <m:sSubPr>
                            <m:ctrlPr>
                              <a:rPr lang="en-AU" i="1">
                                <a:latin typeface="Cambria Math" panose="02040503050406030204" pitchFamily="18" charset="0"/>
                              </a:rPr>
                            </m:ctrlPr>
                          </m:sSubPr>
                          <m:e>
                            <m:r>
                              <a:rPr lang="en-AU" i="1">
                                <a:latin typeface="Cambria Math" panose="02040503050406030204" pitchFamily="18" charset="0"/>
                              </a:rPr>
                              <m:t>𝐴</m:t>
                            </m:r>
                          </m:e>
                          <m:sub>
                            <m:r>
                              <a:rPr lang="en-AU" i="1">
                                <a:latin typeface="Cambria Math" panose="02040503050406030204" pitchFamily="18" charset="0"/>
                              </a:rPr>
                              <m:t>𝐶𝑃</m:t>
                            </m:r>
                          </m:sub>
                        </m:sSub>
                      </m:e>
                    </m:d>
                    <m:r>
                      <a:rPr lang="en-AU" i="1">
                        <a:latin typeface="Cambria Math" panose="02040503050406030204" pitchFamily="18" charset="0"/>
                      </a:rPr>
                      <m:t>×0.5×(1−</m:t>
                    </m:r>
                    <m:sSub>
                      <m:sSubPr>
                        <m:ctrlPr>
                          <a:rPr lang="en-AU" i="1">
                            <a:latin typeface="Cambria Math" panose="02040503050406030204" pitchFamily="18" charset="0"/>
                          </a:rPr>
                        </m:ctrlPr>
                      </m:sSubPr>
                      <m:e>
                        <m:r>
                          <a:rPr lang="en-AU" i="1">
                            <a:latin typeface="Cambria Math" panose="02040503050406030204" pitchFamily="18" charset="0"/>
                          </a:rPr>
                          <m:t>𝑅</m:t>
                        </m:r>
                      </m:e>
                      <m:sub>
                        <m:sSup>
                          <m:sSupPr>
                            <m:ctrlPr>
                              <a:rPr lang="en-AU" i="1">
                                <a:latin typeface="Cambria Math" panose="02040503050406030204" pitchFamily="18" charset="0"/>
                              </a:rPr>
                            </m:ctrlPr>
                          </m:sSupPr>
                          <m:e>
                            <m:r>
                              <a:rPr lang="en-AU" i="1">
                                <a:latin typeface="Cambria Math" panose="02040503050406030204" pitchFamily="18" charset="0"/>
                              </a:rPr>
                              <m:t>𝐷</m:t>
                            </m:r>
                          </m:e>
                          <m:sup>
                            <m:r>
                              <a:rPr lang="en-AU" i="1">
                                <a:latin typeface="Cambria Math" panose="02040503050406030204" pitchFamily="18" charset="0"/>
                              </a:rPr>
                              <m:t>0</m:t>
                            </m:r>
                          </m:sup>
                        </m:sSup>
                        <m:r>
                          <a:rPr lang="en-AU" i="1">
                            <a:latin typeface="Cambria Math" panose="02040503050406030204" pitchFamily="18" charset="0"/>
                          </a:rPr>
                          <m:t>𝑚𝑜𝑑𝑒</m:t>
                        </m:r>
                      </m:sub>
                    </m:sSub>
                    <m:r>
                      <a:rPr lang="en-AU" i="1">
                        <a:latin typeface="Cambria Math" panose="02040503050406030204" pitchFamily="18" charset="0"/>
                      </a:rPr>
                      <m:t>)</m:t>
                    </m:r>
                  </m:oMath>
                </a14:m>
                <a:endParaRPr lang="en-AU" dirty="0"/>
              </a:p>
              <a:p>
                <a:pPr lvl="1"/>
                <a14:m>
                  <m:oMath xmlns:m="http://schemas.openxmlformats.org/officeDocument/2006/math">
                    <m:sSub>
                      <m:sSubPr>
                        <m:ctrlPr>
                          <a:rPr lang="en-AU" i="1">
                            <a:latin typeface="Cambria Math" panose="02040503050406030204" pitchFamily="18" charset="0"/>
                          </a:rPr>
                        </m:ctrlPr>
                      </m:sSubPr>
                      <m:e>
                        <m:r>
                          <a:rPr lang="en-AU" i="1">
                            <a:latin typeface="Cambria Math" panose="02040503050406030204" pitchFamily="18" charset="0"/>
                          </a:rPr>
                          <m:t>𝑁</m:t>
                        </m:r>
                      </m:e>
                      <m:sub>
                        <m:sSup>
                          <m:sSupPr>
                            <m:ctrlPr>
                              <a:rPr lang="en-AU" i="1">
                                <a:latin typeface="Cambria Math" panose="02040503050406030204" pitchFamily="18" charset="0"/>
                              </a:rPr>
                            </m:ctrlPr>
                          </m:sSupPr>
                          <m:e>
                            <m:r>
                              <a:rPr lang="en-AU" i="1">
                                <a:latin typeface="Cambria Math" panose="02040503050406030204" pitchFamily="18" charset="0"/>
                              </a:rPr>
                              <m:t>𝐾</m:t>
                            </m:r>
                          </m:e>
                          <m:sup>
                            <m:r>
                              <a:rPr lang="en-AU" i="1">
                                <a:latin typeface="Cambria Math" panose="02040503050406030204" pitchFamily="18" charset="0"/>
                              </a:rPr>
                              <m:t>+</m:t>
                            </m:r>
                          </m:sup>
                        </m:sSup>
                        <m:r>
                          <a:rPr lang="en-AU" i="1">
                            <a:latin typeface="Cambria Math" panose="02040503050406030204" pitchFamily="18" charset="0"/>
                          </a:rPr>
                          <m:t>,3</m:t>
                        </m:r>
                        <m:r>
                          <a:rPr lang="en-AU" i="1">
                            <a:latin typeface="Cambria Math" panose="02040503050406030204" pitchFamily="18" charset="0"/>
                          </a:rPr>
                          <m:t>𝑏𝑑</m:t>
                        </m:r>
                      </m:sub>
                    </m:sSub>
                    <m:r>
                      <m:rPr>
                        <m:aln/>
                      </m:rPr>
                      <a:rPr lang="en-AU" i="1">
                        <a:latin typeface="Cambria Math" panose="02040503050406030204" pitchFamily="18" charset="0"/>
                      </a:rPr>
                      <m:t>=</m:t>
                    </m:r>
                    <m:r>
                      <a:rPr lang="en-AU" i="1">
                        <a:latin typeface="Cambria Math" panose="02040503050406030204" pitchFamily="18" charset="0"/>
                      </a:rPr>
                      <m:t>𝑁</m:t>
                    </m:r>
                    <m:r>
                      <a:rPr lang="en-AU" i="1">
                        <a:latin typeface="Cambria Math" panose="02040503050406030204" pitchFamily="18" charset="0"/>
                      </a:rPr>
                      <m:t>×</m:t>
                    </m:r>
                    <m:d>
                      <m:dPr>
                        <m:ctrlPr>
                          <a:rPr lang="en-AU" i="1">
                            <a:latin typeface="Cambria Math" panose="02040503050406030204" pitchFamily="18" charset="0"/>
                          </a:rPr>
                        </m:ctrlPr>
                      </m:dPr>
                      <m:e>
                        <m:r>
                          <a:rPr lang="en-AU" i="1">
                            <a:latin typeface="Cambria Math" panose="02040503050406030204" pitchFamily="18" charset="0"/>
                          </a:rPr>
                          <m:t>1−</m:t>
                        </m:r>
                        <m:sSub>
                          <m:sSubPr>
                            <m:ctrlPr>
                              <a:rPr lang="en-AU" i="1">
                                <a:latin typeface="Cambria Math" panose="02040503050406030204" pitchFamily="18" charset="0"/>
                              </a:rPr>
                            </m:ctrlPr>
                          </m:sSubPr>
                          <m:e>
                            <m:r>
                              <a:rPr lang="en-AU" i="1">
                                <a:latin typeface="Cambria Math" panose="02040503050406030204" pitchFamily="18" charset="0"/>
                              </a:rPr>
                              <m:t>𝐴</m:t>
                            </m:r>
                          </m:e>
                          <m:sub>
                            <m:r>
                              <a:rPr lang="en-AU" i="1">
                                <a:latin typeface="Cambria Math" panose="02040503050406030204" pitchFamily="18" charset="0"/>
                              </a:rPr>
                              <m:t>𝐶𝑃</m:t>
                            </m:r>
                          </m:sub>
                        </m:sSub>
                      </m:e>
                    </m:d>
                    <m:r>
                      <a:rPr lang="en-AU" i="1">
                        <a:latin typeface="Cambria Math" panose="02040503050406030204" pitchFamily="18" charset="0"/>
                      </a:rPr>
                      <m:t>×0.5×(</m:t>
                    </m:r>
                    <m:sSub>
                      <m:sSubPr>
                        <m:ctrlPr>
                          <a:rPr lang="en-AU" i="1">
                            <a:latin typeface="Cambria Math" panose="02040503050406030204" pitchFamily="18" charset="0"/>
                          </a:rPr>
                        </m:ctrlPr>
                      </m:sSubPr>
                      <m:e>
                        <m:r>
                          <a:rPr lang="en-AU" i="1">
                            <a:latin typeface="Cambria Math" panose="02040503050406030204" pitchFamily="18" charset="0"/>
                          </a:rPr>
                          <m:t>𝑅</m:t>
                        </m:r>
                      </m:e>
                      <m:sub>
                        <m:sSup>
                          <m:sSupPr>
                            <m:ctrlPr>
                              <a:rPr lang="en-AU" i="1">
                                <a:latin typeface="Cambria Math" panose="02040503050406030204" pitchFamily="18" charset="0"/>
                              </a:rPr>
                            </m:ctrlPr>
                          </m:sSupPr>
                          <m:e>
                            <m:r>
                              <a:rPr lang="en-AU" i="1">
                                <a:latin typeface="Cambria Math" panose="02040503050406030204" pitchFamily="18" charset="0"/>
                              </a:rPr>
                              <m:t>𝐷</m:t>
                            </m:r>
                          </m:e>
                          <m:sup>
                            <m:r>
                              <a:rPr lang="en-AU" i="1">
                                <a:latin typeface="Cambria Math" panose="02040503050406030204" pitchFamily="18" charset="0"/>
                              </a:rPr>
                              <m:t>0</m:t>
                            </m:r>
                          </m:sup>
                        </m:sSup>
                        <m:r>
                          <a:rPr lang="en-AU" i="1">
                            <a:latin typeface="Cambria Math" panose="02040503050406030204" pitchFamily="18" charset="0"/>
                          </a:rPr>
                          <m:t>𝑚𝑜𝑑𝑒</m:t>
                        </m:r>
                      </m:sub>
                    </m:sSub>
                    <m:r>
                      <a:rPr lang="en-AU" i="1">
                        <a:latin typeface="Cambria Math" panose="02040503050406030204" pitchFamily="18" charset="0"/>
                      </a:rPr>
                      <m:t>)</m:t>
                    </m:r>
                  </m:oMath>
                </a14:m>
                <a:endParaRPr lang="en-AU" dirty="0"/>
              </a:p>
              <a:p>
                <a:pPr lvl="1"/>
                <a14:m>
                  <m:oMath xmlns:m="http://schemas.openxmlformats.org/officeDocument/2006/math">
                    <m:sSub>
                      <m:sSubPr>
                        <m:ctrlPr>
                          <a:rPr lang="en-AU" i="1">
                            <a:latin typeface="Cambria Math" panose="02040503050406030204" pitchFamily="18" charset="0"/>
                          </a:rPr>
                        </m:ctrlPr>
                      </m:sSubPr>
                      <m:e>
                        <m:r>
                          <a:rPr lang="en-AU" i="1">
                            <a:latin typeface="Cambria Math" panose="02040503050406030204" pitchFamily="18" charset="0"/>
                          </a:rPr>
                          <m:t>𝑁</m:t>
                        </m:r>
                      </m:e>
                      <m:sub>
                        <m:sSup>
                          <m:sSupPr>
                            <m:ctrlPr>
                              <a:rPr lang="en-AU" i="1">
                                <a:latin typeface="Cambria Math" panose="02040503050406030204" pitchFamily="18" charset="0"/>
                              </a:rPr>
                            </m:ctrlPr>
                          </m:sSupPr>
                          <m:e>
                            <m:r>
                              <a:rPr lang="en-AU" i="1">
                                <a:latin typeface="Cambria Math" panose="02040503050406030204" pitchFamily="18" charset="0"/>
                              </a:rPr>
                              <m:t>𝐾</m:t>
                            </m:r>
                          </m:e>
                          <m:sup>
                            <m:r>
                              <a:rPr lang="en-AU" i="1">
                                <a:latin typeface="Cambria Math" panose="02040503050406030204" pitchFamily="18" charset="0"/>
                              </a:rPr>
                              <m:t>−</m:t>
                            </m:r>
                          </m:sup>
                        </m:sSup>
                        <m:r>
                          <a:rPr lang="en-AU" i="1">
                            <a:latin typeface="Cambria Math" panose="02040503050406030204" pitchFamily="18" charset="0"/>
                          </a:rPr>
                          <m:t>,3</m:t>
                        </m:r>
                        <m:r>
                          <a:rPr lang="en-AU" i="1">
                            <a:latin typeface="Cambria Math" panose="02040503050406030204" pitchFamily="18" charset="0"/>
                          </a:rPr>
                          <m:t>𝑏𝑑</m:t>
                        </m:r>
                      </m:sub>
                    </m:sSub>
                    <m:r>
                      <m:rPr>
                        <m:aln/>
                      </m:rPr>
                      <a:rPr lang="en-AU" i="1">
                        <a:latin typeface="Cambria Math" panose="02040503050406030204" pitchFamily="18" charset="0"/>
                      </a:rPr>
                      <m:t>=</m:t>
                    </m:r>
                    <m:r>
                      <a:rPr lang="en-AU" i="1">
                        <a:latin typeface="Cambria Math" panose="02040503050406030204" pitchFamily="18" charset="0"/>
                      </a:rPr>
                      <m:t>𝑁</m:t>
                    </m:r>
                    <m:r>
                      <a:rPr lang="en-AU" i="1">
                        <a:latin typeface="Cambria Math" panose="02040503050406030204" pitchFamily="18" charset="0"/>
                      </a:rPr>
                      <m:t>×</m:t>
                    </m:r>
                    <m:d>
                      <m:dPr>
                        <m:ctrlPr>
                          <a:rPr lang="en-AU" i="1">
                            <a:latin typeface="Cambria Math" panose="02040503050406030204" pitchFamily="18" charset="0"/>
                          </a:rPr>
                        </m:ctrlPr>
                      </m:dPr>
                      <m:e>
                        <m:r>
                          <a:rPr lang="en-AU" i="1">
                            <a:latin typeface="Cambria Math" panose="02040503050406030204" pitchFamily="18" charset="0"/>
                          </a:rPr>
                          <m:t>1+</m:t>
                        </m:r>
                        <m:sSub>
                          <m:sSubPr>
                            <m:ctrlPr>
                              <a:rPr lang="en-AU" i="1">
                                <a:latin typeface="Cambria Math" panose="02040503050406030204" pitchFamily="18" charset="0"/>
                              </a:rPr>
                            </m:ctrlPr>
                          </m:sSubPr>
                          <m:e>
                            <m:r>
                              <a:rPr lang="en-AU" i="1">
                                <a:latin typeface="Cambria Math" panose="02040503050406030204" pitchFamily="18" charset="0"/>
                              </a:rPr>
                              <m:t>𝐴</m:t>
                            </m:r>
                          </m:e>
                          <m:sub>
                            <m:r>
                              <a:rPr lang="en-AU" i="1">
                                <a:latin typeface="Cambria Math" panose="02040503050406030204" pitchFamily="18" charset="0"/>
                              </a:rPr>
                              <m:t>𝐶𝑃</m:t>
                            </m:r>
                          </m:sub>
                        </m:sSub>
                      </m:e>
                    </m:d>
                    <m:r>
                      <a:rPr lang="en-AU" i="1">
                        <a:latin typeface="Cambria Math" panose="02040503050406030204" pitchFamily="18" charset="0"/>
                      </a:rPr>
                      <m:t>×0.5×(</m:t>
                    </m:r>
                    <m:sSub>
                      <m:sSubPr>
                        <m:ctrlPr>
                          <a:rPr lang="en-AU" i="1">
                            <a:latin typeface="Cambria Math" panose="02040503050406030204" pitchFamily="18" charset="0"/>
                          </a:rPr>
                        </m:ctrlPr>
                      </m:sSubPr>
                      <m:e>
                        <m:r>
                          <a:rPr lang="en-AU" i="1">
                            <a:latin typeface="Cambria Math" panose="02040503050406030204" pitchFamily="18" charset="0"/>
                          </a:rPr>
                          <m:t>𝑅</m:t>
                        </m:r>
                      </m:e>
                      <m:sub>
                        <m:sSup>
                          <m:sSupPr>
                            <m:ctrlPr>
                              <a:rPr lang="en-AU" i="1">
                                <a:latin typeface="Cambria Math" panose="02040503050406030204" pitchFamily="18" charset="0"/>
                              </a:rPr>
                            </m:ctrlPr>
                          </m:sSupPr>
                          <m:e>
                            <m:r>
                              <a:rPr lang="en-AU" i="1">
                                <a:latin typeface="Cambria Math" panose="02040503050406030204" pitchFamily="18" charset="0"/>
                              </a:rPr>
                              <m:t>𝐷</m:t>
                            </m:r>
                          </m:e>
                          <m:sup>
                            <m:r>
                              <a:rPr lang="en-AU" i="1">
                                <a:latin typeface="Cambria Math" panose="02040503050406030204" pitchFamily="18" charset="0"/>
                              </a:rPr>
                              <m:t>0</m:t>
                            </m:r>
                          </m:sup>
                        </m:sSup>
                        <m:r>
                          <a:rPr lang="en-AU" i="1">
                            <a:latin typeface="Cambria Math" panose="02040503050406030204" pitchFamily="18" charset="0"/>
                          </a:rPr>
                          <m:t>𝑚𝑜𝑑𝑒</m:t>
                        </m:r>
                      </m:sub>
                    </m:sSub>
                    <m:r>
                      <a:rPr lang="en-AU" i="1">
                        <a:latin typeface="Cambria Math" panose="02040503050406030204" pitchFamily="18" charset="0"/>
                      </a:rPr>
                      <m:t>)</m:t>
                    </m:r>
                  </m:oMath>
                </a14:m>
                <a:endParaRPr lang="en-AU" dirty="0"/>
              </a:p>
              <a:p>
                <a:r>
                  <a:rPr lang="en-AU" dirty="0"/>
                  <a:t>Background </a:t>
                </a:r>
                <a14:m>
                  <m:oMath xmlns:m="http://schemas.openxmlformats.org/officeDocument/2006/math">
                    <m:sSub>
                      <m:sSubPr>
                        <m:ctrlPr>
                          <a:rPr lang="en-AU" i="1">
                            <a:latin typeface="Cambria Math" panose="02040503050406030204" pitchFamily="18" charset="0"/>
                          </a:rPr>
                        </m:ctrlPr>
                      </m:sSubPr>
                      <m:e>
                        <m:r>
                          <a:rPr lang="en-AU" i="1">
                            <a:latin typeface="Cambria Math" panose="02040503050406030204" pitchFamily="18" charset="0"/>
                          </a:rPr>
                          <m:t>𝐴</m:t>
                        </m:r>
                      </m:e>
                      <m:sub>
                        <m:r>
                          <a:rPr lang="en-AU" i="1">
                            <a:latin typeface="Cambria Math" panose="02040503050406030204" pitchFamily="18" charset="0"/>
                          </a:rPr>
                          <m:t>𝐶𝑃</m:t>
                        </m:r>
                      </m:sub>
                    </m:sSub>
                  </m:oMath>
                </a14:m>
                <a:r>
                  <a:rPr lang="en-AU" dirty="0"/>
                  <a:t> and signal </a:t>
                </a:r>
                <a14:m>
                  <m:oMath xmlns:m="http://schemas.openxmlformats.org/officeDocument/2006/math">
                    <m:sSub>
                      <m:sSubPr>
                        <m:ctrlPr>
                          <a:rPr lang="en-AU" i="1">
                            <a:latin typeface="Cambria Math" panose="02040503050406030204" pitchFamily="18" charset="0"/>
                          </a:rPr>
                        </m:ctrlPr>
                      </m:sSubPr>
                      <m:e>
                        <m:r>
                          <a:rPr lang="en-AU" i="1">
                            <a:latin typeface="Cambria Math" panose="02040503050406030204" pitchFamily="18" charset="0"/>
                          </a:rPr>
                          <m:t>𝑅</m:t>
                        </m:r>
                      </m:e>
                      <m:sub>
                        <m:sSup>
                          <m:sSupPr>
                            <m:ctrlPr>
                              <a:rPr lang="en-AU" i="1">
                                <a:latin typeface="Cambria Math" panose="02040503050406030204" pitchFamily="18" charset="0"/>
                              </a:rPr>
                            </m:ctrlPr>
                          </m:sSupPr>
                          <m:e>
                            <m:r>
                              <a:rPr lang="en-AU" i="1">
                                <a:latin typeface="Cambria Math" panose="02040503050406030204" pitchFamily="18" charset="0"/>
                              </a:rPr>
                              <m:t>𝐷</m:t>
                            </m:r>
                          </m:e>
                          <m:sup>
                            <m:r>
                              <a:rPr lang="en-AU" i="1">
                                <a:latin typeface="Cambria Math" panose="02040503050406030204" pitchFamily="18" charset="0"/>
                              </a:rPr>
                              <m:t>0</m:t>
                            </m:r>
                          </m:sup>
                        </m:sSup>
                        <m:r>
                          <a:rPr lang="en-AU" i="1">
                            <a:latin typeface="Cambria Math" panose="02040503050406030204" pitchFamily="18" charset="0"/>
                          </a:rPr>
                          <m:t>𝑚𝑜𝑑𝑒</m:t>
                        </m:r>
                      </m:sub>
                    </m:sSub>
                    <m:r>
                      <a:rPr lang="en-AU" i="1">
                        <a:latin typeface="Cambria Math" panose="02040503050406030204" pitchFamily="18" charset="0"/>
                      </a:rPr>
                      <m:t> </m:t>
                    </m:r>
                  </m:oMath>
                </a14:m>
                <a:r>
                  <a:rPr lang="en-AU" dirty="0"/>
                  <a:t> are fixed.</a:t>
                </a:r>
              </a:p>
              <a:p>
                <a:r>
                  <a:rPr lang="en-AU" dirty="0"/>
                  <a:t>PDF shapes from Monte Carlo.</a:t>
                </a:r>
              </a:p>
              <a:p>
                <a:endParaRPr lang="en-AU" dirty="0"/>
              </a:p>
              <a:p>
                <a:endParaRPr lang="en-AU" dirty="0"/>
              </a:p>
            </p:txBody>
          </p:sp>
        </mc:Choice>
        <mc:Fallback xmlns="">
          <p:sp>
            <p:nvSpPr>
              <p:cNvPr id="3" name="Content Placeholder 2">
                <a:extLst>
                  <a:ext uri="{FF2B5EF4-FFF2-40B4-BE49-F238E27FC236}">
                    <a16:creationId xmlns:a16="http://schemas.microsoft.com/office/drawing/2014/main" id="{AADFD570-EF98-4B74-B797-09DD7BDB83A4}"/>
                  </a:ext>
                </a:extLst>
              </p:cNvPr>
              <p:cNvSpPr>
                <a:spLocks noGrp="1" noRot="1" noChangeAspect="1" noMove="1" noResize="1" noEditPoints="1" noAdjustHandles="1" noChangeArrowheads="1" noChangeShapeType="1" noTextEdit="1"/>
              </p:cNvSpPr>
              <p:nvPr>
                <p:ph idx="1"/>
              </p:nvPr>
            </p:nvSpPr>
            <p:spPr>
              <a:blipFill>
                <a:blip r:embed="rId3"/>
                <a:stretch>
                  <a:fillRect l="-1185" t="-2242" r="-1556"/>
                </a:stretch>
              </a:blipFill>
            </p:spPr>
            <p:txBody>
              <a:bodyPr/>
              <a:lstStyle/>
              <a:p>
                <a:r>
                  <a:rPr lang="en-AU">
                    <a:noFill/>
                  </a:rPr>
                  <a:t> </a:t>
                </a:r>
              </a:p>
            </p:txBody>
          </p:sp>
        </mc:Fallback>
      </mc:AlternateContent>
      <p:sp>
        <p:nvSpPr>
          <p:cNvPr id="4" name="Date Placeholder 3">
            <a:extLst>
              <a:ext uri="{FF2B5EF4-FFF2-40B4-BE49-F238E27FC236}">
                <a16:creationId xmlns:a16="http://schemas.microsoft.com/office/drawing/2014/main" id="{533BA7B2-F1AF-45C2-BA35-FD1B0A7B8A4B}"/>
              </a:ext>
            </a:extLst>
          </p:cNvPr>
          <p:cNvSpPr>
            <a:spLocks noGrp="1"/>
          </p:cNvSpPr>
          <p:nvPr>
            <p:ph type="dt" sz="half" idx="10"/>
          </p:nvPr>
        </p:nvSpPr>
        <p:spPr/>
        <p:txBody>
          <a:bodyPr/>
          <a:lstStyle/>
          <a:p>
            <a:r>
              <a:rPr lang="en-US"/>
              <a:t>09/08/2019</a:t>
            </a:r>
            <a:endParaRPr lang="en-AU"/>
          </a:p>
        </p:txBody>
      </p:sp>
      <mc:AlternateContent xmlns:mc="http://schemas.openxmlformats.org/markup-compatibility/2006" xmlns:a14="http://schemas.microsoft.com/office/drawing/2010/main">
        <mc:Choice Requires="a14">
          <p:sp>
            <p:nvSpPr>
              <p:cNvPr id="5" name="Footer Placeholder 4">
                <a:extLst>
                  <a:ext uri="{FF2B5EF4-FFF2-40B4-BE49-F238E27FC236}">
                    <a16:creationId xmlns:a16="http://schemas.microsoft.com/office/drawing/2014/main" id="{37A6316B-13E1-43E7-AEF0-ED76634366E1}"/>
                  </a:ext>
                </a:extLst>
              </p:cNvPr>
              <p:cNvSpPr>
                <a:spLocks noGrp="1"/>
              </p:cNvSpPr>
              <p:nvPr>
                <p:ph type="ftr" sz="quarter" idx="11"/>
              </p:nvPr>
            </p:nvSpPr>
            <p:spPr/>
            <p:txBody>
              <a:bodyPr/>
              <a:lstStyle/>
              <a:p>
                <a:r>
                  <a:rPr lang="en-AU" altLang="en-US" dirty="0">
                    <a:latin typeface="Cambria Math" panose="02040503050406030204" pitchFamily="18" charset="0"/>
                    <a:ea typeface="Cambria Math" panose="02040503050406030204" pitchFamily="18" charset="0"/>
                  </a:rPr>
                  <a:t>Measurement of </a:t>
                </a:r>
                <a14:m>
                  <m:oMath xmlns:m="http://schemas.openxmlformats.org/officeDocument/2006/math">
                    <m:r>
                      <a:rPr lang="en-AU" altLang="en-US" i="1">
                        <a:latin typeface="Cambria Math" panose="02040503050406030204" pitchFamily="18" charset="0"/>
                        <a:ea typeface="Cambria Math" panose="02040503050406030204" pitchFamily="18" charset="0"/>
                      </a:rPr>
                      <m:t>𝔅</m:t>
                    </m:r>
                  </m:oMath>
                </a14:m>
                <a:r>
                  <a:rPr lang="en-AU" altLang="en-US" dirty="0">
                    <a:latin typeface="Cambria Math" panose="02040503050406030204" pitchFamily="18" charset="0"/>
                    <a:ea typeface="Cambria Math" panose="02040503050406030204" pitchFamily="18" charset="0"/>
                  </a:rPr>
                  <a:t> and </a:t>
                </a:r>
                <a14:m>
                  <m:oMath xmlns:m="http://schemas.openxmlformats.org/officeDocument/2006/math">
                    <m:sSub>
                      <m:sSubPr>
                        <m:ctrlPr>
                          <a:rPr lang="en-AU" altLang="en-US" i="1">
                            <a:latin typeface="Cambria Math" panose="02040503050406030204" pitchFamily="18" charset="0"/>
                            <a:ea typeface="Cambria Math" panose="02040503050406030204" pitchFamily="18" charset="0"/>
                          </a:rPr>
                        </m:ctrlPr>
                      </m:sSubPr>
                      <m:e>
                        <m:r>
                          <a:rPr lang="en-AU" altLang="en-US" i="1">
                            <a:latin typeface="Cambria Math" panose="02040503050406030204" pitchFamily="18" charset="0"/>
                            <a:ea typeface="Cambria Math" panose="02040503050406030204" pitchFamily="18" charset="0"/>
                          </a:rPr>
                          <m:t>𝐴</m:t>
                        </m:r>
                      </m:e>
                      <m:sub>
                        <m:r>
                          <a:rPr lang="en-AU" altLang="en-US" i="1">
                            <a:latin typeface="Cambria Math" panose="02040503050406030204" pitchFamily="18" charset="0"/>
                            <a:ea typeface="Cambria Math" panose="02040503050406030204" pitchFamily="18" charset="0"/>
                          </a:rPr>
                          <m:t>𝐶𝑃</m:t>
                        </m:r>
                      </m:sub>
                    </m:sSub>
                  </m:oMath>
                </a14:m>
                <a:r>
                  <a:rPr lang="en-AU" altLang="en-US" dirty="0">
                    <a:latin typeface="Cambria Math" panose="02040503050406030204" pitchFamily="18" charset="0"/>
                    <a:ea typeface="Cambria Math" panose="02040503050406030204" pitchFamily="18" charset="0"/>
                  </a:rPr>
                  <a:t> in </a:t>
                </a:r>
                <a14:m>
                  <m:oMath xmlns:m="http://schemas.openxmlformats.org/officeDocument/2006/math">
                    <m:r>
                      <m:rPr>
                        <m:sty m:val="p"/>
                      </m:rPr>
                      <a:rPr lang="en-AU">
                        <a:latin typeface="Cambria Math" panose="02040503050406030204" pitchFamily="18" charset="0"/>
                        <a:ea typeface="Cambria Math" panose="02040503050406030204" pitchFamily="18" charset="0"/>
                      </a:rPr>
                      <m:t>B</m:t>
                    </m:r>
                    <m:r>
                      <a:rPr lang="en-AU">
                        <a:latin typeface="Cambria Math" panose="02040503050406030204" pitchFamily="18" charset="0"/>
                        <a:ea typeface="Cambria Math" panose="02040503050406030204" pitchFamily="18" charset="0"/>
                      </a:rPr>
                      <m:t>→</m:t>
                    </m:r>
                    <m:bar>
                      <m:barPr>
                        <m:pos m:val="top"/>
                        <m:ctrlPr>
                          <a:rPr lang="en-AU" i="1">
                            <a:latin typeface="Cambria Math" panose="02040503050406030204" pitchFamily="18" charset="0"/>
                            <a:ea typeface="Cambria Math" panose="02040503050406030204" pitchFamily="18" charset="0"/>
                          </a:rPr>
                        </m:ctrlPr>
                      </m:barPr>
                      <m:e>
                        <m:sSup>
                          <m:sSupPr>
                            <m:ctrlPr>
                              <a:rPr lang="en-AU" i="1">
                                <a:latin typeface="Cambria Math" panose="02040503050406030204" pitchFamily="18" charset="0"/>
                                <a:ea typeface="Cambria Math" panose="02040503050406030204" pitchFamily="18" charset="0"/>
                              </a:rPr>
                            </m:ctrlPr>
                          </m:sSupPr>
                          <m:e>
                            <m:r>
                              <m:rPr>
                                <m:sty m:val="p"/>
                              </m:rPr>
                              <a:rPr lang="en-AU">
                                <a:latin typeface="Cambria Math" panose="02040503050406030204" pitchFamily="18" charset="0"/>
                                <a:ea typeface="Cambria Math" panose="02040503050406030204" pitchFamily="18" charset="0"/>
                              </a:rPr>
                              <m:t>D</m:t>
                            </m:r>
                          </m:e>
                          <m:sup>
                            <m:r>
                              <a:rPr lang="en-AU">
                                <a:latin typeface="Cambria Math" panose="02040503050406030204" pitchFamily="18" charset="0"/>
                                <a:ea typeface="Cambria Math" panose="02040503050406030204" pitchFamily="18" charset="0"/>
                              </a:rPr>
                              <m:t>0</m:t>
                            </m:r>
                          </m:sup>
                        </m:sSup>
                      </m:e>
                    </m:bar>
                    <m:sSup>
                      <m:sSupPr>
                        <m:ctrlPr>
                          <a:rPr lang="en-AU" i="1">
                            <a:latin typeface="Cambria Math" panose="02040503050406030204" pitchFamily="18" charset="0"/>
                            <a:ea typeface="Cambria Math" panose="02040503050406030204" pitchFamily="18" charset="0"/>
                          </a:rPr>
                        </m:ctrlPr>
                      </m:sSupPr>
                      <m:e>
                        <m:r>
                          <a:rPr lang="en-AU">
                            <a:latin typeface="Cambria Math" panose="02040503050406030204" pitchFamily="18" charset="0"/>
                            <a:ea typeface="Cambria Math" panose="02040503050406030204" pitchFamily="18" charset="0"/>
                          </a:rPr>
                          <m:t>𝜋</m:t>
                        </m:r>
                      </m:e>
                      <m:sup>
                        <m:r>
                          <a:rPr lang="en-AU">
                            <a:latin typeface="Cambria Math" panose="02040503050406030204" pitchFamily="18" charset="0"/>
                            <a:ea typeface="Cambria Math" panose="02040503050406030204" pitchFamily="18" charset="0"/>
                          </a:rPr>
                          <m:t>0</m:t>
                        </m:r>
                      </m:sup>
                    </m:sSup>
                  </m:oMath>
                </a14:m>
                <a:r>
                  <a:rPr lang="en-AU" altLang="en-US" dirty="0">
                    <a:latin typeface="Cambria Math" panose="02040503050406030204" pitchFamily="18" charset="0"/>
                    <a:ea typeface="Cambria Math" panose="02040503050406030204" pitchFamily="18" charset="0"/>
                  </a:rPr>
                  <a:t> decays</a:t>
                </a:r>
                <a:endParaRPr lang="en-AU" dirty="0"/>
              </a:p>
            </p:txBody>
          </p:sp>
        </mc:Choice>
        <mc:Fallback xmlns="">
          <p:sp>
            <p:nvSpPr>
              <p:cNvPr id="5" name="Footer Placeholder 4">
                <a:extLst>
                  <a:ext uri="{FF2B5EF4-FFF2-40B4-BE49-F238E27FC236}">
                    <a16:creationId xmlns:a16="http://schemas.microsoft.com/office/drawing/2014/main" id="{37A6316B-13E1-43E7-AEF0-ED76634366E1}"/>
                  </a:ext>
                </a:extLst>
              </p:cNvPr>
              <p:cNvSpPr>
                <a:spLocks noGrp="1" noRot="1" noChangeAspect="1" noMove="1" noResize="1" noEditPoints="1" noAdjustHandles="1" noChangeArrowheads="1" noChangeShapeType="1" noTextEdit="1"/>
              </p:cNvSpPr>
              <p:nvPr>
                <p:ph type="ftr" sz="quarter" idx="11"/>
              </p:nvPr>
            </p:nvSpPr>
            <p:spPr>
              <a:blipFill>
                <a:blip r:embed="rId4"/>
                <a:stretch>
                  <a:fillRect/>
                </a:stretch>
              </a:blipFill>
            </p:spPr>
            <p:txBody>
              <a:bodyPr/>
              <a:lstStyle/>
              <a:p>
                <a:r>
                  <a:rPr lang="en-AU">
                    <a:noFill/>
                  </a:rPr>
                  <a:t> </a:t>
                </a:r>
              </a:p>
            </p:txBody>
          </p:sp>
        </mc:Fallback>
      </mc:AlternateContent>
      <p:sp>
        <p:nvSpPr>
          <p:cNvPr id="6" name="Slide Number Placeholder 5">
            <a:extLst>
              <a:ext uri="{FF2B5EF4-FFF2-40B4-BE49-F238E27FC236}">
                <a16:creationId xmlns:a16="http://schemas.microsoft.com/office/drawing/2014/main" id="{1C1A17AD-EA13-49B2-B36E-21F7686E7464}"/>
              </a:ext>
            </a:extLst>
          </p:cNvPr>
          <p:cNvSpPr>
            <a:spLocks noGrp="1"/>
          </p:cNvSpPr>
          <p:nvPr>
            <p:ph type="sldNum" sz="quarter" idx="12"/>
          </p:nvPr>
        </p:nvSpPr>
        <p:spPr/>
        <p:txBody>
          <a:bodyPr/>
          <a:lstStyle/>
          <a:p>
            <a:fld id="{827338AE-70A8-4A03-982B-039069B7D21A}" type="slidenum">
              <a:rPr lang="en-AU" smtClean="0"/>
              <a:t>24</a:t>
            </a:fld>
            <a:endParaRPr lang="en-AU"/>
          </a:p>
        </p:txBody>
      </p:sp>
    </p:spTree>
    <p:extLst>
      <p:ext uri="{BB962C8B-B14F-4D97-AF65-F5344CB8AC3E}">
        <p14:creationId xmlns:p14="http://schemas.microsoft.com/office/powerpoint/2010/main" val="1365163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5F0CA-3C81-497F-A0D4-6B334468DB5B}"/>
              </a:ext>
            </a:extLst>
          </p:cNvPr>
          <p:cNvSpPr>
            <a:spLocks noGrp="1"/>
          </p:cNvSpPr>
          <p:nvPr>
            <p:ph type="title"/>
          </p:nvPr>
        </p:nvSpPr>
        <p:spPr/>
        <p:txBody>
          <a:bodyPr/>
          <a:lstStyle/>
          <a:p>
            <a:r>
              <a:rPr lang="en-AU" dirty="0"/>
              <a:t>PDF Modelling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1322794-7F01-4BC5-B296-687F647E9CAE}"/>
                  </a:ext>
                </a:extLst>
              </p:cNvPr>
              <p:cNvSpPr>
                <a:spLocks noGrp="1"/>
              </p:cNvSpPr>
              <p:nvPr>
                <p:ph idx="1"/>
              </p:nvPr>
            </p:nvSpPr>
            <p:spPr>
              <a:xfrm>
                <a:off x="468313" y="1412878"/>
                <a:ext cx="8229600" cy="2459363"/>
              </a:xfrm>
            </p:spPr>
            <p:txBody>
              <a:bodyPr>
                <a:normAutofit fontScale="92500" lnSpcReduction="20000"/>
              </a:bodyPr>
              <a:lstStyle/>
              <a:p>
                <a:r>
                  <a:rPr lang="en-AU" dirty="0"/>
                  <a:t>Where possible </a:t>
                </a:r>
                <a:endParaRPr lang="en-AU" b="0" i="1" dirty="0">
                  <a:latin typeface="Cambria Math" panose="02040503050406030204" pitchFamily="18" charset="0"/>
                </a:endParaRPr>
              </a:p>
              <a:p>
                <a:pPr lvl="1"/>
                <a14:m>
                  <m:oMath xmlns:m="http://schemas.openxmlformats.org/officeDocument/2006/math">
                    <m:r>
                      <a:rPr lang="en-AU" b="0" i="1" smtClean="0">
                        <a:latin typeface="Cambria Math" panose="02040503050406030204" pitchFamily="18" charset="0"/>
                      </a:rPr>
                      <m:t>𝒫</m:t>
                    </m:r>
                    <m:d>
                      <m:dPr>
                        <m:ctrlPr>
                          <a:rPr lang="en-AU" b="0" i="1" smtClean="0">
                            <a:latin typeface="Cambria Math" panose="02040503050406030204" pitchFamily="18" charset="0"/>
                          </a:rPr>
                        </m:ctrlPr>
                      </m:dPr>
                      <m:e>
                        <m:sSub>
                          <m:sSubPr>
                            <m:ctrlPr>
                              <a:rPr lang="en-AU" b="0" i="1" smtClean="0">
                                <a:latin typeface="Cambria Math" panose="02040503050406030204" pitchFamily="18" charset="0"/>
                              </a:rPr>
                            </m:ctrlPr>
                          </m:sSubPr>
                          <m:e>
                            <m:r>
                              <a:rPr lang="en-AU" b="0" i="1" smtClean="0">
                                <a:latin typeface="Cambria Math" panose="02040503050406030204" pitchFamily="18" charset="0"/>
                              </a:rPr>
                              <m:t>𝑀</m:t>
                            </m:r>
                          </m:e>
                          <m:sub>
                            <m:r>
                              <a:rPr lang="en-AU" b="0" i="1" smtClean="0">
                                <a:latin typeface="Cambria Math" panose="02040503050406030204" pitchFamily="18" charset="0"/>
                              </a:rPr>
                              <m:t>𝐵𝐶</m:t>
                            </m:r>
                          </m:sub>
                        </m:sSub>
                        <m:r>
                          <a:rPr lang="en-AU" b="0" i="1" smtClean="0">
                            <a:latin typeface="Cambria Math" panose="02040503050406030204" pitchFamily="18" charset="0"/>
                          </a:rPr>
                          <m:t>,</m:t>
                        </m:r>
                        <m:r>
                          <m:rPr>
                            <m:sty m:val="p"/>
                          </m:rPr>
                          <a:rPr lang="en-AU" b="0" i="0" smtClean="0">
                            <a:latin typeface="Cambria Math" panose="02040503050406030204" pitchFamily="18" charset="0"/>
                          </a:rPr>
                          <m:t>Δ</m:t>
                        </m:r>
                        <m:r>
                          <a:rPr lang="en-AU" b="0" i="1" smtClean="0">
                            <a:latin typeface="Cambria Math" panose="02040503050406030204" pitchFamily="18" charset="0"/>
                          </a:rPr>
                          <m:t>𝐸</m:t>
                        </m:r>
                        <m:r>
                          <a:rPr lang="en-AU" b="0" i="1" smtClean="0">
                            <a:latin typeface="Cambria Math" panose="02040503050406030204" pitchFamily="18" charset="0"/>
                          </a:rPr>
                          <m:t>,</m:t>
                        </m:r>
                        <m:sSubSup>
                          <m:sSubSupPr>
                            <m:ctrlPr>
                              <a:rPr lang="en-AU" b="0" i="1" smtClean="0">
                                <a:latin typeface="Cambria Math" panose="02040503050406030204" pitchFamily="18" charset="0"/>
                              </a:rPr>
                            </m:ctrlPr>
                          </m:sSubSupPr>
                          <m:e>
                            <m:r>
                              <a:rPr lang="en-AU" b="0" i="1" smtClean="0">
                                <a:latin typeface="Cambria Math" panose="02040503050406030204" pitchFamily="18" charset="0"/>
                              </a:rPr>
                              <m:t>𝐶</m:t>
                            </m:r>
                          </m:e>
                          <m:sub>
                            <m:r>
                              <a:rPr lang="en-AU" b="0" i="1" smtClean="0">
                                <a:latin typeface="Cambria Math" panose="02040503050406030204" pitchFamily="18" charset="0"/>
                              </a:rPr>
                              <m:t>𝑁𝑁</m:t>
                            </m:r>
                          </m:sub>
                          <m:sup>
                            <m:r>
                              <a:rPr lang="en-AU" b="0" i="1" smtClean="0">
                                <a:latin typeface="Cambria Math" panose="02040503050406030204" pitchFamily="18" charset="0"/>
                              </a:rPr>
                              <m:t>`</m:t>
                            </m:r>
                          </m:sup>
                        </m:sSubSup>
                      </m:e>
                    </m:d>
                    <m:r>
                      <a:rPr lang="en-AU" b="0" i="1" smtClean="0">
                        <a:latin typeface="Cambria Math" panose="02040503050406030204" pitchFamily="18" charset="0"/>
                      </a:rPr>
                      <m:t>=</m:t>
                    </m:r>
                    <m:r>
                      <a:rPr lang="en-AU" b="0" i="1" smtClean="0">
                        <a:latin typeface="Cambria Math" panose="02040503050406030204" pitchFamily="18" charset="0"/>
                      </a:rPr>
                      <m:t>𝒫</m:t>
                    </m:r>
                    <m:d>
                      <m:dPr>
                        <m:ctrlPr>
                          <a:rPr lang="en-AU" b="0" i="1" smtClean="0">
                            <a:latin typeface="Cambria Math" panose="02040503050406030204" pitchFamily="18" charset="0"/>
                          </a:rPr>
                        </m:ctrlPr>
                      </m:dPr>
                      <m:e>
                        <m:sSub>
                          <m:sSubPr>
                            <m:ctrlPr>
                              <a:rPr lang="en-AU" b="0" i="1" smtClean="0">
                                <a:latin typeface="Cambria Math" panose="02040503050406030204" pitchFamily="18" charset="0"/>
                              </a:rPr>
                            </m:ctrlPr>
                          </m:sSubPr>
                          <m:e>
                            <m:r>
                              <a:rPr lang="en-AU" b="0" i="1" smtClean="0">
                                <a:latin typeface="Cambria Math" panose="02040503050406030204" pitchFamily="18" charset="0"/>
                              </a:rPr>
                              <m:t>𝑀</m:t>
                            </m:r>
                          </m:e>
                          <m:sub>
                            <m:r>
                              <a:rPr lang="en-AU" b="0" i="1" smtClean="0">
                                <a:latin typeface="Cambria Math" panose="02040503050406030204" pitchFamily="18" charset="0"/>
                              </a:rPr>
                              <m:t>𝐵𝐶</m:t>
                            </m:r>
                          </m:sub>
                        </m:sSub>
                      </m:e>
                    </m:d>
                    <m:r>
                      <a:rPr lang="en-AU" b="0" i="1" smtClean="0">
                        <a:latin typeface="Cambria Math" panose="02040503050406030204" pitchFamily="18" charset="0"/>
                      </a:rPr>
                      <m:t>×</m:t>
                    </m:r>
                    <m:r>
                      <a:rPr lang="en-AU" b="0" i="1" smtClean="0">
                        <a:latin typeface="Cambria Math" panose="02040503050406030204" pitchFamily="18" charset="0"/>
                      </a:rPr>
                      <m:t>𝒫</m:t>
                    </m:r>
                    <m:d>
                      <m:dPr>
                        <m:ctrlPr>
                          <a:rPr lang="en-AU" b="0" i="1" smtClean="0">
                            <a:latin typeface="Cambria Math" panose="02040503050406030204" pitchFamily="18" charset="0"/>
                          </a:rPr>
                        </m:ctrlPr>
                      </m:dPr>
                      <m:e>
                        <m:r>
                          <m:rPr>
                            <m:sty m:val="p"/>
                          </m:rPr>
                          <a:rPr lang="en-AU" b="0" i="0" smtClean="0">
                            <a:latin typeface="Cambria Math" panose="02040503050406030204" pitchFamily="18" charset="0"/>
                          </a:rPr>
                          <m:t>Δ</m:t>
                        </m:r>
                        <m:r>
                          <a:rPr lang="en-AU" b="0" i="1" smtClean="0">
                            <a:latin typeface="Cambria Math" panose="02040503050406030204" pitchFamily="18" charset="0"/>
                          </a:rPr>
                          <m:t>𝐸</m:t>
                        </m:r>
                      </m:e>
                    </m:d>
                    <m:r>
                      <a:rPr lang="en-AU" b="0" i="1" smtClean="0">
                        <a:latin typeface="Cambria Math" panose="02040503050406030204" pitchFamily="18" charset="0"/>
                      </a:rPr>
                      <m:t>×</m:t>
                    </m:r>
                    <m:r>
                      <a:rPr lang="en-AU" b="0" i="1" smtClean="0">
                        <a:latin typeface="Cambria Math" panose="02040503050406030204" pitchFamily="18" charset="0"/>
                      </a:rPr>
                      <m:t>𝒫</m:t>
                    </m:r>
                    <m:d>
                      <m:dPr>
                        <m:ctrlPr>
                          <a:rPr lang="en-AU" b="0" i="1" smtClean="0">
                            <a:latin typeface="Cambria Math" panose="02040503050406030204" pitchFamily="18" charset="0"/>
                          </a:rPr>
                        </m:ctrlPr>
                      </m:dPr>
                      <m:e>
                        <m:sSubSup>
                          <m:sSubSupPr>
                            <m:ctrlPr>
                              <a:rPr lang="en-AU" b="0" i="1" smtClean="0">
                                <a:latin typeface="Cambria Math" panose="02040503050406030204" pitchFamily="18" charset="0"/>
                              </a:rPr>
                            </m:ctrlPr>
                          </m:sSubSupPr>
                          <m:e>
                            <m:r>
                              <a:rPr lang="en-AU" b="0" i="1" smtClean="0">
                                <a:latin typeface="Cambria Math" panose="02040503050406030204" pitchFamily="18" charset="0"/>
                              </a:rPr>
                              <m:t>𝐶</m:t>
                            </m:r>
                          </m:e>
                          <m:sub>
                            <m:r>
                              <a:rPr lang="en-AU" b="0" i="1" smtClean="0">
                                <a:latin typeface="Cambria Math" panose="02040503050406030204" pitchFamily="18" charset="0"/>
                              </a:rPr>
                              <m:t>𝑁𝑁</m:t>
                            </m:r>
                          </m:sub>
                          <m:sup>
                            <m:r>
                              <a:rPr lang="en-AU" b="0" i="1" smtClean="0">
                                <a:latin typeface="Cambria Math" panose="02040503050406030204" pitchFamily="18" charset="0"/>
                              </a:rPr>
                              <m:t>`</m:t>
                            </m:r>
                          </m:sup>
                        </m:sSubSup>
                      </m:e>
                    </m:d>
                  </m:oMath>
                </a14:m>
                <a:endParaRPr lang="en-AU" dirty="0"/>
              </a:p>
              <a:p>
                <a14:m>
                  <m:oMath xmlns:m="http://schemas.openxmlformats.org/officeDocument/2006/math">
                    <m:r>
                      <a:rPr lang="en-AU" i="1">
                        <a:latin typeface="Cambria Math" panose="02040503050406030204" pitchFamily="18" charset="0"/>
                      </a:rPr>
                      <m:t>𝐵</m:t>
                    </m:r>
                    <m:bar>
                      <m:barPr>
                        <m:pos m:val="top"/>
                        <m:ctrlPr>
                          <a:rPr lang="en-AU" i="1">
                            <a:latin typeface="Cambria Math" panose="02040503050406030204" pitchFamily="18" charset="0"/>
                          </a:rPr>
                        </m:ctrlPr>
                      </m:barPr>
                      <m:e>
                        <m:r>
                          <a:rPr lang="en-AU" i="1">
                            <a:latin typeface="Cambria Math" panose="02040503050406030204" pitchFamily="18" charset="0"/>
                          </a:rPr>
                          <m:t>𝐵</m:t>
                        </m:r>
                      </m:e>
                    </m:bar>
                  </m:oMath>
                </a14:m>
                <a:r>
                  <a:rPr lang="en-AU" dirty="0"/>
                  <a:t> and Rare background and </a:t>
                </a:r>
                <a14:m>
                  <m:oMath xmlns:m="http://schemas.openxmlformats.org/officeDocument/2006/math">
                    <m:sSup>
                      <m:sSupPr>
                        <m:ctrlPr>
                          <a:rPr lang="en-US" i="1" dirty="0">
                            <a:latin typeface="Cambria Math" panose="02040503050406030204" pitchFamily="18" charset="0"/>
                          </a:rPr>
                        </m:ctrlPr>
                      </m:sSupPr>
                      <m:e>
                        <m:r>
                          <a:rPr lang="en-AU" i="1" dirty="0">
                            <a:latin typeface="Cambria Math" panose="02040503050406030204" pitchFamily="18" charset="0"/>
                          </a:rPr>
                          <m:t>𝐾</m:t>
                        </m:r>
                      </m:e>
                      <m:sup>
                        <m:r>
                          <a:rPr lang="en-AU" i="1" dirty="0">
                            <a:latin typeface="Cambria Math" panose="02040503050406030204" pitchFamily="18" charset="0"/>
                          </a:rPr>
                          <m:t>+</m:t>
                        </m:r>
                      </m:sup>
                    </m:sSup>
                    <m:sSup>
                      <m:sSupPr>
                        <m:ctrlPr>
                          <a:rPr lang="en-US" i="1" dirty="0">
                            <a:latin typeface="Cambria Math" panose="02040503050406030204" pitchFamily="18" charset="0"/>
                          </a:rPr>
                        </m:ctrlPr>
                      </m:sSupPr>
                      <m:e>
                        <m:r>
                          <a:rPr lang="el-GR" i="1" dirty="0">
                            <a:latin typeface="Cambria Math" panose="02040503050406030204" pitchFamily="18" charset="0"/>
                          </a:rPr>
                          <m:t>𝜋</m:t>
                        </m:r>
                      </m:e>
                      <m:sup>
                        <m:r>
                          <a:rPr lang="el-GR" i="1" dirty="0">
                            <a:latin typeface="Cambria Math" panose="02040503050406030204" pitchFamily="18" charset="0"/>
                          </a:rPr>
                          <m:t>−</m:t>
                        </m:r>
                      </m:sup>
                    </m:sSup>
                    <m:sSup>
                      <m:sSupPr>
                        <m:ctrlPr>
                          <a:rPr lang="en-US" i="1" dirty="0">
                            <a:latin typeface="Cambria Math" panose="02040503050406030204" pitchFamily="18" charset="0"/>
                          </a:rPr>
                        </m:ctrlPr>
                      </m:sSupPr>
                      <m:e>
                        <m:r>
                          <a:rPr lang="en-US" i="1" dirty="0">
                            <a:latin typeface="Cambria Math" panose="02040503050406030204" pitchFamily="18" charset="0"/>
                          </a:rPr>
                          <m:t>𝜋</m:t>
                        </m:r>
                      </m:e>
                      <m:sup>
                        <m:r>
                          <a:rPr lang="el-GR" i="1" dirty="0">
                            <a:latin typeface="Cambria Math" panose="02040503050406030204" pitchFamily="18" charset="0"/>
                          </a:rPr>
                          <m:t>0</m:t>
                        </m:r>
                      </m:sup>
                    </m:sSup>
                  </m:oMath>
                </a14:m>
                <a:r>
                  <a:rPr lang="en-AU" dirty="0"/>
                  <a:t> signal have high correlation in </a:t>
                </a:r>
                <a14:m>
                  <m:oMath xmlns:m="http://schemas.openxmlformats.org/officeDocument/2006/math">
                    <m:sSub>
                      <m:sSubPr>
                        <m:ctrlPr>
                          <a:rPr lang="en-AU" i="1">
                            <a:latin typeface="Cambria Math" panose="02040503050406030204" pitchFamily="18" charset="0"/>
                          </a:rPr>
                        </m:ctrlPr>
                      </m:sSubPr>
                      <m:e>
                        <m:r>
                          <a:rPr lang="en-AU" i="1">
                            <a:latin typeface="Cambria Math" panose="02040503050406030204" pitchFamily="18" charset="0"/>
                          </a:rPr>
                          <m:t>𝑀</m:t>
                        </m:r>
                      </m:e>
                      <m:sub>
                        <m:r>
                          <a:rPr lang="en-AU" i="1">
                            <a:latin typeface="Cambria Math" panose="02040503050406030204" pitchFamily="18" charset="0"/>
                          </a:rPr>
                          <m:t>𝐵𝐶</m:t>
                        </m:r>
                      </m:sub>
                    </m:sSub>
                    <m:r>
                      <a:rPr lang="en-AU" i="1">
                        <a:latin typeface="Cambria Math" panose="02040503050406030204" pitchFamily="18" charset="0"/>
                      </a:rPr>
                      <m:t>,</m:t>
                    </m:r>
                    <m:r>
                      <m:rPr>
                        <m:sty m:val="p"/>
                      </m:rPr>
                      <a:rPr lang="en-AU">
                        <a:latin typeface="Cambria Math" panose="02040503050406030204" pitchFamily="18" charset="0"/>
                      </a:rPr>
                      <m:t>Δ</m:t>
                    </m:r>
                    <m:r>
                      <a:rPr lang="en-AU" i="1">
                        <a:latin typeface="Cambria Math" panose="02040503050406030204" pitchFamily="18" charset="0"/>
                      </a:rPr>
                      <m:t>𝐸</m:t>
                    </m:r>
                  </m:oMath>
                </a14:m>
                <a:r>
                  <a:rPr lang="en-AU" dirty="0"/>
                  <a:t>.</a:t>
                </a:r>
              </a:p>
              <a:p>
                <a:pPr lvl="1"/>
                <a14:m>
                  <m:oMath xmlns:m="http://schemas.openxmlformats.org/officeDocument/2006/math">
                    <m:r>
                      <a:rPr lang="en-AU" i="1">
                        <a:latin typeface="Cambria Math" panose="02040503050406030204" pitchFamily="18" charset="0"/>
                      </a:rPr>
                      <m:t>𝒫</m:t>
                    </m:r>
                    <m:d>
                      <m:dPr>
                        <m:ctrlPr>
                          <a:rPr lang="en-AU" i="1">
                            <a:latin typeface="Cambria Math" panose="02040503050406030204" pitchFamily="18" charset="0"/>
                          </a:rPr>
                        </m:ctrlPr>
                      </m:dPr>
                      <m:e>
                        <m:sSub>
                          <m:sSubPr>
                            <m:ctrlPr>
                              <a:rPr lang="en-AU" i="1">
                                <a:latin typeface="Cambria Math" panose="02040503050406030204" pitchFamily="18" charset="0"/>
                              </a:rPr>
                            </m:ctrlPr>
                          </m:sSubPr>
                          <m:e>
                            <m:r>
                              <a:rPr lang="en-AU" i="1">
                                <a:latin typeface="Cambria Math" panose="02040503050406030204" pitchFamily="18" charset="0"/>
                              </a:rPr>
                              <m:t>𝑀</m:t>
                            </m:r>
                          </m:e>
                          <m:sub>
                            <m:r>
                              <a:rPr lang="en-AU" i="1">
                                <a:latin typeface="Cambria Math" panose="02040503050406030204" pitchFamily="18" charset="0"/>
                              </a:rPr>
                              <m:t>𝐵𝐶</m:t>
                            </m:r>
                          </m:sub>
                        </m:sSub>
                        <m:r>
                          <a:rPr lang="en-AU" i="1">
                            <a:latin typeface="Cambria Math" panose="02040503050406030204" pitchFamily="18" charset="0"/>
                          </a:rPr>
                          <m:t>,</m:t>
                        </m:r>
                        <m:r>
                          <m:rPr>
                            <m:sty m:val="p"/>
                          </m:rPr>
                          <a:rPr lang="en-AU">
                            <a:latin typeface="Cambria Math" panose="02040503050406030204" pitchFamily="18" charset="0"/>
                          </a:rPr>
                          <m:t>Δ</m:t>
                        </m:r>
                        <m:r>
                          <a:rPr lang="en-AU" i="1">
                            <a:latin typeface="Cambria Math" panose="02040503050406030204" pitchFamily="18" charset="0"/>
                          </a:rPr>
                          <m:t>𝐸</m:t>
                        </m:r>
                        <m:r>
                          <a:rPr lang="en-AU" i="1">
                            <a:latin typeface="Cambria Math" panose="02040503050406030204" pitchFamily="18" charset="0"/>
                          </a:rPr>
                          <m:t>,</m:t>
                        </m:r>
                        <m:sSubSup>
                          <m:sSubSupPr>
                            <m:ctrlPr>
                              <a:rPr lang="en-AU" i="1">
                                <a:latin typeface="Cambria Math" panose="02040503050406030204" pitchFamily="18" charset="0"/>
                              </a:rPr>
                            </m:ctrlPr>
                          </m:sSubSupPr>
                          <m:e>
                            <m:r>
                              <a:rPr lang="en-AU" i="1">
                                <a:latin typeface="Cambria Math" panose="02040503050406030204" pitchFamily="18" charset="0"/>
                              </a:rPr>
                              <m:t>𝐶</m:t>
                            </m:r>
                          </m:e>
                          <m:sub>
                            <m:r>
                              <a:rPr lang="en-AU" i="1">
                                <a:latin typeface="Cambria Math" panose="02040503050406030204" pitchFamily="18" charset="0"/>
                              </a:rPr>
                              <m:t>𝑁𝑁</m:t>
                            </m:r>
                          </m:sub>
                          <m:sup>
                            <m:r>
                              <a:rPr lang="en-AU" i="1">
                                <a:latin typeface="Cambria Math" panose="02040503050406030204" pitchFamily="18" charset="0"/>
                              </a:rPr>
                              <m:t>`</m:t>
                            </m:r>
                          </m:sup>
                        </m:sSubSup>
                      </m:e>
                    </m:d>
                    <m:r>
                      <a:rPr lang="en-AU" i="1">
                        <a:latin typeface="Cambria Math" panose="02040503050406030204" pitchFamily="18" charset="0"/>
                      </a:rPr>
                      <m:t>=</m:t>
                    </m:r>
                    <m:r>
                      <a:rPr lang="en-AU" i="1">
                        <a:latin typeface="Cambria Math" panose="02040503050406030204" pitchFamily="18" charset="0"/>
                      </a:rPr>
                      <m:t>𝒫</m:t>
                    </m:r>
                    <m:d>
                      <m:dPr>
                        <m:ctrlPr>
                          <a:rPr lang="en-AU" i="1">
                            <a:latin typeface="Cambria Math" panose="02040503050406030204" pitchFamily="18" charset="0"/>
                          </a:rPr>
                        </m:ctrlPr>
                      </m:dPr>
                      <m:e>
                        <m:sSub>
                          <m:sSubPr>
                            <m:ctrlPr>
                              <a:rPr lang="en-AU" i="1">
                                <a:latin typeface="Cambria Math" panose="02040503050406030204" pitchFamily="18" charset="0"/>
                              </a:rPr>
                            </m:ctrlPr>
                          </m:sSubPr>
                          <m:e>
                            <m:r>
                              <a:rPr lang="en-AU" i="1">
                                <a:latin typeface="Cambria Math" panose="02040503050406030204" pitchFamily="18" charset="0"/>
                              </a:rPr>
                              <m:t>𝑀</m:t>
                            </m:r>
                          </m:e>
                          <m:sub>
                            <m:r>
                              <a:rPr lang="en-AU" i="1">
                                <a:latin typeface="Cambria Math" panose="02040503050406030204" pitchFamily="18" charset="0"/>
                              </a:rPr>
                              <m:t>𝐵𝐶</m:t>
                            </m:r>
                          </m:sub>
                        </m:sSub>
                        <m:r>
                          <a:rPr lang="en-AU" b="0" i="1" smtClean="0">
                            <a:latin typeface="Cambria Math" panose="02040503050406030204" pitchFamily="18" charset="0"/>
                          </a:rPr>
                          <m:t>,</m:t>
                        </m:r>
                        <m:r>
                          <m:rPr>
                            <m:sty m:val="p"/>
                          </m:rPr>
                          <a:rPr lang="en-AU">
                            <a:latin typeface="Cambria Math" panose="02040503050406030204" pitchFamily="18" charset="0"/>
                          </a:rPr>
                          <m:t>Δ</m:t>
                        </m:r>
                        <m:r>
                          <a:rPr lang="en-AU" b="0" i="1" smtClean="0">
                            <a:latin typeface="Cambria Math" panose="02040503050406030204" pitchFamily="18" charset="0"/>
                          </a:rPr>
                          <m:t>𝐸</m:t>
                        </m:r>
                      </m:e>
                    </m:d>
                    <m:r>
                      <a:rPr lang="en-AU" i="1">
                        <a:latin typeface="Cambria Math" panose="02040503050406030204" pitchFamily="18" charset="0"/>
                      </a:rPr>
                      <m:t>×</m:t>
                    </m:r>
                    <m:r>
                      <a:rPr lang="en-AU" i="1">
                        <a:latin typeface="Cambria Math" panose="02040503050406030204" pitchFamily="18" charset="0"/>
                      </a:rPr>
                      <m:t>𝒫</m:t>
                    </m:r>
                    <m:d>
                      <m:dPr>
                        <m:ctrlPr>
                          <a:rPr lang="en-AU" i="1">
                            <a:latin typeface="Cambria Math" panose="02040503050406030204" pitchFamily="18" charset="0"/>
                          </a:rPr>
                        </m:ctrlPr>
                      </m:dPr>
                      <m:e>
                        <m:sSubSup>
                          <m:sSubSupPr>
                            <m:ctrlPr>
                              <a:rPr lang="en-AU" i="1">
                                <a:latin typeface="Cambria Math" panose="02040503050406030204" pitchFamily="18" charset="0"/>
                              </a:rPr>
                            </m:ctrlPr>
                          </m:sSubSupPr>
                          <m:e>
                            <m:r>
                              <a:rPr lang="en-AU" i="1">
                                <a:latin typeface="Cambria Math" panose="02040503050406030204" pitchFamily="18" charset="0"/>
                              </a:rPr>
                              <m:t>𝐶</m:t>
                            </m:r>
                          </m:e>
                          <m:sub>
                            <m:r>
                              <a:rPr lang="en-AU" i="1">
                                <a:latin typeface="Cambria Math" panose="02040503050406030204" pitchFamily="18" charset="0"/>
                              </a:rPr>
                              <m:t>𝑁𝑁</m:t>
                            </m:r>
                          </m:sub>
                          <m:sup>
                            <m:r>
                              <a:rPr lang="en-AU" i="1">
                                <a:latin typeface="Cambria Math" panose="02040503050406030204" pitchFamily="18" charset="0"/>
                              </a:rPr>
                              <m:t>`</m:t>
                            </m:r>
                          </m:sup>
                        </m:sSubSup>
                      </m:e>
                    </m:d>
                  </m:oMath>
                </a14:m>
                <a:endParaRPr lang="en-AU" dirty="0"/>
              </a:p>
            </p:txBody>
          </p:sp>
        </mc:Choice>
        <mc:Fallback xmlns="">
          <p:sp>
            <p:nvSpPr>
              <p:cNvPr id="3" name="Content Placeholder 2">
                <a:extLst>
                  <a:ext uri="{FF2B5EF4-FFF2-40B4-BE49-F238E27FC236}">
                    <a16:creationId xmlns:a16="http://schemas.microsoft.com/office/drawing/2014/main" id="{31322794-7F01-4BC5-B296-687F647E9CAE}"/>
                  </a:ext>
                </a:extLst>
              </p:cNvPr>
              <p:cNvSpPr>
                <a:spLocks noGrp="1" noRot="1" noChangeAspect="1" noMove="1" noResize="1" noEditPoints="1" noAdjustHandles="1" noChangeArrowheads="1" noChangeShapeType="1" noTextEdit="1"/>
              </p:cNvSpPr>
              <p:nvPr>
                <p:ph idx="1"/>
              </p:nvPr>
            </p:nvSpPr>
            <p:spPr>
              <a:xfrm>
                <a:off x="468313" y="1412878"/>
                <a:ext cx="8229600" cy="2459363"/>
              </a:xfrm>
              <a:blipFill>
                <a:blip r:embed="rId3"/>
                <a:stretch>
                  <a:fillRect l="-1704" t="-6948"/>
                </a:stretch>
              </a:blipFill>
            </p:spPr>
            <p:txBody>
              <a:bodyPr/>
              <a:lstStyle/>
              <a:p>
                <a:r>
                  <a:rPr lang="en-AU">
                    <a:noFill/>
                  </a:rPr>
                  <a:t> </a:t>
                </a:r>
              </a:p>
            </p:txBody>
          </p:sp>
        </mc:Fallback>
      </mc:AlternateContent>
      <p:sp>
        <p:nvSpPr>
          <p:cNvPr id="4" name="Date Placeholder 3">
            <a:extLst>
              <a:ext uri="{FF2B5EF4-FFF2-40B4-BE49-F238E27FC236}">
                <a16:creationId xmlns:a16="http://schemas.microsoft.com/office/drawing/2014/main" id="{E3BB397F-425A-4981-B7D4-9D6043F4ADB8}"/>
              </a:ext>
            </a:extLst>
          </p:cNvPr>
          <p:cNvSpPr>
            <a:spLocks noGrp="1"/>
          </p:cNvSpPr>
          <p:nvPr>
            <p:ph type="dt" sz="half" idx="10"/>
          </p:nvPr>
        </p:nvSpPr>
        <p:spPr/>
        <p:txBody>
          <a:bodyPr/>
          <a:lstStyle/>
          <a:p>
            <a:r>
              <a:rPr lang="en-US"/>
              <a:t>09/08/2019</a:t>
            </a:r>
            <a:endParaRPr lang="en-AU"/>
          </a:p>
        </p:txBody>
      </p:sp>
      <mc:AlternateContent xmlns:mc="http://schemas.openxmlformats.org/markup-compatibility/2006" xmlns:a14="http://schemas.microsoft.com/office/drawing/2010/main">
        <mc:Choice Requires="a14">
          <p:sp>
            <p:nvSpPr>
              <p:cNvPr id="5" name="Footer Placeholder 4">
                <a:extLst>
                  <a:ext uri="{FF2B5EF4-FFF2-40B4-BE49-F238E27FC236}">
                    <a16:creationId xmlns:a16="http://schemas.microsoft.com/office/drawing/2014/main" id="{1174948A-4C45-4B40-B3C8-9E34341DD34F}"/>
                  </a:ext>
                </a:extLst>
              </p:cNvPr>
              <p:cNvSpPr>
                <a:spLocks noGrp="1"/>
              </p:cNvSpPr>
              <p:nvPr>
                <p:ph type="ftr" sz="quarter" idx="11"/>
              </p:nvPr>
            </p:nvSpPr>
            <p:spPr/>
            <p:txBody>
              <a:bodyPr/>
              <a:lstStyle/>
              <a:p>
                <a:r>
                  <a:rPr lang="en-AU" altLang="en-US" dirty="0">
                    <a:latin typeface="Cambria Math" panose="02040503050406030204" pitchFamily="18" charset="0"/>
                    <a:ea typeface="Cambria Math" panose="02040503050406030204" pitchFamily="18" charset="0"/>
                  </a:rPr>
                  <a:t>Measurement of </a:t>
                </a:r>
                <a14:m>
                  <m:oMath xmlns:m="http://schemas.openxmlformats.org/officeDocument/2006/math">
                    <m:r>
                      <a:rPr lang="en-AU" altLang="en-US" i="1">
                        <a:latin typeface="Cambria Math" panose="02040503050406030204" pitchFamily="18" charset="0"/>
                        <a:ea typeface="Cambria Math" panose="02040503050406030204" pitchFamily="18" charset="0"/>
                      </a:rPr>
                      <m:t>𝔅</m:t>
                    </m:r>
                  </m:oMath>
                </a14:m>
                <a:r>
                  <a:rPr lang="en-AU" altLang="en-US" dirty="0">
                    <a:latin typeface="Cambria Math" panose="02040503050406030204" pitchFamily="18" charset="0"/>
                    <a:ea typeface="Cambria Math" panose="02040503050406030204" pitchFamily="18" charset="0"/>
                  </a:rPr>
                  <a:t> and </a:t>
                </a:r>
                <a14:m>
                  <m:oMath xmlns:m="http://schemas.openxmlformats.org/officeDocument/2006/math">
                    <m:sSub>
                      <m:sSubPr>
                        <m:ctrlPr>
                          <a:rPr lang="en-AU" altLang="en-US" i="1">
                            <a:latin typeface="Cambria Math" panose="02040503050406030204" pitchFamily="18" charset="0"/>
                            <a:ea typeface="Cambria Math" panose="02040503050406030204" pitchFamily="18" charset="0"/>
                          </a:rPr>
                        </m:ctrlPr>
                      </m:sSubPr>
                      <m:e>
                        <m:r>
                          <a:rPr lang="en-AU" altLang="en-US" i="1">
                            <a:latin typeface="Cambria Math" panose="02040503050406030204" pitchFamily="18" charset="0"/>
                            <a:ea typeface="Cambria Math" panose="02040503050406030204" pitchFamily="18" charset="0"/>
                          </a:rPr>
                          <m:t>𝐴</m:t>
                        </m:r>
                      </m:e>
                      <m:sub>
                        <m:r>
                          <a:rPr lang="en-AU" altLang="en-US" i="1">
                            <a:latin typeface="Cambria Math" panose="02040503050406030204" pitchFamily="18" charset="0"/>
                            <a:ea typeface="Cambria Math" panose="02040503050406030204" pitchFamily="18" charset="0"/>
                          </a:rPr>
                          <m:t>𝐶𝑃</m:t>
                        </m:r>
                      </m:sub>
                    </m:sSub>
                  </m:oMath>
                </a14:m>
                <a:r>
                  <a:rPr lang="en-AU" altLang="en-US" dirty="0">
                    <a:latin typeface="Cambria Math" panose="02040503050406030204" pitchFamily="18" charset="0"/>
                    <a:ea typeface="Cambria Math" panose="02040503050406030204" pitchFamily="18" charset="0"/>
                  </a:rPr>
                  <a:t> in </a:t>
                </a:r>
                <a14:m>
                  <m:oMath xmlns:m="http://schemas.openxmlformats.org/officeDocument/2006/math">
                    <m:r>
                      <m:rPr>
                        <m:sty m:val="p"/>
                      </m:rPr>
                      <a:rPr lang="en-AU">
                        <a:latin typeface="Cambria Math" panose="02040503050406030204" pitchFamily="18" charset="0"/>
                        <a:ea typeface="Cambria Math" panose="02040503050406030204" pitchFamily="18" charset="0"/>
                      </a:rPr>
                      <m:t>B</m:t>
                    </m:r>
                    <m:r>
                      <a:rPr lang="en-AU">
                        <a:latin typeface="Cambria Math" panose="02040503050406030204" pitchFamily="18" charset="0"/>
                        <a:ea typeface="Cambria Math" panose="02040503050406030204" pitchFamily="18" charset="0"/>
                      </a:rPr>
                      <m:t>→</m:t>
                    </m:r>
                    <m:bar>
                      <m:barPr>
                        <m:pos m:val="top"/>
                        <m:ctrlPr>
                          <a:rPr lang="en-AU" i="1">
                            <a:latin typeface="Cambria Math" panose="02040503050406030204" pitchFamily="18" charset="0"/>
                            <a:ea typeface="Cambria Math" panose="02040503050406030204" pitchFamily="18" charset="0"/>
                          </a:rPr>
                        </m:ctrlPr>
                      </m:barPr>
                      <m:e>
                        <m:sSup>
                          <m:sSupPr>
                            <m:ctrlPr>
                              <a:rPr lang="en-AU" i="1">
                                <a:latin typeface="Cambria Math" panose="02040503050406030204" pitchFamily="18" charset="0"/>
                                <a:ea typeface="Cambria Math" panose="02040503050406030204" pitchFamily="18" charset="0"/>
                              </a:rPr>
                            </m:ctrlPr>
                          </m:sSupPr>
                          <m:e>
                            <m:r>
                              <m:rPr>
                                <m:sty m:val="p"/>
                              </m:rPr>
                              <a:rPr lang="en-AU">
                                <a:latin typeface="Cambria Math" panose="02040503050406030204" pitchFamily="18" charset="0"/>
                                <a:ea typeface="Cambria Math" panose="02040503050406030204" pitchFamily="18" charset="0"/>
                              </a:rPr>
                              <m:t>D</m:t>
                            </m:r>
                          </m:e>
                          <m:sup>
                            <m:r>
                              <a:rPr lang="en-AU">
                                <a:latin typeface="Cambria Math" panose="02040503050406030204" pitchFamily="18" charset="0"/>
                                <a:ea typeface="Cambria Math" panose="02040503050406030204" pitchFamily="18" charset="0"/>
                              </a:rPr>
                              <m:t>0</m:t>
                            </m:r>
                          </m:sup>
                        </m:sSup>
                      </m:e>
                    </m:bar>
                    <m:sSup>
                      <m:sSupPr>
                        <m:ctrlPr>
                          <a:rPr lang="en-AU" i="1">
                            <a:latin typeface="Cambria Math" panose="02040503050406030204" pitchFamily="18" charset="0"/>
                            <a:ea typeface="Cambria Math" panose="02040503050406030204" pitchFamily="18" charset="0"/>
                          </a:rPr>
                        </m:ctrlPr>
                      </m:sSupPr>
                      <m:e>
                        <m:r>
                          <a:rPr lang="en-AU">
                            <a:latin typeface="Cambria Math" panose="02040503050406030204" pitchFamily="18" charset="0"/>
                            <a:ea typeface="Cambria Math" panose="02040503050406030204" pitchFamily="18" charset="0"/>
                          </a:rPr>
                          <m:t>𝜋</m:t>
                        </m:r>
                      </m:e>
                      <m:sup>
                        <m:r>
                          <a:rPr lang="en-AU">
                            <a:latin typeface="Cambria Math" panose="02040503050406030204" pitchFamily="18" charset="0"/>
                            <a:ea typeface="Cambria Math" panose="02040503050406030204" pitchFamily="18" charset="0"/>
                          </a:rPr>
                          <m:t>0</m:t>
                        </m:r>
                      </m:sup>
                    </m:sSup>
                  </m:oMath>
                </a14:m>
                <a:r>
                  <a:rPr lang="en-AU" altLang="en-US" dirty="0">
                    <a:latin typeface="Cambria Math" panose="02040503050406030204" pitchFamily="18" charset="0"/>
                    <a:ea typeface="Cambria Math" panose="02040503050406030204" pitchFamily="18" charset="0"/>
                  </a:rPr>
                  <a:t> decays</a:t>
                </a:r>
                <a:endParaRPr lang="en-AU" dirty="0"/>
              </a:p>
            </p:txBody>
          </p:sp>
        </mc:Choice>
        <mc:Fallback xmlns="">
          <p:sp>
            <p:nvSpPr>
              <p:cNvPr id="5" name="Footer Placeholder 4">
                <a:extLst>
                  <a:ext uri="{FF2B5EF4-FFF2-40B4-BE49-F238E27FC236}">
                    <a16:creationId xmlns:a16="http://schemas.microsoft.com/office/drawing/2014/main" id="{1174948A-4C45-4B40-B3C8-9E34341DD34F}"/>
                  </a:ext>
                </a:extLst>
              </p:cNvPr>
              <p:cNvSpPr>
                <a:spLocks noGrp="1" noRot="1" noChangeAspect="1" noMove="1" noResize="1" noEditPoints="1" noAdjustHandles="1" noChangeArrowheads="1" noChangeShapeType="1" noTextEdit="1"/>
              </p:cNvSpPr>
              <p:nvPr>
                <p:ph type="ftr" sz="quarter" idx="11"/>
              </p:nvPr>
            </p:nvSpPr>
            <p:spPr>
              <a:blipFill>
                <a:blip r:embed="rId4"/>
                <a:stretch>
                  <a:fillRect/>
                </a:stretch>
              </a:blipFill>
            </p:spPr>
            <p:txBody>
              <a:bodyPr/>
              <a:lstStyle/>
              <a:p>
                <a:r>
                  <a:rPr lang="en-AU">
                    <a:noFill/>
                  </a:rPr>
                  <a:t> </a:t>
                </a:r>
              </a:p>
            </p:txBody>
          </p:sp>
        </mc:Fallback>
      </mc:AlternateContent>
      <p:sp>
        <p:nvSpPr>
          <p:cNvPr id="6" name="Slide Number Placeholder 5">
            <a:extLst>
              <a:ext uri="{FF2B5EF4-FFF2-40B4-BE49-F238E27FC236}">
                <a16:creationId xmlns:a16="http://schemas.microsoft.com/office/drawing/2014/main" id="{93449670-C2CB-40F6-8D3B-5EEAE5B4F55F}"/>
              </a:ext>
            </a:extLst>
          </p:cNvPr>
          <p:cNvSpPr>
            <a:spLocks noGrp="1"/>
          </p:cNvSpPr>
          <p:nvPr>
            <p:ph type="sldNum" sz="quarter" idx="12"/>
          </p:nvPr>
        </p:nvSpPr>
        <p:spPr/>
        <p:txBody>
          <a:bodyPr/>
          <a:lstStyle/>
          <a:p>
            <a:fld id="{827338AE-70A8-4A03-982B-039069B7D21A}" type="slidenum">
              <a:rPr lang="en-AU" smtClean="0"/>
              <a:t>25</a:t>
            </a:fld>
            <a:endParaRPr lang="en-AU"/>
          </a:p>
        </p:txBody>
      </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061DCE14-766B-476A-9F9D-ED563F110F28}"/>
                  </a:ext>
                </a:extLst>
              </p:cNvPr>
              <p:cNvGraphicFramePr>
                <a:graphicFrameLocks noGrp="1"/>
              </p:cNvGraphicFramePr>
              <p:nvPr>
                <p:extLst/>
              </p:nvPr>
            </p:nvGraphicFramePr>
            <p:xfrm>
              <a:off x="701965" y="3998727"/>
              <a:ext cx="7394906" cy="2812394"/>
            </p:xfrm>
            <a:graphic>
              <a:graphicData uri="http://schemas.openxmlformats.org/drawingml/2006/table">
                <a:tbl>
                  <a:tblPr firstRow="1" firstCol="1" bandRow="1">
                    <a:tableStyleId>{93296810-A885-4BE3-A3E7-6D5BEEA58F35}</a:tableStyleId>
                  </a:tblPr>
                  <a:tblGrid>
                    <a:gridCol w="2165071">
                      <a:extLst>
                        <a:ext uri="{9D8B030D-6E8A-4147-A177-3AD203B41FA5}">
                          <a16:colId xmlns:a16="http://schemas.microsoft.com/office/drawing/2014/main" val="20000"/>
                        </a:ext>
                      </a:extLst>
                    </a:gridCol>
                    <a:gridCol w="1402916">
                      <a:extLst>
                        <a:ext uri="{9D8B030D-6E8A-4147-A177-3AD203B41FA5}">
                          <a16:colId xmlns:a16="http://schemas.microsoft.com/office/drawing/2014/main" val="20001"/>
                        </a:ext>
                      </a:extLst>
                    </a:gridCol>
                    <a:gridCol w="2401132">
                      <a:extLst>
                        <a:ext uri="{9D8B030D-6E8A-4147-A177-3AD203B41FA5}">
                          <a16:colId xmlns:a16="http://schemas.microsoft.com/office/drawing/2014/main" val="20002"/>
                        </a:ext>
                      </a:extLst>
                    </a:gridCol>
                    <a:gridCol w="1425787">
                      <a:extLst>
                        <a:ext uri="{9D8B030D-6E8A-4147-A177-3AD203B41FA5}">
                          <a16:colId xmlns:a16="http://schemas.microsoft.com/office/drawing/2014/main" val="20003"/>
                        </a:ext>
                      </a:extLst>
                    </a:gridCol>
                  </a:tblGrid>
                  <a:tr h="365475">
                    <a:tc>
                      <a:txBody>
                        <a:bodyPr/>
                        <a:lstStyle/>
                        <a:p>
                          <a:pPr algn="l">
                            <a:lnSpc>
                              <a:spcPts val="1600"/>
                            </a:lnSpc>
                            <a:spcAft>
                              <a:spcPts val="0"/>
                            </a:spcAft>
                          </a:pPr>
                          <a:r>
                            <a:rPr lang="en-AU" sz="1600" dirty="0">
                              <a:effectLst/>
                              <a:latin typeface="Cambria Math" panose="02040503050406030204" pitchFamily="18" charset="0"/>
                              <a:ea typeface="Cambria Math" panose="02040503050406030204" pitchFamily="18" charset="0"/>
                            </a:rPr>
                            <a:t> </a:t>
                          </a:r>
                          <a:endParaRPr lang="en-AU" sz="1600"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solidFill>
                          <a:srgbClr val="0070C0"/>
                        </a:solidFill>
                      </a:tcPr>
                    </a:tc>
                    <a:tc>
                      <a:txBody>
                        <a:bodyPr/>
                        <a:lstStyle/>
                        <a:p>
                          <a:pPr algn="l">
                            <a:lnSpc>
                              <a:spcPts val="1600"/>
                            </a:lnSpc>
                            <a:spcAft>
                              <a:spcPts val="0"/>
                            </a:spcAft>
                          </a:pPr>
                          <a14:m>
                            <m:oMathPara xmlns:m="http://schemas.openxmlformats.org/officeDocument/2006/math">
                              <m:oMathParaPr>
                                <m:jc m:val="centerGroup"/>
                              </m:oMathParaPr>
                              <m:oMath xmlns:m="http://schemas.openxmlformats.org/officeDocument/2006/math">
                                <m:sSub>
                                  <m:sSubPr>
                                    <m:ctrlPr>
                                      <a:rPr lang="en-AU" sz="1600" b="1" i="1">
                                        <a:effectLst/>
                                        <a:latin typeface="Cambria Math" panose="02040503050406030204" pitchFamily="18" charset="0"/>
                                        <a:ea typeface="Cambria Math" panose="02040503050406030204" pitchFamily="18" charset="0"/>
                                      </a:rPr>
                                    </m:ctrlPr>
                                  </m:sSubPr>
                                  <m:e>
                                    <m:r>
                                      <a:rPr lang="en-AU" sz="1600" b="1" i="1">
                                        <a:effectLst/>
                                        <a:latin typeface="Cambria Math" panose="02040503050406030204" pitchFamily="18" charset="0"/>
                                        <a:ea typeface="Cambria Math" panose="02040503050406030204" pitchFamily="18" charset="0"/>
                                      </a:rPr>
                                      <m:t>𝑴</m:t>
                                    </m:r>
                                  </m:e>
                                  <m:sub>
                                    <m:r>
                                      <a:rPr lang="en-AU" sz="1600" b="1" i="1">
                                        <a:effectLst/>
                                        <a:latin typeface="Cambria Math" panose="02040503050406030204" pitchFamily="18" charset="0"/>
                                        <a:ea typeface="Cambria Math" panose="02040503050406030204" pitchFamily="18" charset="0"/>
                                      </a:rPr>
                                      <m:t>𝑩𝑪</m:t>
                                    </m:r>
                                  </m:sub>
                                </m:sSub>
                              </m:oMath>
                            </m:oMathPara>
                          </a14:m>
                          <a:endParaRPr lang="en-AU" sz="1600" b="1"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nchor="ctr">
                        <a:solidFill>
                          <a:srgbClr val="0070C0"/>
                        </a:solidFill>
                      </a:tcPr>
                    </a:tc>
                    <a:tc>
                      <a:txBody>
                        <a:bodyPr/>
                        <a:lstStyle/>
                        <a:p>
                          <a:pPr algn="l">
                            <a:lnSpc>
                              <a:spcPts val="1600"/>
                            </a:lnSpc>
                            <a:spcAft>
                              <a:spcPts val="0"/>
                            </a:spcAft>
                          </a:pPr>
                          <a14:m>
                            <m:oMathPara xmlns:m="http://schemas.openxmlformats.org/officeDocument/2006/math">
                              <m:oMathParaPr>
                                <m:jc m:val="centerGroup"/>
                              </m:oMathParaPr>
                              <m:oMath xmlns:m="http://schemas.openxmlformats.org/officeDocument/2006/math">
                                <m:r>
                                  <a:rPr lang="en-AU" sz="1600" b="1" i="1">
                                    <a:effectLst/>
                                    <a:latin typeface="Cambria Math" panose="02040503050406030204" pitchFamily="18" charset="0"/>
                                    <a:ea typeface="Cambria Math" panose="02040503050406030204" pitchFamily="18" charset="0"/>
                                  </a:rPr>
                                  <m:t>𝜟</m:t>
                                </m:r>
                                <m:r>
                                  <a:rPr lang="en-AU" sz="1600" b="1" i="1">
                                    <a:effectLst/>
                                    <a:latin typeface="Cambria Math" panose="02040503050406030204" pitchFamily="18" charset="0"/>
                                    <a:ea typeface="Cambria Math" panose="02040503050406030204" pitchFamily="18" charset="0"/>
                                  </a:rPr>
                                  <m:t>𝑬</m:t>
                                </m:r>
                              </m:oMath>
                            </m:oMathPara>
                          </a14:m>
                          <a:endParaRPr lang="en-AU" sz="1600" b="1"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nchor="ctr">
                        <a:solidFill>
                          <a:srgbClr val="0070C0"/>
                        </a:solidFill>
                      </a:tcPr>
                    </a:tc>
                    <a:tc>
                      <a:txBody>
                        <a:bodyPr/>
                        <a:lstStyle/>
                        <a:p>
                          <a:pPr algn="l">
                            <a:lnSpc>
                              <a:spcPts val="1600"/>
                            </a:lnSpc>
                            <a:spcAft>
                              <a:spcPts val="0"/>
                            </a:spcAft>
                          </a:pPr>
                          <a14:m>
                            <m:oMathPara xmlns:m="http://schemas.openxmlformats.org/officeDocument/2006/math">
                              <m:oMathParaPr>
                                <m:jc m:val="centerGroup"/>
                              </m:oMathParaPr>
                              <m:oMath xmlns:m="http://schemas.openxmlformats.org/officeDocument/2006/math">
                                <m:sSub>
                                  <m:sSubPr>
                                    <m:ctrlPr>
                                      <a:rPr lang="en-AU" sz="1600" b="1" i="1">
                                        <a:effectLst/>
                                        <a:latin typeface="Cambria Math" panose="02040503050406030204" pitchFamily="18" charset="0"/>
                                        <a:ea typeface="Cambria Math" panose="02040503050406030204" pitchFamily="18" charset="0"/>
                                      </a:rPr>
                                    </m:ctrlPr>
                                  </m:sSubPr>
                                  <m:e>
                                    <m:r>
                                      <a:rPr lang="en-AU" sz="1600" b="1" i="1">
                                        <a:effectLst/>
                                        <a:latin typeface="Cambria Math" panose="02040503050406030204" pitchFamily="18" charset="0"/>
                                        <a:ea typeface="Cambria Math" panose="02040503050406030204" pitchFamily="18" charset="0"/>
                                      </a:rPr>
                                      <m:t>𝑪</m:t>
                                    </m:r>
                                  </m:e>
                                  <m:sub>
                                    <m:r>
                                      <a:rPr lang="en-AU" sz="1600" b="1" i="1">
                                        <a:effectLst/>
                                        <a:latin typeface="Cambria Math" panose="02040503050406030204" pitchFamily="18" charset="0"/>
                                        <a:ea typeface="Cambria Math" panose="02040503050406030204" pitchFamily="18" charset="0"/>
                                      </a:rPr>
                                      <m:t>𝑵𝑵</m:t>
                                    </m:r>
                                  </m:sub>
                                </m:sSub>
                                <m:r>
                                  <a:rPr lang="en-AU" sz="1600" b="1">
                                    <a:effectLst/>
                                    <a:latin typeface="Cambria Math" panose="02040503050406030204" pitchFamily="18" charset="0"/>
                                    <a:ea typeface="Cambria Math" panose="02040503050406030204" pitchFamily="18" charset="0"/>
                                  </a:rPr>
                                  <m:t>`</m:t>
                                </m:r>
                              </m:oMath>
                            </m:oMathPara>
                          </a14:m>
                          <a:endParaRPr lang="en-AU" sz="1600" b="1"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nchor="ctr">
                        <a:solidFill>
                          <a:srgbClr val="0070C0"/>
                        </a:solidFill>
                      </a:tcPr>
                    </a:tc>
                    <a:extLst>
                      <a:ext uri="{0D108BD9-81ED-4DB2-BD59-A6C34878D82A}">
                        <a16:rowId xmlns:a16="http://schemas.microsoft.com/office/drawing/2014/main" val="10000"/>
                      </a:ext>
                    </a:extLst>
                  </a:tr>
                  <a:tr h="520361">
                    <a:tc>
                      <a:txBody>
                        <a:bodyPr/>
                        <a:lstStyle/>
                        <a:p>
                          <a:pPr algn="l">
                            <a:lnSpc>
                              <a:spcPts val="1600"/>
                            </a:lnSpc>
                            <a:spcAft>
                              <a:spcPts val="0"/>
                            </a:spcAft>
                          </a:pPr>
                          <a:r>
                            <a:rPr lang="en-AU" sz="1600" b="1" dirty="0">
                              <a:effectLst/>
                              <a:latin typeface="Cambria Math" panose="02040503050406030204" pitchFamily="18" charset="0"/>
                              <a:ea typeface="Cambria Math" panose="02040503050406030204" pitchFamily="18" charset="0"/>
                            </a:rPr>
                            <a:t>Signal (</a:t>
                          </a:r>
                          <a14:m>
                            <m:oMath xmlns:m="http://schemas.openxmlformats.org/officeDocument/2006/math">
                              <m:bar>
                                <m:barPr>
                                  <m:pos m:val="top"/>
                                  <m:ctrlPr>
                                    <a:rPr lang="en-AU" sz="1600" b="1" i="1">
                                      <a:effectLst/>
                                      <a:latin typeface="Cambria Math" panose="02040503050406030204" pitchFamily="18" charset="0"/>
                                      <a:ea typeface="Cambria Math" panose="02040503050406030204" pitchFamily="18" charset="0"/>
                                    </a:rPr>
                                  </m:ctrlPr>
                                </m:barPr>
                                <m:e>
                                  <m:sSup>
                                    <m:sSupPr>
                                      <m:ctrlPr>
                                        <a:rPr lang="en-AU" sz="1600" b="1" i="1">
                                          <a:effectLst/>
                                          <a:latin typeface="Cambria Math" panose="02040503050406030204" pitchFamily="18" charset="0"/>
                                          <a:ea typeface="Cambria Math" panose="02040503050406030204" pitchFamily="18" charset="0"/>
                                        </a:rPr>
                                      </m:ctrlPr>
                                    </m:sSupPr>
                                    <m:e>
                                      <m:r>
                                        <a:rPr lang="en-AU" sz="1600" b="1" i="1" smtClean="0">
                                          <a:effectLst/>
                                          <a:latin typeface="Cambria Math" panose="02040503050406030204" pitchFamily="18" charset="0"/>
                                          <a:ea typeface="Cambria Math" panose="02040503050406030204" pitchFamily="18" charset="0"/>
                                        </a:rPr>
                                        <m:t>𝑫</m:t>
                                      </m:r>
                                    </m:e>
                                    <m:sup>
                                      <m:r>
                                        <a:rPr lang="en-AU" sz="1600" b="1" i="1" smtClean="0">
                                          <a:effectLst/>
                                          <a:latin typeface="Cambria Math" panose="02040503050406030204" pitchFamily="18" charset="0"/>
                                          <a:ea typeface="Cambria Math" panose="02040503050406030204" pitchFamily="18" charset="0"/>
                                        </a:rPr>
                                        <m:t>𝟎</m:t>
                                      </m:r>
                                    </m:sup>
                                  </m:sSup>
                                </m:e>
                              </m:bar>
                              <m:r>
                                <a:rPr lang="en-AU" sz="1600" b="1" smtClean="0">
                                  <a:effectLst/>
                                  <a:latin typeface="Cambria Math" panose="02040503050406030204" pitchFamily="18" charset="0"/>
                                  <a:ea typeface="Cambria Math" panose="02040503050406030204" pitchFamily="18" charset="0"/>
                                </a:rPr>
                                <m:t>→</m:t>
                              </m:r>
                              <m:sSup>
                                <m:sSupPr>
                                  <m:ctrlPr>
                                    <a:rPr lang="en-AU" sz="1600" b="1" i="1">
                                      <a:effectLst/>
                                      <a:latin typeface="Cambria Math" panose="02040503050406030204" pitchFamily="18" charset="0"/>
                                      <a:ea typeface="Cambria Math" panose="02040503050406030204" pitchFamily="18" charset="0"/>
                                    </a:rPr>
                                  </m:ctrlPr>
                                </m:sSupPr>
                                <m:e>
                                  <m:r>
                                    <a:rPr lang="en-AU" sz="1600" b="1" i="1" smtClean="0">
                                      <a:effectLst/>
                                      <a:latin typeface="Cambria Math" panose="02040503050406030204" pitchFamily="18" charset="0"/>
                                      <a:ea typeface="Cambria Math" panose="02040503050406030204" pitchFamily="18" charset="0"/>
                                    </a:rPr>
                                    <m:t>𝑲</m:t>
                                  </m:r>
                                </m:e>
                                <m:sup>
                                  <m:r>
                                    <a:rPr lang="en-AU" sz="1600" b="1" smtClean="0">
                                      <a:effectLst/>
                                      <a:latin typeface="Cambria Math" panose="02040503050406030204" pitchFamily="18" charset="0"/>
                                      <a:ea typeface="Cambria Math" panose="02040503050406030204" pitchFamily="18" charset="0"/>
                                    </a:rPr>
                                    <m:t>+</m:t>
                                  </m:r>
                                </m:sup>
                              </m:sSup>
                              <m:sSup>
                                <m:sSupPr>
                                  <m:ctrlPr>
                                    <a:rPr lang="en-AU" sz="1600" b="1" i="1">
                                      <a:effectLst/>
                                      <a:latin typeface="Cambria Math" panose="02040503050406030204" pitchFamily="18" charset="0"/>
                                      <a:ea typeface="Cambria Math" panose="02040503050406030204" pitchFamily="18" charset="0"/>
                                    </a:rPr>
                                  </m:ctrlPr>
                                </m:sSupPr>
                                <m:e>
                                  <m:r>
                                    <a:rPr lang="en-AU" sz="1600" b="1" i="1" smtClean="0">
                                      <a:effectLst/>
                                      <a:latin typeface="Cambria Math" panose="02040503050406030204" pitchFamily="18" charset="0"/>
                                      <a:ea typeface="Cambria Math" panose="02040503050406030204" pitchFamily="18" charset="0"/>
                                    </a:rPr>
                                    <m:t>𝝅</m:t>
                                  </m:r>
                                </m:e>
                                <m:sup>
                                  <m:r>
                                    <a:rPr lang="en-AU" sz="1600" b="1" smtClean="0">
                                      <a:effectLst/>
                                      <a:latin typeface="Cambria Math" panose="02040503050406030204" pitchFamily="18" charset="0"/>
                                      <a:ea typeface="Cambria Math" panose="02040503050406030204" pitchFamily="18" charset="0"/>
                                    </a:rPr>
                                    <m:t>−</m:t>
                                  </m:r>
                                </m:sup>
                              </m:sSup>
                              <m:r>
                                <a:rPr lang="en-AU" sz="1600" b="1" smtClean="0">
                                  <a:effectLst/>
                                  <a:latin typeface="Cambria Math" panose="02040503050406030204" pitchFamily="18" charset="0"/>
                                  <a:ea typeface="Cambria Math" panose="02040503050406030204" pitchFamily="18" charset="0"/>
                                </a:rPr>
                                <m:t>)</m:t>
                              </m:r>
                            </m:oMath>
                          </a14:m>
                          <a:endParaRPr lang="en-AU" sz="1600" b="1"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nchor="b">
                        <a:solidFill>
                          <a:srgbClr val="0070C0"/>
                        </a:solidFill>
                      </a:tcPr>
                    </a:tc>
                    <a:tc>
                      <a:txBody>
                        <a:bodyPr/>
                        <a:lstStyle/>
                        <a:p>
                          <a:pPr algn="l">
                            <a:lnSpc>
                              <a:spcPts val="1600"/>
                            </a:lnSpc>
                            <a:spcAft>
                              <a:spcPts val="0"/>
                            </a:spcAft>
                          </a:pPr>
                          <a:r>
                            <a:rPr lang="en-AU" sz="1600" dirty="0">
                              <a:effectLst/>
                              <a:latin typeface="Cambria Math" panose="02040503050406030204" pitchFamily="18" charset="0"/>
                              <a:ea typeface="Cambria Math" panose="02040503050406030204" pitchFamily="18" charset="0"/>
                            </a:rPr>
                            <a:t>Crystal Ball fn.</a:t>
                          </a:r>
                          <a:endParaRPr lang="en-AU" sz="1600"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nchor="b"/>
                    </a:tc>
                    <a:tc>
                      <a:txBody>
                        <a:bodyPr/>
                        <a:lstStyle/>
                        <a:p>
                          <a:pPr algn="l">
                            <a:lnSpc>
                              <a:spcPts val="1600"/>
                            </a:lnSpc>
                            <a:spcAft>
                              <a:spcPts val="0"/>
                            </a:spcAft>
                          </a:pPr>
                          <a:r>
                            <a:rPr lang="en-AU" sz="1600" dirty="0">
                              <a:effectLst/>
                              <a:latin typeface="Cambria Math" panose="02040503050406030204" pitchFamily="18" charset="0"/>
                              <a:ea typeface="Cambria Math" panose="02040503050406030204" pitchFamily="18" charset="0"/>
                            </a:rPr>
                            <a:t>Crystal Ball fn. + Gaussian</a:t>
                          </a:r>
                          <a:endParaRPr lang="en-AU" sz="1600"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nchor="b"/>
                    </a:tc>
                    <a:tc>
                      <a:txBody>
                        <a:bodyPr/>
                        <a:lstStyle/>
                        <a:p>
                          <a:pPr algn="l">
                            <a:lnSpc>
                              <a:spcPts val="1600"/>
                            </a:lnSpc>
                            <a:spcAft>
                              <a:spcPts val="0"/>
                            </a:spcAft>
                          </a:pPr>
                          <a:r>
                            <a:rPr lang="en-AU" sz="1600" dirty="0">
                              <a:effectLst/>
                              <a:latin typeface="Cambria Math" panose="02040503050406030204" pitchFamily="18" charset="0"/>
                              <a:ea typeface="Cambria Math" panose="02040503050406030204" pitchFamily="18" charset="0"/>
                            </a:rPr>
                            <a:t>3 Gaussians</a:t>
                          </a:r>
                          <a:endParaRPr lang="en-AU" sz="1600"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001"/>
                      </a:ext>
                    </a:extLst>
                  </a:tr>
                  <a:tr h="520361">
                    <a:tc>
                      <a:txBody>
                        <a:bodyPr/>
                        <a:lstStyle/>
                        <a:p>
                          <a:pPr algn="l">
                            <a:lnSpc>
                              <a:spcPts val="1600"/>
                            </a:lnSpc>
                            <a:spcAft>
                              <a:spcPts val="0"/>
                            </a:spcAft>
                          </a:pPr>
                          <a:r>
                            <a:rPr lang="en-AU" sz="1600" b="1" dirty="0">
                              <a:effectLst/>
                              <a:latin typeface="Cambria Math" panose="02040503050406030204" pitchFamily="18" charset="0"/>
                              <a:ea typeface="Cambria Math" panose="02040503050406030204" pitchFamily="18" charset="0"/>
                            </a:rPr>
                            <a:t>Signal (</a:t>
                          </a:r>
                          <a14:m>
                            <m:oMath xmlns:m="http://schemas.openxmlformats.org/officeDocument/2006/math">
                              <m:bar>
                                <m:barPr>
                                  <m:pos m:val="top"/>
                                  <m:ctrlPr>
                                    <a:rPr lang="en-AU" sz="1600" b="1" i="1">
                                      <a:effectLst/>
                                      <a:latin typeface="Cambria Math" panose="02040503050406030204" pitchFamily="18" charset="0"/>
                                      <a:ea typeface="Cambria Math" panose="02040503050406030204" pitchFamily="18" charset="0"/>
                                    </a:rPr>
                                  </m:ctrlPr>
                                </m:barPr>
                                <m:e>
                                  <m:sSup>
                                    <m:sSupPr>
                                      <m:ctrlPr>
                                        <a:rPr lang="en-AU" sz="1600" b="1" i="1">
                                          <a:effectLst/>
                                          <a:latin typeface="Cambria Math" panose="02040503050406030204" pitchFamily="18" charset="0"/>
                                          <a:ea typeface="Cambria Math" panose="02040503050406030204" pitchFamily="18" charset="0"/>
                                        </a:rPr>
                                      </m:ctrlPr>
                                    </m:sSupPr>
                                    <m:e>
                                      <m:r>
                                        <a:rPr lang="en-AU" sz="1600" b="1" i="1" smtClean="0">
                                          <a:effectLst/>
                                          <a:latin typeface="Cambria Math" panose="02040503050406030204" pitchFamily="18" charset="0"/>
                                          <a:ea typeface="Cambria Math" panose="02040503050406030204" pitchFamily="18" charset="0"/>
                                        </a:rPr>
                                        <m:t>𝑫</m:t>
                                      </m:r>
                                    </m:e>
                                    <m:sup>
                                      <m:r>
                                        <a:rPr lang="en-AU" sz="1600" b="1" i="1" smtClean="0">
                                          <a:effectLst/>
                                          <a:latin typeface="Cambria Math" panose="02040503050406030204" pitchFamily="18" charset="0"/>
                                          <a:ea typeface="Cambria Math" panose="02040503050406030204" pitchFamily="18" charset="0"/>
                                        </a:rPr>
                                        <m:t>𝟎</m:t>
                                      </m:r>
                                    </m:sup>
                                  </m:sSup>
                                </m:e>
                              </m:bar>
                              <m:r>
                                <a:rPr lang="en-AU" sz="1600" b="1" smtClean="0">
                                  <a:effectLst/>
                                  <a:latin typeface="Cambria Math" panose="02040503050406030204" pitchFamily="18" charset="0"/>
                                  <a:ea typeface="Cambria Math" panose="02040503050406030204" pitchFamily="18" charset="0"/>
                                </a:rPr>
                                <m:t>→</m:t>
                              </m:r>
                              <m:sSup>
                                <m:sSupPr>
                                  <m:ctrlPr>
                                    <a:rPr lang="en-AU" sz="1600" b="1" i="1">
                                      <a:effectLst/>
                                      <a:latin typeface="Cambria Math" panose="02040503050406030204" pitchFamily="18" charset="0"/>
                                      <a:ea typeface="Cambria Math" panose="02040503050406030204" pitchFamily="18" charset="0"/>
                                    </a:rPr>
                                  </m:ctrlPr>
                                </m:sSupPr>
                                <m:e>
                                  <m:r>
                                    <a:rPr lang="en-AU" sz="1600" b="1" i="1" smtClean="0">
                                      <a:effectLst/>
                                      <a:latin typeface="Cambria Math" panose="02040503050406030204" pitchFamily="18" charset="0"/>
                                      <a:ea typeface="Cambria Math" panose="02040503050406030204" pitchFamily="18" charset="0"/>
                                    </a:rPr>
                                    <m:t>𝑲</m:t>
                                  </m:r>
                                </m:e>
                                <m:sup>
                                  <m:r>
                                    <a:rPr lang="en-AU" sz="1600" b="1" smtClean="0">
                                      <a:effectLst/>
                                      <a:latin typeface="Cambria Math" panose="02040503050406030204" pitchFamily="18" charset="0"/>
                                      <a:ea typeface="Cambria Math" panose="02040503050406030204" pitchFamily="18" charset="0"/>
                                    </a:rPr>
                                    <m:t>+</m:t>
                                  </m:r>
                                </m:sup>
                              </m:sSup>
                              <m:sSup>
                                <m:sSupPr>
                                  <m:ctrlPr>
                                    <a:rPr lang="en-AU" sz="1600" b="1" i="1">
                                      <a:effectLst/>
                                      <a:latin typeface="Cambria Math" panose="02040503050406030204" pitchFamily="18" charset="0"/>
                                      <a:ea typeface="Cambria Math" panose="02040503050406030204" pitchFamily="18" charset="0"/>
                                    </a:rPr>
                                  </m:ctrlPr>
                                </m:sSupPr>
                                <m:e>
                                  <m:r>
                                    <a:rPr lang="en-AU" sz="1600" b="1" i="1" smtClean="0">
                                      <a:effectLst/>
                                      <a:latin typeface="Cambria Math" panose="02040503050406030204" pitchFamily="18" charset="0"/>
                                      <a:ea typeface="Cambria Math" panose="02040503050406030204" pitchFamily="18" charset="0"/>
                                    </a:rPr>
                                    <m:t>𝝅</m:t>
                                  </m:r>
                                </m:e>
                                <m:sup>
                                  <m:r>
                                    <a:rPr lang="en-AU" sz="1600" b="1" smtClean="0">
                                      <a:effectLst/>
                                      <a:latin typeface="Cambria Math" panose="02040503050406030204" pitchFamily="18" charset="0"/>
                                      <a:ea typeface="Cambria Math" panose="02040503050406030204" pitchFamily="18" charset="0"/>
                                    </a:rPr>
                                    <m:t>−</m:t>
                                  </m:r>
                                </m:sup>
                              </m:sSup>
                              <m:sSup>
                                <m:sSupPr>
                                  <m:ctrlPr>
                                    <a:rPr lang="en-AU" sz="1600" b="1" i="1">
                                      <a:effectLst/>
                                      <a:latin typeface="Cambria Math" panose="02040503050406030204" pitchFamily="18" charset="0"/>
                                      <a:ea typeface="Cambria Math" panose="02040503050406030204" pitchFamily="18" charset="0"/>
                                    </a:rPr>
                                  </m:ctrlPr>
                                </m:sSupPr>
                                <m:e>
                                  <m:r>
                                    <a:rPr lang="en-AU" sz="1600" b="1" i="1" smtClean="0">
                                      <a:effectLst/>
                                      <a:latin typeface="Cambria Math" panose="02040503050406030204" pitchFamily="18" charset="0"/>
                                      <a:ea typeface="Cambria Math" panose="02040503050406030204" pitchFamily="18" charset="0"/>
                                    </a:rPr>
                                    <m:t>𝝅</m:t>
                                  </m:r>
                                </m:e>
                                <m:sup>
                                  <m:r>
                                    <a:rPr lang="en-AU" sz="1600" b="1" i="1" smtClean="0">
                                      <a:effectLst/>
                                      <a:latin typeface="Cambria Math" panose="02040503050406030204" pitchFamily="18" charset="0"/>
                                      <a:ea typeface="Cambria Math" panose="02040503050406030204" pitchFamily="18" charset="0"/>
                                    </a:rPr>
                                    <m:t>𝟎</m:t>
                                  </m:r>
                                </m:sup>
                              </m:sSup>
                              <m:r>
                                <a:rPr lang="en-AU" sz="1600" b="1" smtClean="0">
                                  <a:effectLst/>
                                  <a:latin typeface="Cambria Math" panose="02040503050406030204" pitchFamily="18" charset="0"/>
                                  <a:ea typeface="Cambria Math" panose="02040503050406030204" pitchFamily="18" charset="0"/>
                                </a:rPr>
                                <m:t>)</m:t>
                              </m:r>
                            </m:oMath>
                          </a14:m>
                          <a:endParaRPr lang="en-AU" sz="1600" b="1"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nchor="b">
                        <a:solidFill>
                          <a:srgbClr val="0070C0"/>
                        </a:solidFill>
                      </a:tcPr>
                    </a:tc>
                    <a:tc gridSpan="2">
                      <a:txBody>
                        <a:bodyPr/>
                        <a:lstStyle/>
                        <a:p>
                          <a:pPr algn="l">
                            <a:lnSpc>
                              <a:spcPts val="1600"/>
                            </a:lnSpc>
                            <a:spcAft>
                              <a:spcPts val="0"/>
                            </a:spcAft>
                          </a:pPr>
                          <a:r>
                            <a:rPr lang="en-AU" sz="1600" dirty="0">
                              <a:effectLst/>
                              <a:latin typeface="Cambria Math" panose="02040503050406030204" pitchFamily="18" charset="0"/>
                              <a:ea typeface="Cambria Math" panose="02040503050406030204" pitchFamily="18" charset="0"/>
                            </a:rPr>
                            <a:t>2D kernel estimation (KEST) histogram PDF</a:t>
                          </a:r>
                          <a:endParaRPr lang="en-AU" sz="1600"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nchor="b"/>
                    </a:tc>
                    <a:tc hMerge="1">
                      <a:txBody>
                        <a:bodyPr/>
                        <a:lstStyle/>
                        <a:p>
                          <a:endParaRPr lang="en-AU"/>
                        </a:p>
                      </a:txBody>
                      <a:tcPr/>
                    </a:tc>
                    <a:tc>
                      <a:txBody>
                        <a:bodyPr/>
                        <a:lstStyle/>
                        <a:p>
                          <a:pPr algn="l">
                            <a:lnSpc>
                              <a:spcPts val="1600"/>
                            </a:lnSpc>
                            <a:spcAft>
                              <a:spcPts val="0"/>
                            </a:spcAft>
                          </a:pPr>
                          <a:r>
                            <a:rPr lang="en-AU" sz="1600">
                              <a:effectLst/>
                              <a:latin typeface="Cambria Math" panose="02040503050406030204" pitchFamily="18" charset="0"/>
                              <a:ea typeface="Cambria Math" panose="02040503050406030204" pitchFamily="18" charset="0"/>
                            </a:rPr>
                            <a:t>3 Gaussians</a:t>
                          </a:r>
                          <a:endParaRPr lang="en-AU" sz="160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002"/>
                      </a:ext>
                    </a:extLst>
                  </a:tr>
                  <a:tr h="520361">
                    <a:tc>
                      <a:txBody>
                        <a:bodyPr/>
                        <a:lstStyle/>
                        <a:p>
                          <a:pPr algn="l">
                            <a:lnSpc>
                              <a:spcPts val="1600"/>
                            </a:lnSpc>
                            <a:spcAft>
                              <a:spcPts val="0"/>
                            </a:spcAft>
                          </a:pPr>
                          <a14:m>
                            <m:oMath xmlns:m="http://schemas.openxmlformats.org/officeDocument/2006/math">
                              <m:r>
                                <a:rPr lang="en-AU" sz="1600" b="1" i="1" smtClean="0">
                                  <a:effectLst/>
                                  <a:latin typeface="Cambria Math" panose="02040503050406030204" pitchFamily="18" charset="0"/>
                                  <a:ea typeface="Cambria Math" panose="02040503050406030204" pitchFamily="18" charset="0"/>
                                </a:rPr>
                                <m:t>𝑩</m:t>
                              </m:r>
                              <m:bar>
                                <m:barPr>
                                  <m:pos m:val="top"/>
                                  <m:ctrlPr>
                                    <a:rPr lang="en-AU" sz="1600" b="1" i="1">
                                      <a:effectLst/>
                                      <a:latin typeface="Cambria Math" panose="02040503050406030204" pitchFamily="18" charset="0"/>
                                      <a:ea typeface="Cambria Math" panose="02040503050406030204" pitchFamily="18" charset="0"/>
                                    </a:rPr>
                                  </m:ctrlPr>
                                </m:barPr>
                                <m:e>
                                  <m:r>
                                    <a:rPr lang="en-AU" sz="1600" b="1" i="1" smtClean="0">
                                      <a:effectLst/>
                                      <a:latin typeface="Cambria Math" panose="02040503050406030204" pitchFamily="18" charset="0"/>
                                      <a:ea typeface="Cambria Math" panose="02040503050406030204" pitchFamily="18" charset="0"/>
                                    </a:rPr>
                                    <m:t>𝑩</m:t>
                                  </m:r>
                                </m:e>
                              </m:bar>
                            </m:oMath>
                          </a14:m>
                          <a:r>
                            <a:rPr lang="en-AU" sz="1600" b="1" dirty="0">
                              <a:effectLst/>
                              <a:latin typeface="Cambria Math" panose="02040503050406030204" pitchFamily="18" charset="0"/>
                              <a:ea typeface="Cambria Math" panose="02040503050406030204" pitchFamily="18" charset="0"/>
                            </a:rPr>
                            <a:t> background</a:t>
                          </a:r>
                          <a:endParaRPr lang="en-AU" sz="1600" b="1"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nchor="b">
                        <a:solidFill>
                          <a:srgbClr val="0070C0"/>
                        </a:solidFill>
                      </a:tcPr>
                    </a:tc>
                    <a:tc gridSpan="2">
                      <a:txBody>
                        <a:bodyPr/>
                        <a:lstStyle/>
                        <a:p>
                          <a:pPr algn="l">
                            <a:lnSpc>
                              <a:spcPts val="1600"/>
                            </a:lnSpc>
                            <a:spcAft>
                              <a:spcPts val="0"/>
                            </a:spcAft>
                          </a:pPr>
                          <a:r>
                            <a:rPr lang="en-AU" sz="1600" dirty="0">
                              <a:effectLst/>
                              <a:latin typeface="Cambria Math" panose="02040503050406030204" pitchFamily="18" charset="0"/>
                              <a:ea typeface="Cambria Math" panose="02040503050406030204" pitchFamily="18" charset="0"/>
                            </a:rPr>
                            <a:t>2D kernel estimation (KEST) histogram PDF</a:t>
                          </a:r>
                          <a:endParaRPr lang="en-AU" sz="1600"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nchor="b"/>
                    </a:tc>
                    <a:tc hMerge="1">
                      <a:txBody>
                        <a:bodyPr/>
                        <a:lstStyle/>
                        <a:p>
                          <a:endParaRPr lang="en-AU"/>
                        </a:p>
                      </a:txBody>
                      <a:tcPr/>
                    </a:tc>
                    <a:tc>
                      <a:txBody>
                        <a:bodyPr/>
                        <a:lstStyle/>
                        <a:p>
                          <a:pPr algn="l">
                            <a:lnSpc>
                              <a:spcPts val="1600"/>
                            </a:lnSpc>
                            <a:spcAft>
                              <a:spcPts val="0"/>
                            </a:spcAft>
                          </a:pPr>
                          <a:r>
                            <a:rPr lang="en-AU" sz="1600">
                              <a:effectLst/>
                              <a:latin typeface="Cambria Math" panose="02040503050406030204" pitchFamily="18" charset="0"/>
                              <a:ea typeface="Cambria Math" panose="02040503050406030204" pitchFamily="18" charset="0"/>
                            </a:rPr>
                            <a:t>3 Gaussians</a:t>
                          </a:r>
                          <a:endParaRPr lang="en-AU" sz="160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003"/>
                      </a:ext>
                    </a:extLst>
                  </a:tr>
                  <a:tr h="365475">
                    <a:tc>
                      <a:txBody>
                        <a:bodyPr/>
                        <a:lstStyle/>
                        <a:p>
                          <a:pPr algn="l">
                            <a:lnSpc>
                              <a:spcPts val="1600"/>
                            </a:lnSpc>
                            <a:spcAft>
                              <a:spcPts val="0"/>
                            </a:spcAft>
                          </a:pPr>
                          <a:r>
                            <a:rPr lang="en-AU" sz="1600" b="1" dirty="0">
                              <a:effectLst/>
                              <a:latin typeface="Cambria Math" panose="02040503050406030204" pitchFamily="18" charset="0"/>
                              <a:ea typeface="Cambria Math" panose="02040503050406030204" pitchFamily="18" charset="0"/>
                            </a:rPr>
                            <a:t>Continuum</a:t>
                          </a:r>
                          <a:endParaRPr lang="en-AU" sz="1600" b="1"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nchor="b">
                        <a:solidFill>
                          <a:srgbClr val="0070C0"/>
                        </a:solidFill>
                      </a:tcPr>
                    </a:tc>
                    <a:tc>
                      <a:txBody>
                        <a:bodyPr/>
                        <a:lstStyle/>
                        <a:p>
                          <a:pPr algn="l">
                            <a:lnSpc>
                              <a:spcPts val="1600"/>
                            </a:lnSpc>
                            <a:spcAft>
                              <a:spcPts val="0"/>
                            </a:spcAft>
                          </a:pPr>
                          <a:r>
                            <a:rPr lang="en-AU" sz="1600" dirty="0">
                              <a:effectLst/>
                              <a:latin typeface="Cambria Math" panose="02040503050406030204" pitchFamily="18" charset="0"/>
                              <a:ea typeface="Cambria Math" panose="02040503050406030204" pitchFamily="18" charset="0"/>
                            </a:rPr>
                            <a:t>ARGUS fn.</a:t>
                          </a:r>
                          <a:endParaRPr lang="en-AU" sz="1600"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nchor="b"/>
                    </a:tc>
                    <a:tc>
                      <a:txBody>
                        <a:bodyPr/>
                        <a:lstStyle/>
                        <a:p>
                          <a:pPr algn="l">
                            <a:lnSpc>
                              <a:spcPts val="1600"/>
                            </a:lnSpc>
                            <a:spcAft>
                              <a:spcPts val="0"/>
                            </a:spcAft>
                          </a:pPr>
                          <a:r>
                            <a:rPr lang="en-AU" sz="1600" dirty="0" err="1">
                              <a:effectLst/>
                              <a:latin typeface="Cambria Math" panose="02040503050406030204" pitchFamily="18" charset="0"/>
                              <a:ea typeface="Cambria Math" panose="02040503050406030204" pitchFamily="18" charset="0"/>
                            </a:rPr>
                            <a:t>Chebyshev</a:t>
                          </a:r>
                          <a:r>
                            <a:rPr lang="en-AU" sz="1600" dirty="0">
                              <a:effectLst/>
                              <a:latin typeface="Cambria Math" panose="02040503050406030204" pitchFamily="18" charset="0"/>
                              <a:ea typeface="Cambria Math" panose="02040503050406030204" pitchFamily="18" charset="0"/>
                            </a:rPr>
                            <a:t> Polynomial</a:t>
                          </a:r>
                          <a:endParaRPr lang="en-AU" sz="1600"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nchor="b"/>
                    </a:tc>
                    <a:tc>
                      <a:txBody>
                        <a:bodyPr/>
                        <a:lstStyle/>
                        <a:p>
                          <a:pPr algn="l">
                            <a:lnSpc>
                              <a:spcPts val="1600"/>
                            </a:lnSpc>
                            <a:spcAft>
                              <a:spcPts val="0"/>
                            </a:spcAft>
                          </a:pPr>
                          <a:r>
                            <a:rPr lang="en-AU" sz="1600" dirty="0">
                              <a:effectLst/>
                              <a:latin typeface="Cambria Math" panose="02040503050406030204" pitchFamily="18" charset="0"/>
                              <a:ea typeface="Cambria Math" panose="02040503050406030204" pitchFamily="18" charset="0"/>
                            </a:rPr>
                            <a:t>2 Gaussians</a:t>
                          </a:r>
                          <a:endParaRPr lang="en-AU" sz="1600"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004"/>
                      </a:ext>
                    </a:extLst>
                  </a:tr>
                  <a:tr h="520361">
                    <a:tc>
                      <a:txBody>
                        <a:bodyPr/>
                        <a:lstStyle/>
                        <a:p>
                          <a:pPr algn="l">
                            <a:lnSpc>
                              <a:spcPts val="1600"/>
                            </a:lnSpc>
                            <a:spcAft>
                              <a:spcPts val="0"/>
                            </a:spcAft>
                          </a:pPr>
                          <a:r>
                            <a:rPr lang="en-AU" sz="1600" b="1" dirty="0">
                              <a:effectLst/>
                              <a:latin typeface="Cambria Math" panose="02040503050406030204" pitchFamily="18" charset="0"/>
                              <a:ea typeface="Cambria Math" panose="02040503050406030204" pitchFamily="18" charset="0"/>
                            </a:rPr>
                            <a:t>Rare B</a:t>
                          </a:r>
                          <a:endParaRPr lang="en-AU" sz="1600" b="1"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nchor="b">
                        <a:solidFill>
                          <a:srgbClr val="0070C0"/>
                        </a:solidFill>
                      </a:tcPr>
                    </a:tc>
                    <a:tc gridSpan="2">
                      <a:txBody>
                        <a:bodyPr/>
                        <a:lstStyle/>
                        <a:p>
                          <a:pPr algn="l">
                            <a:lnSpc>
                              <a:spcPts val="1600"/>
                            </a:lnSpc>
                            <a:spcAft>
                              <a:spcPts val="0"/>
                            </a:spcAft>
                          </a:pPr>
                          <a:r>
                            <a:rPr lang="en-AU" sz="1600" dirty="0">
                              <a:effectLst/>
                              <a:latin typeface="Cambria Math" panose="02040503050406030204" pitchFamily="18" charset="0"/>
                              <a:ea typeface="Cambria Math" panose="02040503050406030204" pitchFamily="18" charset="0"/>
                            </a:rPr>
                            <a:t>2D kernel estimation (KEST) histogram PDF</a:t>
                          </a:r>
                          <a:endParaRPr lang="en-AU" sz="1600"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nchor="b"/>
                    </a:tc>
                    <a:tc hMerge="1">
                      <a:txBody>
                        <a:bodyPr/>
                        <a:lstStyle/>
                        <a:p>
                          <a:endParaRPr lang="en-AU"/>
                        </a:p>
                      </a:txBody>
                      <a:tcPr/>
                    </a:tc>
                    <a:tc>
                      <a:txBody>
                        <a:bodyPr/>
                        <a:lstStyle/>
                        <a:p>
                          <a:pPr algn="l">
                            <a:lnSpc>
                              <a:spcPts val="1600"/>
                            </a:lnSpc>
                            <a:spcAft>
                              <a:spcPts val="0"/>
                            </a:spcAft>
                          </a:pPr>
                          <a:r>
                            <a:rPr lang="en-AU" sz="1600" dirty="0">
                              <a:effectLst/>
                              <a:latin typeface="Cambria Math" panose="02040503050406030204" pitchFamily="18" charset="0"/>
                              <a:ea typeface="Cambria Math" panose="02040503050406030204" pitchFamily="18" charset="0"/>
                            </a:rPr>
                            <a:t>3 Gaussians</a:t>
                          </a:r>
                          <a:endParaRPr lang="en-AU" sz="1600"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005"/>
                      </a:ext>
                    </a:extLst>
                  </a:tr>
                </a:tbl>
              </a:graphicData>
            </a:graphic>
          </p:graphicFrame>
        </mc:Choice>
        <mc:Fallback xmlns="">
          <p:graphicFrame>
            <p:nvGraphicFramePr>
              <p:cNvPr id="7" name="Table 6">
                <a:extLst>
                  <a:ext uri="{FF2B5EF4-FFF2-40B4-BE49-F238E27FC236}">
                    <a16:creationId xmlns:a16="http://schemas.microsoft.com/office/drawing/2014/main" id="{061DCE14-766B-476A-9F9D-ED563F110F28}"/>
                  </a:ext>
                </a:extLst>
              </p:cNvPr>
              <p:cNvGraphicFramePr>
                <a:graphicFrameLocks noGrp="1"/>
              </p:cNvGraphicFramePr>
              <p:nvPr>
                <p:extLst/>
              </p:nvPr>
            </p:nvGraphicFramePr>
            <p:xfrm>
              <a:off x="701965" y="3998727"/>
              <a:ext cx="7394906" cy="2812394"/>
            </p:xfrm>
            <a:graphic>
              <a:graphicData uri="http://schemas.openxmlformats.org/drawingml/2006/table">
                <a:tbl>
                  <a:tblPr firstRow="1" firstCol="1" bandRow="1">
                    <a:tableStyleId>{93296810-A885-4BE3-A3E7-6D5BEEA58F35}</a:tableStyleId>
                  </a:tblPr>
                  <a:tblGrid>
                    <a:gridCol w="2165071">
                      <a:extLst>
                        <a:ext uri="{9D8B030D-6E8A-4147-A177-3AD203B41FA5}">
                          <a16:colId xmlns:a16="http://schemas.microsoft.com/office/drawing/2014/main" val="20000"/>
                        </a:ext>
                      </a:extLst>
                    </a:gridCol>
                    <a:gridCol w="1402916">
                      <a:extLst>
                        <a:ext uri="{9D8B030D-6E8A-4147-A177-3AD203B41FA5}">
                          <a16:colId xmlns:a16="http://schemas.microsoft.com/office/drawing/2014/main" val="20001"/>
                        </a:ext>
                      </a:extLst>
                    </a:gridCol>
                    <a:gridCol w="2401132">
                      <a:extLst>
                        <a:ext uri="{9D8B030D-6E8A-4147-A177-3AD203B41FA5}">
                          <a16:colId xmlns:a16="http://schemas.microsoft.com/office/drawing/2014/main" val="20002"/>
                        </a:ext>
                      </a:extLst>
                    </a:gridCol>
                    <a:gridCol w="1425787">
                      <a:extLst>
                        <a:ext uri="{9D8B030D-6E8A-4147-A177-3AD203B41FA5}">
                          <a16:colId xmlns:a16="http://schemas.microsoft.com/office/drawing/2014/main" val="20003"/>
                        </a:ext>
                      </a:extLst>
                    </a:gridCol>
                  </a:tblGrid>
                  <a:tr h="365475">
                    <a:tc>
                      <a:txBody>
                        <a:bodyPr/>
                        <a:lstStyle/>
                        <a:p>
                          <a:pPr algn="l">
                            <a:lnSpc>
                              <a:spcPts val="1600"/>
                            </a:lnSpc>
                            <a:spcAft>
                              <a:spcPts val="0"/>
                            </a:spcAft>
                          </a:pPr>
                          <a:r>
                            <a:rPr lang="en-AU" sz="1600" dirty="0">
                              <a:effectLst/>
                              <a:latin typeface="Cambria Math" panose="02040503050406030204" pitchFamily="18" charset="0"/>
                              <a:ea typeface="Cambria Math" panose="02040503050406030204" pitchFamily="18" charset="0"/>
                            </a:rPr>
                            <a:t> </a:t>
                          </a:r>
                          <a:endParaRPr lang="en-AU" sz="1600"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solidFill>
                          <a:srgbClr val="0070C0"/>
                        </a:solidFill>
                      </a:tcPr>
                    </a:tc>
                    <a:tc>
                      <a:txBody>
                        <a:bodyPr/>
                        <a:lstStyle/>
                        <a:p>
                          <a:endParaRPr lang="en-US"/>
                        </a:p>
                      </a:txBody>
                      <a:tcPr marL="68580" marR="68580" marT="0" marB="0" anchor="ctr">
                        <a:blipFill>
                          <a:blip r:embed="rId5"/>
                          <a:stretch>
                            <a:fillRect l="-154113" t="-1667" r="-273593" b="-703333"/>
                          </a:stretch>
                        </a:blipFill>
                      </a:tcPr>
                    </a:tc>
                    <a:tc>
                      <a:txBody>
                        <a:bodyPr/>
                        <a:lstStyle/>
                        <a:p>
                          <a:endParaRPr lang="en-US"/>
                        </a:p>
                      </a:txBody>
                      <a:tcPr marL="68580" marR="68580" marT="0" marB="0" anchor="ctr">
                        <a:blipFill>
                          <a:blip r:embed="rId5"/>
                          <a:stretch>
                            <a:fillRect l="-148985" t="-1667" r="-60406" b="-703333"/>
                          </a:stretch>
                        </a:blipFill>
                      </a:tcPr>
                    </a:tc>
                    <a:tc>
                      <a:txBody>
                        <a:bodyPr/>
                        <a:lstStyle/>
                        <a:p>
                          <a:endParaRPr lang="en-US"/>
                        </a:p>
                      </a:txBody>
                      <a:tcPr marL="68580" marR="68580" marT="0" marB="0" anchor="ctr">
                        <a:blipFill>
                          <a:blip r:embed="rId5"/>
                          <a:stretch>
                            <a:fillRect l="-419231" t="-1667" r="-1709" b="-703333"/>
                          </a:stretch>
                        </a:blipFill>
                      </a:tcPr>
                    </a:tc>
                    <a:extLst>
                      <a:ext uri="{0D108BD9-81ED-4DB2-BD59-A6C34878D82A}">
                        <a16:rowId xmlns:a16="http://schemas.microsoft.com/office/drawing/2014/main" val="10000"/>
                      </a:ext>
                    </a:extLst>
                  </a:tr>
                  <a:tr h="520361">
                    <a:tc>
                      <a:txBody>
                        <a:bodyPr/>
                        <a:lstStyle/>
                        <a:p>
                          <a:endParaRPr lang="en-US"/>
                        </a:p>
                      </a:txBody>
                      <a:tcPr marL="68580" marR="68580" marT="0" marB="0" anchor="b">
                        <a:blipFill>
                          <a:blip r:embed="rId5"/>
                          <a:stretch>
                            <a:fillRect l="-282" t="-70930" r="-243099" b="-390698"/>
                          </a:stretch>
                        </a:blipFill>
                      </a:tcPr>
                    </a:tc>
                    <a:tc>
                      <a:txBody>
                        <a:bodyPr/>
                        <a:lstStyle/>
                        <a:p>
                          <a:pPr algn="l">
                            <a:lnSpc>
                              <a:spcPts val="1600"/>
                            </a:lnSpc>
                            <a:spcAft>
                              <a:spcPts val="0"/>
                            </a:spcAft>
                          </a:pPr>
                          <a:r>
                            <a:rPr lang="en-AU" sz="1600" dirty="0">
                              <a:effectLst/>
                              <a:latin typeface="Cambria Math" panose="02040503050406030204" pitchFamily="18" charset="0"/>
                              <a:ea typeface="Cambria Math" panose="02040503050406030204" pitchFamily="18" charset="0"/>
                            </a:rPr>
                            <a:t>Crystal Ball fn.</a:t>
                          </a:r>
                          <a:endParaRPr lang="en-AU" sz="1600"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nchor="b"/>
                    </a:tc>
                    <a:tc>
                      <a:txBody>
                        <a:bodyPr/>
                        <a:lstStyle/>
                        <a:p>
                          <a:pPr algn="l">
                            <a:lnSpc>
                              <a:spcPts val="1600"/>
                            </a:lnSpc>
                            <a:spcAft>
                              <a:spcPts val="0"/>
                            </a:spcAft>
                          </a:pPr>
                          <a:r>
                            <a:rPr lang="en-AU" sz="1600" dirty="0">
                              <a:effectLst/>
                              <a:latin typeface="Cambria Math" panose="02040503050406030204" pitchFamily="18" charset="0"/>
                              <a:ea typeface="Cambria Math" panose="02040503050406030204" pitchFamily="18" charset="0"/>
                            </a:rPr>
                            <a:t>Crystal Ball fn. + Gaussian</a:t>
                          </a:r>
                          <a:endParaRPr lang="en-AU" sz="1600"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nchor="b"/>
                    </a:tc>
                    <a:tc>
                      <a:txBody>
                        <a:bodyPr/>
                        <a:lstStyle/>
                        <a:p>
                          <a:pPr algn="l">
                            <a:lnSpc>
                              <a:spcPts val="1600"/>
                            </a:lnSpc>
                            <a:spcAft>
                              <a:spcPts val="0"/>
                            </a:spcAft>
                          </a:pPr>
                          <a:r>
                            <a:rPr lang="en-AU" sz="1600" dirty="0">
                              <a:effectLst/>
                              <a:latin typeface="Cambria Math" panose="02040503050406030204" pitchFamily="18" charset="0"/>
                              <a:ea typeface="Cambria Math" panose="02040503050406030204" pitchFamily="18" charset="0"/>
                            </a:rPr>
                            <a:t>3 Gaussians</a:t>
                          </a:r>
                          <a:endParaRPr lang="en-AU" sz="1600"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001"/>
                      </a:ext>
                    </a:extLst>
                  </a:tr>
                  <a:tr h="520361">
                    <a:tc>
                      <a:txBody>
                        <a:bodyPr/>
                        <a:lstStyle/>
                        <a:p>
                          <a:endParaRPr lang="en-US"/>
                        </a:p>
                      </a:txBody>
                      <a:tcPr marL="68580" marR="68580" marT="0" marB="0" anchor="b">
                        <a:blipFill>
                          <a:blip r:embed="rId5"/>
                          <a:stretch>
                            <a:fillRect l="-282" t="-170930" r="-243099" b="-290698"/>
                          </a:stretch>
                        </a:blipFill>
                      </a:tcPr>
                    </a:tc>
                    <a:tc gridSpan="2">
                      <a:txBody>
                        <a:bodyPr/>
                        <a:lstStyle/>
                        <a:p>
                          <a:pPr algn="l">
                            <a:lnSpc>
                              <a:spcPts val="1600"/>
                            </a:lnSpc>
                            <a:spcAft>
                              <a:spcPts val="0"/>
                            </a:spcAft>
                          </a:pPr>
                          <a:r>
                            <a:rPr lang="en-AU" sz="1600" dirty="0">
                              <a:effectLst/>
                              <a:latin typeface="Cambria Math" panose="02040503050406030204" pitchFamily="18" charset="0"/>
                              <a:ea typeface="Cambria Math" panose="02040503050406030204" pitchFamily="18" charset="0"/>
                            </a:rPr>
                            <a:t>2D kernel estimation (KEST) histogram PDF</a:t>
                          </a:r>
                          <a:endParaRPr lang="en-AU" sz="1600"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nchor="b"/>
                    </a:tc>
                    <a:tc hMerge="1">
                      <a:txBody>
                        <a:bodyPr/>
                        <a:lstStyle/>
                        <a:p>
                          <a:endParaRPr lang="en-AU"/>
                        </a:p>
                      </a:txBody>
                      <a:tcPr/>
                    </a:tc>
                    <a:tc>
                      <a:txBody>
                        <a:bodyPr/>
                        <a:lstStyle/>
                        <a:p>
                          <a:pPr algn="l">
                            <a:lnSpc>
                              <a:spcPts val="1600"/>
                            </a:lnSpc>
                            <a:spcAft>
                              <a:spcPts val="0"/>
                            </a:spcAft>
                          </a:pPr>
                          <a:r>
                            <a:rPr lang="en-AU" sz="1600">
                              <a:effectLst/>
                              <a:latin typeface="Cambria Math" panose="02040503050406030204" pitchFamily="18" charset="0"/>
                              <a:ea typeface="Cambria Math" panose="02040503050406030204" pitchFamily="18" charset="0"/>
                            </a:rPr>
                            <a:t>3 Gaussians</a:t>
                          </a:r>
                          <a:endParaRPr lang="en-AU" sz="160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002"/>
                      </a:ext>
                    </a:extLst>
                  </a:tr>
                  <a:tr h="520361">
                    <a:tc>
                      <a:txBody>
                        <a:bodyPr/>
                        <a:lstStyle/>
                        <a:p>
                          <a:endParaRPr lang="en-US"/>
                        </a:p>
                      </a:txBody>
                      <a:tcPr marL="68580" marR="68580" marT="0" marB="0" anchor="b">
                        <a:blipFill>
                          <a:blip r:embed="rId5"/>
                          <a:stretch>
                            <a:fillRect l="-282" t="-274118" r="-243099" b="-194118"/>
                          </a:stretch>
                        </a:blipFill>
                      </a:tcPr>
                    </a:tc>
                    <a:tc gridSpan="2">
                      <a:txBody>
                        <a:bodyPr/>
                        <a:lstStyle/>
                        <a:p>
                          <a:pPr algn="l">
                            <a:lnSpc>
                              <a:spcPts val="1600"/>
                            </a:lnSpc>
                            <a:spcAft>
                              <a:spcPts val="0"/>
                            </a:spcAft>
                          </a:pPr>
                          <a:r>
                            <a:rPr lang="en-AU" sz="1600" dirty="0">
                              <a:effectLst/>
                              <a:latin typeface="Cambria Math" panose="02040503050406030204" pitchFamily="18" charset="0"/>
                              <a:ea typeface="Cambria Math" panose="02040503050406030204" pitchFamily="18" charset="0"/>
                            </a:rPr>
                            <a:t>2D kernel estimation (KEST) histogram PDF</a:t>
                          </a:r>
                          <a:endParaRPr lang="en-AU" sz="1600"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nchor="b"/>
                    </a:tc>
                    <a:tc hMerge="1">
                      <a:txBody>
                        <a:bodyPr/>
                        <a:lstStyle/>
                        <a:p>
                          <a:endParaRPr lang="en-AU"/>
                        </a:p>
                      </a:txBody>
                      <a:tcPr/>
                    </a:tc>
                    <a:tc>
                      <a:txBody>
                        <a:bodyPr/>
                        <a:lstStyle/>
                        <a:p>
                          <a:pPr algn="l">
                            <a:lnSpc>
                              <a:spcPts val="1600"/>
                            </a:lnSpc>
                            <a:spcAft>
                              <a:spcPts val="0"/>
                            </a:spcAft>
                          </a:pPr>
                          <a:r>
                            <a:rPr lang="en-AU" sz="1600">
                              <a:effectLst/>
                              <a:latin typeface="Cambria Math" panose="02040503050406030204" pitchFamily="18" charset="0"/>
                              <a:ea typeface="Cambria Math" panose="02040503050406030204" pitchFamily="18" charset="0"/>
                            </a:rPr>
                            <a:t>3 Gaussians</a:t>
                          </a:r>
                          <a:endParaRPr lang="en-AU" sz="160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003"/>
                      </a:ext>
                    </a:extLst>
                  </a:tr>
                  <a:tr h="365475">
                    <a:tc>
                      <a:txBody>
                        <a:bodyPr/>
                        <a:lstStyle/>
                        <a:p>
                          <a:pPr algn="l">
                            <a:lnSpc>
                              <a:spcPts val="1600"/>
                            </a:lnSpc>
                            <a:spcAft>
                              <a:spcPts val="0"/>
                            </a:spcAft>
                          </a:pPr>
                          <a:r>
                            <a:rPr lang="en-AU" sz="1600" b="1" dirty="0">
                              <a:effectLst/>
                              <a:latin typeface="Cambria Math" panose="02040503050406030204" pitchFamily="18" charset="0"/>
                              <a:ea typeface="Cambria Math" panose="02040503050406030204" pitchFamily="18" charset="0"/>
                            </a:rPr>
                            <a:t>Continuum</a:t>
                          </a:r>
                          <a:endParaRPr lang="en-AU" sz="1600" b="1"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nchor="b">
                        <a:solidFill>
                          <a:srgbClr val="0070C0"/>
                        </a:solidFill>
                      </a:tcPr>
                    </a:tc>
                    <a:tc>
                      <a:txBody>
                        <a:bodyPr/>
                        <a:lstStyle/>
                        <a:p>
                          <a:pPr algn="l">
                            <a:lnSpc>
                              <a:spcPts val="1600"/>
                            </a:lnSpc>
                            <a:spcAft>
                              <a:spcPts val="0"/>
                            </a:spcAft>
                          </a:pPr>
                          <a:r>
                            <a:rPr lang="en-AU" sz="1600" dirty="0">
                              <a:effectLst/>
                              <a:latin typeface="Cambria Math" panose="02040503050406030204" pitchFamily="18" charset="0"/>
                              <a:ea typeface="Cambria Math" panose="02040503050406030204" pitchFamily="18" charset="0"/>
                            </a:rPr>
                            <a:t>ARGUS fn.</a:t>
                          </a:r>
                          <a:endParaRPr lang="en-AU" sz="1600"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nchor="b"/>
                    </a:tc>
                    <a:tc>
                      <a:txBody>
                        <a:bodyPr/>
                        <a:lstStyle/>
                        <a:p>
                          <a:pPr algn="l">
                            <a:lnSpc>
                              <a:spcPts val="1600"/>
                            </a:lnSpc>
                            <a:spcAft>
                              <a:spcPts val="0"/>
                            </a:spcAft>
                          </a:pPr>
                          <a:r>
                            <a:rPr lang="en-AU" sz="1600" dirty="0" err="1">
                              <a:effectLst/>
                              <a:latin typeface="Cambria Math" panose="02040503050406030204" pitchFamily="18" charset="0"/>
                              <a:ea typeface="Cambria Math" panose="02040503050406030204" pitchFamily="18" charset="0"/>
                            </a:rPr>
                            <a:t>Chebyshev</a:t>
                          </a:r>
                          <a:r>
                            <a:rPr lang="en-AU" sz="1600" dirty="0">
                              <a:effectLst/>
                              <a:latin typeface="Cambria Math" panose="02040503050406030204" pitchFamily="18" charset="0"/>
                              <a:ea typeface="Cambria Math" panose="02040503050406030204" pitchFamily="18" charset="0"/>
                            </a:rPr>
                            <a:t> Polynomial</a:t>
                          </a:r>
                          <a:endParaRPr lang="en-AU" sz="1600"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nchor="b"/>
                    </a:tc>
                    <a:tc>
                      <a:txBody>
                        <a:bodyPr/>
                        <a:lstStyle/>
                        <a:p>
                          <a:pPr algn="l">
                            <a:lnSpc>
                              <a:spcPts val="1600"/>
                            </a:lnSpc>
                            <a:spcAft>
                              <a:spcPts val="0"/>
                            </a:spcAft>
                          </a:pPr>
                          <a:r>
                            <a:rPr lang="en-AU" sz="1600" dirty="0">
                              <a:effectLst/>
                              <a:latin typeface="Cambria Math" panose="02040503050406030204" pitchFamily="18" charset="0"/>
                              <a:ea typeface="Cambria Math" panose="02040503050406030204" pitchFamily="18" charset="0"/>
                            </a:rPr>
                            <a:t>2 Gaussians</a:t>
                          </a:r>
                          <a:endParaRPr lang="en-AU" sz="1600"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004"/>
                      </a:ext>
                    </a:extLst>
                  </a:tr>
                  <a:tr h="520361">
                    <a:tc>
                      <a:txBody>
                        <a:bodyPr/>
                        <a:lstStyle/>
                        <a:p>
                          <a:pPr algn="l">
                            <a:lnSpc>
                              <a:spcPts val="1600"/>
                            </a:lnSpc>
                            <a:spcAft>
                              <a:spcPts val="0"/>
                            </a:spcAft>
                          </a:pPr>
                          <a:r>
                            <a:rPr lang="en-AU" sz="1600" b="1" dirty="0">
                              <a:effectLst/>
                              <a:latin typeface="Cambria Math" panose="02040503050406030204" pitchFamily="18" charset="0"/>
                              <a:ea typeface="Cambria Math" panose="02040503050406030204" pitchFamily="18" charset="0"/>
                            </a:rPr>
                            <a:t>Rare B</a:t>
                          </a:r>
                          <a:endParaRPr lang="en-AU" sz="1600" b="1"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nchor="b">
                        <a:solidFill>
                          <a:srgbClr val="0070C0"/>
                        </a:solidFill>
                      </a:tcPr>
                    </a:tc>
                    <a:tc gridSpan="2">
                      <a:txBody>
                        <a:bodyPr/>
                        <a:lstStyle/>
                        <a:p>
                          <a:pPr algn="l">
                            <a:lnSpc>
                              <a:spcPts val="1600"/>
                            </a:lnSpc>
                            <a:spcAft>
                              <a:spcPts val="0"/>
                            </a:spcAft>
                          </a:pPr>
                          <a:r>
                            <a:rPr lang="en-AU" sz="1600" dirty="0">
                              <a:effectLst/>
                              <a:latin typeface="Cambria Math" panose="02040503050406030204" pitchFamily="18" charset="0"/>
                              <a:ea typeface="Cambria Math" panose="02040503050406030204" pitchFamily="18" charset="0"/>
                            </a:rPr>
                            <a:t>2D kernel estimation (KEST) histogram PDF</a:t>
                          </a:r>
                          <a:endParaRPr lang="en-AU" sz="1600"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nchor="b"/>
                    </a:tc>
                    <a:tc hMerge="1">
                      <a:txBody>
                        <a:bodyPr/>
                        <a:lstStyle/>
                        <a:p>
                          <a:endParaRPr lang="en-AU"/>
                        </a:p>
                      </a:txBody>
                      <a:tcPr/>
                    </a:tc>
                    <a:tc>
                      <a:txBody>
                        <a:bodyPr/>
                        <a:lstStyle/>
                        <a:p>
                          <a:pPr algn="l">
                            <a:lnSpc>
                              <a:spcPts val="1600"/>
                            </a:lnSpc>
                            <a:spcAft>
                              <a:spcPts val="0"/>
                            </a:spcAft>
                          </a:pPr>
                          <a:r>
                            <a:rPr lang="en-AU" sz="1600" dirty="0">
                              <a:effectLst/>
                              <a:latin typeface="Cambria Math" panose="02040503050406030204" pitchFamily="18" charset="0"/>
                              <a:ea typeface="Cambria Math" panose="02040503050406030204" pitchFamily="18" charset="0"/>
                            </a:rPr>
                            <a:t>3 Gaussians</a:t>
                          </a:r>
                          <a:endParaRPr lang="en-AU" sz="1600" dirty="0">
                            <a:effectLst/>
                            <a:latin typeface="Cambria Math" panose="02040503050406030204" pitchFamily="18" charset="0"/>
                            <a:ea typeface="Cambria Math" panose="02040503050406030204" pitchFamily="18" charset="0"/>
                            <a:cs typeface="Times New Roman" panose="02020603050405020304" pitchFamily="18" charset="0"/>
                          </a:endParaRPr>
                        </a:p>
                      </a:txBody>
                      <a:tcPr marL="68580" marR="68580" marT="0" marB="0" anchor="b"/>
                    </a:tc>
                    <a:extLst>
                      <a:ext uri="{0D108BD9-81ED-4DB2-BD59-A6C34878D82A}">
                        <a16:rowId xmlns:a16="http://schemas.microsoft.com/office/drawing/2014/main" val="10005"/>
                      </a:ext>
                    </a:extLst>
                  </a:tr>
                </a:tbl>
              </a:graphicData>
            </a:graphic>
          </p:graphicFrame>
        </mc:Fallback>
      </mc:AlternateContent>
    </p:spTree>
    <p:extLst>
      <p:ext uri="{BB962C8B-B14F-4D97-AF65-F5344CB8AC3E}">
        <p14:creationId xmlns:p14="http://schemas.microsoft.com/office/powerpoint/2010/main" val="3722494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4E28E-230D-4D56-8689-1324E2932FA4}"/>
              </a:ext>
            </a:extLst>
          </p:cNvPr>
          <p:cNvSpPr>
            <a:spLocks noGrp="1"/>
          </p:cNvSpPr>
          <p:nvPr>
            <p:ph type="title"/>
          </p:nvPr>
        </p:nvSpPr>
        <p:spPr/>
        <p:txBody>
          <a:bodyPr/>
          <a:lstStyle/>
          <a:p>
            <a:r>
              <a:rPr lang="en-AU" dirty="0"/>
              <a:t>KEST PDF for 2D MC based models</a:t>
            </a:r>
          </a:p>
        </p:txBody>
      </p:sp>
      <p:sp>
        <p:nvSpPr>
          <p:cNvPr id="3" name="Content Placeholder 2">
            <a:extLst>
              <a:ext uri="{FF2B5EF4-FFF2-40B4-BE49-F238E27FC236}">
                <a16:creationId xmlns:a16="http://schemas.microsoft.com/office/drawing/2014/main" id="{F2FC7033-237C-4274-813B-6EEFF40FE950}"/>
              </a:ext>
            </a:extLst>
          </p:cNvPr>
          <p:cNvSpPr>
            <a:spLocks noGrp="1"/>
          </p:cNvSpPr>
          <p:nvPr>
            <p:ph idx="1"/>
          </p:nvPr>
        </p:nvSpPr>
        <p:spPr>
          <a:xfrm>
            <a:off x="468313" y="1412875"/>
            <a:ext cx="8229600" cy="2466398"/>
          </a:xfrm>
        </p:spPr>
        <p:txBody>
          <a:bodyPr>
            <a:normAutofit fontScale="77500" lnSpcReduction="20000"/>
          </a:bodyPr>
          <a:lstStyle/>
          <a:p>
            <a:r>
              <a:rPr lang="en-AU" dirty="0"/>
              <a:t>Kernel density estimation models dataset by superposition of kernel function (Gaussian) for each datapoint.</a:t>
            </a:r>
          </a:p>
          <a:p>
            <a:r>
              <a:rPr lang="en-AU" dirty="0" err="1"/>
              <a:t>Roofit</a:t>
            </a:r>
            <a:r>
              <a:rPr lang="en-AU" dirty="0"/>
              <a:t> uses adaptive bandwidth to adjust Gaussian width based on local event density.</a:t>
            </a:r>
          </a:p>
          <a:p>
            <a:r>
              <a:rPr lang="en-AU" dirty="0"/>
              <a:t>Retains information in high density areas while smoothing low density.</a:t>
            </a:r>
          </a:p>
          <a:p>
            <a:endParaRPr lang="en-AU" dirty="0"/>
          </a:p>
        </p:txBody>
      </p:sp>
      <p:sp>
        <p:nvSpPr>
          <p:cNvPr id="4" name="Date Placeholder 3">
            <a:extLst>
              <a:ext uri="{FF2B5EF4-FFF2-40B4-BE49-F238E27FC236}">
                <a16:creationId xmlns:a16="http://schemas.microsoft.com/office/drawing/2014/main" id="{966E7B5A-B250-400E-8A55-8F637B552DCD}"/>
              </a:ext>
            </a:extLst>
          </p:cNvPr>
          <p:cNvSpPr>
            <a:spLocks noGrp="1"/>
          </p:cNvSpPr>
          <p:nvPr>
            <p:ph type="dt" sz="half" idx="10"/>
          </p:nvPr>
        </p:nvSpPr>
        <p:spPr/>
        <p:txBody>
          <a:bodyPr/>
          <a:lstStyle/>
          <a:p>
            <a:r>
              <a:rPr lang="en-US"/>
              <a:t>09/08/2019</a:t>
            </a:r>
            <a:endParaRPr lang="en-AU"/>
          </a:p>
        </p:txBody>
      </p:sp>
      <mc:AlternateContent xmlns:mc="http://schemas.openxmlformats.org/markup-compatibility/2006" xmlns:a14="http://schemas.microsoft.com/office/drawing/2010/main">
        <mc:Choice Requires="a14">
          <p:sp>
            <p:nvSpPr>
              <p:cNvPr id="5" name="Footer Placeholder 4">
                <a:extLst>
                  <a:ext uri="{FF2B5EF4-FFF2-40B4-BE49-F238E27FC236}">
                    <a16:creationId xmlns:a16="http://schemas.microsoft.com/office/drawing/2014/main" id="{811E2290-C1B2-43EF-8BF5-6CBB7E1DD7FD}"/>
                  </a:ext>
                </a:extLst>
              </p:cNvPr>
              <p:cNvSpPr>
                <a:spLocks noGrp="1"/>
              </p:cNvSpPr>
              <p:nvPr>
                <p:ph type="ftr" sz="quarter" idx="11"/>
              </p:nvPr>
            </p:nvSpPr>
            <p:spPr/>
            <p:txBody>
              <a:bodyPr/>
              <a:lstStyle/>
              <a:p>
                <a:r>
                  <a:rPr lang="en-AU" altLang="en-US" dirty="0">
                    <a:latin typeface="Cambria Math" panose="02040503050406030204" pitchFamily="18" charset="0"/>
                    <a:ea typeface="Cambria Math" panose="02040503050406030204" pitchFamily="18" charset="0"/>
                  </a:rPr>
                  <a:t>Measurement of </a:t>
                </a:r>
                <a14:m>
                  <m:oMath xmlns:m="http://schemas.openxmlformats.org/officeDocument/2006/math">
                    <m:r>
                      <a:rPr lang="en-AU" altLang="en-US" i="1">
                        <a:latin typeface="Cambria Math" panose="02040503050406030204" pitchFamily="18" charset="0"/>
                        <a:ea typeface="Cambria Math" panose="02040503050406030204" pitchFamily="18" charset="0"/>
                      </a:rPr>
                      <m:t>𝔅</m:t>
                    </m:r>
                  </m:oMath>
                </a14:m>
                <a:r>
                  <a:rPr lang="en-AU" altLang="en-US" dirty="0">
                    <a:latin typeface="Cambria Math" panose="02040503050406030204" pitchFamily="18" charset="0"/>
                    <a:ea typeface="Cambria Math" panose="02040503050406030204" pitchFamily="18" charset="0"/>
                  </a:rPr>
                  <a:t> and </a:t>
                </a:r>
                <a14:m>
                  <m:oMath xmlns:m="http://schemas.openxmlformats.org/officeDocument/2006/math">
                    <m:sSub>
                      <m:sSubPr>
                        <m:ctrlPr>
                          <a:rPr lang="en-AU" altLang="en-US" i="1">
                            <a:latin typeface="Cambria Math" panose="02040503050406030204" pitchFamily="18" charset="0"/>
                            <a:ea typeface="Cambria Math" panose="02040503050406030204" pitchFamily="18" charset="0"/>
                          </a:rPr>
                        </m:ctrlPr>
                      </m:sSubPr>
                      <m:e>
                        <m:r>
                          <a:rPr lang="en-AU" altLang="en-US" i="1">
                            <a:latin typeface="Cambria Math" panose="02040503050406030204" pitchFamily="18" charset="0"/>
                            <a:ea typeface="Cambria Math" panose="02040503050406030204" pitchFamily="18" charset="0"/>
                          </a:rPr>
                          <m:t>𝐴</m:t>
                        </m:r>
                      </m:e>
                      <m:sub>
                        <m:r>
                          <a:rPr lang="en-AU" altLang="en-US" i="1">
                            <a:latin typeface="Cambria Math" panose="02040503050406030204" pitchFamily="18" charset="0"/>
                            <a:ea typeface="Cambria Math" panose="02040503050406030204" pitchFamily="18" charset="0"/>
                          </a:rPr>
                          <m:t>𝐶𝑃</m:t>
                        </m:r>
                      </m:sub>
                    </m:sSub>
                  </m:oMath>
                </a14:m>
                <a:r>
                  <a:rPr lang="en-AU" altLang="en-US" dirty="0">
                    <a:latin typeface="Cambria Math" panose="02040503050406030204" pitchFamily="18" charset="0"/>
                    <a:ea typeface="Cambria Math" panose="02040503050406030204" pitchFamily="18" charset="0"/>
                  </a:rPr>
                  <a:t> in </a:t>
                </a:r>
                <a14:m>
                  <m:oMath xmlns:m="http://schemas.openxmlformats.org/officeDocument/2006/math">
                    <m:r>
                      <m:rPr>
                        <m:sty m:val="p"/>
                      </m:rPr>
                      <a:rPr lang="en-AU">
                        <a:latin typeface="Cambria Math" panose="02040503050406030204" pitchFamily="18" charset="0"/>
                        <a:ea typeface="Cambria Math" panose="02040503050406030204" pitchFamily="18" charset="0"/>
                      </a:rPr>
                      <m:t>B</m:t>
                    </m:r>
                    <m:r>
                      <a:rPr lang="en-AU">
                        <a:latin typeface="Cambria Math" panose="02040503050406030204" pitchFamily="18" charset="0"/>
                        <a:ea typeface="Cambria Math" panose="02040503050406030204" pitchFamily="18" charset="0"/>
                      </a:rPr>
                      <m:t>→</m:t>
                    </m:r>
                    <m:bar>
                      <m:barPr>
                        <m:pos m:val="top"/>
                        <m:ctrlPr>
                          <a:rPr lang="en-AU" i="1">
                            <a:latin typeface="Cambria Math" panose="02040503050406030204" pitchFamily="18" charset="0"/>
                            <a:ea typeface="Cambria Math" panose="02040503050406030204" pitchFamily="18" charset="0"/>
                          </a:rPr>
                        </m:ctrlPr>
                      </m:barPr>
                      <m:e>
                        <m:sSup>
                          <m:sSupPr>
                            <m:ctrlPr>
                              <a:rPr lang="en-AU" i="1">
                                <a:latin typeface="Cambria Math" panose="02040503050406030204" pitchFamily="18" charset="0"/>
                                <a:ea typeface="Cambria Math" panose="02040503050406030204" pitchFamily="18" charset="0"/>
                              </a:rPr>
                            </m:ctrlPr>
                          </m:sSupPr>
                          <m:e>
                            <m:r>
                              <m:rPr>
                                <m:sty m:val="p"/>
                              </m:rPr>
                              <a:rPr lang="en-AU">
                                <a:latin typeface="Cambria Math" panose="02040503050406030204" pitchFamily="18" charset="0"/>
                                <a:ea typeface="Cambria Math" panose="02040503050406030204" pitchFamily="18" charset="0"/>
                              </a:rPr>
                              <m:t>D</m:t>
                            </m:r>
                          </m:e>
                          <m:sup>
                            <m:r>
                              <a:rPr lang="en-AU">
                                <a:latin typeface="Cambria Math" panose="02040503050406030204" pitchFamily="18" charset="0"/>
                                <a:ea typeface="Cambria Math" panose="02040503050406030204" pitchFamily="18" charset="0"/>
                              </a:rPr>
                              <m:t>0</m:t>
                            </m:r>
                          </m:sup>
                        </m:sSup>
                      </m:e>
                    </m:bar>
                    <m:sSup>
                      <m:sSupPr>
                        <m:ctrlPr>
                          <a:rPr lang="en-AU" i="1">
                            <a:latin typeface="Cambria Math" panose="02040503050406030204" pitchFamily="18" charset="0"/>
                            <a:ea typeface="Cambria Math" panose="02040503050406030204" pitchFamily="18" charset="0"/>
                          </a:rPr>
                        </m:ctrlPr>
                      </m:sSupPr>
                      <m:e>
                        <m:r>
                          <a:rPr lang="en-AU">
                            <a:latin typeface="Cambria Math" panose="02040503050406030204" pitchFamily="18" charset="0"/>
                            <a:ea typeface="Cambria Math" panose="02040503050406030204" pitchFamily="18" charset="0"/>
                          </a:rPr>
                          <m:t>𝜋</m:t>
                        </m:r>
                      </m:e>
                      <m:sup>
                        <m:r>
                          <a:rPr lang="en-AU">
                            <a:latin typeface="Cambria Math" panose="02040503050406030204" pitchFamily="18" charset="0"/>
                            <a:ea typeface="Cambria Math" panose="02040503050406030204" pitchFamily="18" charset="0"/>
                          </a:rPr>
                          <m:t>0</m:t>
                        </m:r>
                      </m:sup>
                    </m:sSup>
                  </m:oMath>
                </a14:m>
                <a:r>
                  <a:rPr lang="en-AU" altLang="en-US" dirty="0">
                    <a:latin typeface="Cambria Math" panose="02040503050406030204" pitchFamily="18" charset="0"/>
                    <a:ea typeface="Cambria Math" panose="02040503050406030204" pitchFamily="18" charset="0"/>
                  </a:rPr>
                  <a:t> decays</a:t>
                </a:r>
                <a:endParaRPr lang="en-AU" dirty="0"/>
              </a:p>
            </p:txBody>
          </p:sp>
        </mc:Choice>
        <mc:Fallback xmlns="">
          <p:sp>
            <p:nvSpPr>
              <p:cNvPr id="5" name="Footer Placeholder 4">
                <a:extLst>
                  <a:ext uri="{FF2B5EF4-FFF2-40B4-BE49-F238E27FC236}">
                    <a16:creationId xmlns:a16="http://schemas.microsoft.com/office/drawing/2014/main" id="{811E2290-C1B2-43EF-8BF5-6CBB7E1DD7FD}"/>
                  </a:ext>
                </a:extLst>
              </p:cNvPr>
              <p:cNvSpPr>
                <a:spLocks noGrp="1" noRot="1" noChangeAspect="1" noMove="1" noResize="1" noEditPoints="1" noAdjustHandles="1" noChangeArrowheads="1" noChangeShapeType="1" noTextEdit="1"/>
              </p:cNvSpPr>
              <p:nvPr>
                <p:ph type="ftr" sz="quarter" idx="11"/>
              </p:nvPr>
            </p:nvSpPr>
            <p:spPr>
              <a:blipFill>
                <a:blip r:embed="rId3"/>
                <a:stretch>
                  <a:fillRect/>
                </a:stretch>
              </a:blipFill>
            </p:spPr>
            <p:txBody>
              <a:bodyPr/>
              <a:lstStyle/>
              <a:p>
                <a:r>
                  <a:rPr lang="en-AU">
                    <a:noFill/>
                  </a:rPr>
                  <a:t> </a:t>
                </a:r>
              </a:p>
            </p:txBody>
          </p:sp>
        </mc:Fallback>
      </mc:AlternateContent>
      <p:sp>
        <p:nvSpPr>
          <p:cNvPr id="6" name="Slide Number Placeholder 5">
            <a:extLst>
              <a:ext uri="{FF2B5EF4-FFF2-40B4-BE49-F238E27FC236}">
                <a16:creationId xmlns:a16="http://schemas.microsoft.com/office/drawing/2014/main" id="{F19C12BB-CF38-46A5-B709-CE319CCE2C59}"/>
              </a:ext>
            </a:extLst>
          </p:cNvPr>
          <p:cNvSpPr>
            <a:spLocks noGrp="1"/>
          </p:cNvSpPr>
          <p:nvPr>
            <p:ph type="sldNum" sz="quarter" idx="12"/>
          </p:nvPr>
        </p:nvSpPr>
        <p:spPr/>
        <p:txBody>
          <a:bodyPr/>
          <a:lstStyle/>
          <a:p>
            <a:fld id="{827338AE-70A8-4A03-982B-039069B7D21A}" type="slidenum">
              <a:rPr lang="en-AU" smtClean="0"/>
              <a:t>26</a:t>
            </a:fld>
            <a:endParaRPr lang="en-AU"/>
          </a:p>
        </p:txBody>
      </p:sp>
      <p:pic>
        <p:nvPicPr>
          <p:cNvPr id="8" name="Picture 7">
            <a:extLst>
              <a:ext uri="{FF2B5EF4-FFF2-40B4-BE49-F238E27FC236}">
                <a16:creationId xmlns:a16="http://schemas.microsoft.com/office/drawing/2014/main" id="{1307455C-184C-45C4-9576-25E02578BA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313" y="3978996"/>
            <a:ext cx="4793673" cy="2396837"/>
          </a:xfrm>
          <a:prstGeom prst="rect">
            <a:avLst/>
          </a:prstGeom>
        </p:spPr>
      </p:pic>
      <p:pic>
        <p:nvPicPr>
          <p:cNvPr id="10" name="Picture 9">
            <a:extLst>
              <a:ext uri="{FF2B5EF4-FFF2-40B4-BE49-F238E27FC236}">
                <a16:creationId xmlns:a16="http://schemas.microsoft.com/office/drawing/2014/main" id="{50A2ABDE-C37A-47BF-9C20-6189306A5A9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0842" y="3706524"/>
            <a:ext cx="2669309" cy="2669309"/>
          </a:xfrm>
          <a:prstGeom prst="rect">
            <a:avLst/>
          </a:prstGeom>
        </p:spPr>
      </p:pic>
    </p:spTree>
    <p:extLst>
      <p:ext uri="{BB962C8B-B14F-4D97-AF65-F5344CB8AC3E}">
        <p14:creationId xmlns:p14="http://schemas.microsoft.com/office/powerpoint/2010/main" val="39981135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3C64A-9599-4628-979B-4132C1070AF1}"/>
              </a:ext>
            </a:extLst>
          </p:cNvPr>
          <p:cNvSpPr>
            <a:spLocks noGrp="1"/>
          </p:cNvSpPr>
          <p:nvPr>
            <p:ph type="title"/>
          </p:nvPr>
        </p:nvSpPr>
        <p:spPr/>
        <p:txBody>
          <a:bodyPr/>
          <a:lstStyle/>
          <a:p>
            <a:r>
              <a:rPr lang="en-AU" dirty="0"/>
              <a:t>Calibration Factors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B96A294-21F2-420F-963E-B07910AFFA67}"/>
                  </a:ext>
                </a:extLst>
              </p:cNvPr>
              <p:cNvSpPr>
                <a:spLocks noGrp="1"/>
              </p:cNvSpPr>
              <p:nvPr>
                <p:ph idx="1"/>
              </p:nvPr>
            </p:nvSpPr>
            <p:spPr>
              <a:xfrm>
                <a:off x="468317" y="1412879"/>
                <a:ext cx="8066087" cy="2016125"/>
              </a:xfrm>
            </p:spPr>
            <p:txBody>
              <a:bodyPr>
                <a:normAutofit fontScale="62500" lnSpcReduction="20000"/>
              </a:bodyPr>
              <a:lstStyle/>
              <a:p>
                <a:r>
                  <a:rPr lang="en-AU" dirty="0"/>
                  <a:t>MC may not perfectly represent real data.</a:t>
                </a:r>
              </a:p>
              <a:p>
                <a:r>
                  <a:rPr lang="en-AU" dirty="0"/>
                  <a:t>Calibration mean shifts and width factors for </a:t>
                </a:r>
                <a14:m>
                  <m:oMath xmlns:m="http://schemas.openxmlformats.org/officeDocument/2006/math">
                    <m:sSubSup>
                      <m:sSubSupPr>
                        <m:ctrlPr>
                          <a:rPr lang="en-AU" i="1">
                            <a:latin typeface="Cambria Math" panose="02040503050406030204" pitchFamily="18" charset="0"/>
                          </a:rPr>
                        </m:ctrlPr>
                      </m:sSubSupPr>
                      <m:e>
                        <m:r>
                          <a:rPr lang="en-AU" i="1">
                            <a:latin typeface="Cambria Math" panose="02040503050406030204" pitchFamily="18" charset="0"/>
                          </a:rPr>
                          <m:t>𝐶</m:t>
                        </m:r>
                      </m:e>
                      <m:sub>
                        <m:r>
                          <a:rPr lang="en-AU" i="1">
                            <a:latin typeface="Cambria Math" panose="02040503050406030204" pitchFamily="18" charset="0"/>
                          </a:rPr>
                          <m:t>𝑁𝑁</m:t>
                        </m:r>
                      </m:sub>
                      <m:sup>
                        <m:r>
                          <a:rPr lang="en-AU" i="1">
                            <a:latin typeface="Cambria Math" panose="02040503050406030204" pitchFamily="18" charset="0"/>
                          </a:rPr>
                          <m:t>`</m:t>
                        </m:r>
                      </m:sup>
                    </m:sSubSup>
                  </m:oMath>
                </a14:m>
                <a:r>
                  <a:rPr lang="en-AU" i="1" dirty="0"/>
                  <a:t>.</a:t>
                </a:r>
                <a:endParaRPr lang="en-AU" dirty="0"/>
              </a:p>
              <a:p>
                <a:pPr lvl="1"/>
                <a:r>
                  <a:rPr lang="en-AU" dirty="0"/>
                  <a:t>Applied to </a:t>
                </a:r>
                <a14:m>
                  <m:oMath xmlns:m="http://schemas.openxmlformats.org/officeDocument/2006/math">
                    <m:r>
                      <m:rPr>
                        <m:sty m:val="p"/>
                      </m:rPr>
                      <a:rPr lang="en-AU">
                        <a:latin typeface="Cambria Math" panose="02040503050406030204" pitchFamily="18" charset="0"/>
                      </a:rPr>
                      <m:t>B</m:t>
                    </m:r>
                    <m:r>
                      <a:rPr lang="en-AU">
                        <a:latin typeface="Cambria Math" panose="02040503050406030204" pitchFamily="18" charset="0"/>
                      </a:rPr>
                      <m:t>→</m:t>
                    </m:r>
                    <m:bar>
                      <m:barPr>
                        <m:pos m:val="top"/>
                        <m:ctrlPr>
                          <a:rPr lang="en-AU" i="1">
                            <a:latin typeface="Cambria Math" panose="02040503050406030204" pitchFamily="18" charset="0"/>
                          </a:rPr>
                        </m:ctrlPr>
                      </m:barPr>
                      <m:e>
                        <m:sSup>
                          <m:sSupPr>
                            <m:ctrlPr>
                              <a:rPr lang="en-AU" i="1">
                                <a:latin typeface="Cambria Math" panose="02040503050406030204" pitchFamily="18" charset="0"/>
                              </a:rPr>
                            </m:ctrlPr>
                          </m:sSupPr>
                          <m:e>
                            <m:r>
                              <m:rPr>
                                <m:sty m:val="p"/>
                              </m:rPr>
                              <a:rPr lang="en-AU">
                                <a:latin typeface="Cambria Math" panose="02040503050406030204" pitchFamily="18" charset="0"/>
                              </a:rPr>
                              <m:t>D</m:t>
                            </m:r>
                          </m:e>
                          <m:sup>
                            <m:r>
                              <a:rPr lang="en-AU">
                                <a:latin typeface="Cambria Math" panose="02040503050406030204" pitchFamily="18" charset="0"/>
                              </a:rPr>
                              <m:t>0</m:t>
                            </m:r>
                          </m:sup>
                        </m:sSup>
                      </m:e>
                    </m:bar>
                    <m:sSup>
                      <m:sSupPr>
                        <m:ctrlPr>
                          <a:rPr lang="en-AU" i="1">
                            <a:latin typeface="Cambria Math" panose="02040503050406030204" pitchFamily="18" charset="0"/>
                          </a:rPr>
                        </m:ctrlPr>
                      </m:sSupPr>
                      <m:e>
                        <m:r>
                          <a:rPr lang="en-AU">
                            <a:latin typeface="Cambria Math" panose="02040503050406030204" pitchFamily="18" charset="0"/>
                          </a:rPr>
                          <m:t>𝜋</m:t>
                        </m:r>
                      </m:e>
                      <m:sup>
                        <m:r>
                          <a:rPr lang="en-AU">
                            <a:latin typeface="Cambria Math" panose="02040503050406030204" pitchFamily="18" charset="0"/>
                          </a:rPr>
                          <m:t>0</m:t>
                        </m:r>
                      </m:sup>
                    </m:sSup>
                  </m:oMath>
                </a14:m>
                <a:r>
                  <a:rPr lang="en-AU" dirty="0"/>
                  <a:t> for data fit.</a:t>
                </a:r>
              </a:p>
              <a:p>
                <a:r>
                  <a:rPr lang="en-AU" dirty="0"/>
                  <a:t>Signal </a:t>
                </a:r>
                <a14:m>
                  <m:oMath xmlns:m="http://schemas.openxmlformats.org/officeDocument/2006/math">
                    <m:r>
                      <m:rPr>
                        <m:sty m:val="p"/>
                      </m:rPr>
                      <a:rPr lang="en-AU">
                        <a:latin typeface="Cambria Math" panose="02040503050406030204" pitchFamily="18" charset="0"/>
                      </a:rPr>
                      <m:t>Δ</m:t>
                    </m:r>
                    <m:r>
                      <a:rPr lang="en-AU" i="1">
                        <a:latin typeface="Cambria Math" panose="02040503050406030204" pitchFamily="18" charset="0"/>
                      </a:rPr>
                      <m:t>𝐸</m:t>
                    </m:r>
                  </m:oMath>
                </a14:m>
                <a:r>
                  <a:rPr lang="en-AU" dirty="0"/>
                  <a:t> has shaped changes.</a:t>
                </a:r>
              </a:p>
              <a:p>
                <a:pPr lvl="1"/>
                <a14:m>
                  <m:oMath xmlns:m="http://schemas.openxmlformats.org/officeDocument/2006/math">
                    <m:bar>
                      <m:barPr>
                        <m:pos m:val="top"/>
                        <m:ctrlPr>
                          <a:rPr lang="en-AU" i="1">
                            <a:latin typeface="Cambria Math" panose="02040503050406030204" pitchFamily="18" charset="0"/>
                          </a:rPr>
                        </m:ctrlPr>
                      </m:barPr>
                      <m:e>
                        <m:sSup>
                          <m:sSupPr>
                            <m:ctrlPr>
                              <a:rPr lang="en-AU" i="1">
                                <a:latin typeface="Cambria Math" panose="02040503050406030204" pitchFamily="18" charset="0"/>
                              </a:rPr>
                            </m:ctrlPr>
                          </m:sSupPr>
                          <m:e>
                            <m:r>
                              <a:rPr lang="en-AU" i="1">
                                <a:latin typeface="Cambria Math" panose="02040503050406030204" pitchFamily="18" charset="0"/>
                              </a:rPr>
                              <m:t>𝐷</m:t>
                            </m:r>
                          </m:e>
                          <m:sup>
                            <m:r>
                              <a:rPr lang="en-AU" i="1">
                                <a:latin typeface="Cambria Math" panose="02040503050406030204" pitchFamily="18" charset="0"/>
                              </a:rPr>
                              <m:t>0</m:t>
                            </m:r>
                          </m:sup>
                        </m:sSup>
                      </m:e>
                    </m:bar>
                    <m:r>
                      <a:rPr lang="en-AU">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𝐾</m:t>
                        </m:r>
                      </m:e>
                      <m:sup>
                        <m:r>
                          <a:rPr lang="en-AU">
                            <a:latin typeface="Cambria Math" panose="02040503050406030204" pitchFamily="18" charset="0"/>
                          </a:rPr>
                          <m:t>+</m:t>
                        </m:r>
                      </m:sup>
                    </m:sSup>
                    <m:sSup>
                      <m:sSupPr>
                        <m:ctrlPr>
                          <a:rPr lang="en-AU" i="1">
                            <a:latin typeface="Cambria Math" panose="02040503050406030204" pitchFamily="18" charset="0"/>
                          </a:rPr>
                        </m:ctrlPr>
                      </m:sSupPr>
                      <m:e>
                        <m:r>
                          <a:rPr lang="en-AU" i="1">
                            <a:latin typeface="Cambria Math" panose="02040503050406030204" pitchFamily="18" charset="0"/>
                          </a:rPr>
                          <m:t>𝜋</m:t>
                        </m:r>
                      </m:e>
                      <m:sup>
                        <m:r>
                          <a:rPr lang="en-AU">
                            <a:latin typeface="Cambria Math" panose="02040503050406030204" pitchFamily="18" charset="0"/>
                          </a:rPr>
                          <m:t>−</m:t>
                        </m:r>
                      </m:sup>
                    </m:sSup>
                  </m:oMath>
                </a14:m>
                <a:r>
                  <a:rPr lang="en-AU" dirty="0"/>
                  <a:t>: Mean shift and width factor floated in fit.</a:t>
                </a:r>
              </a:p>
              <a:p>
                <a:pPr lvl="1"/>
                <a14:m>
                  <m:oMath xmlns:m="http://schemas.openxmlformats.org/officeDocument/2006/math">
                    <m:bar>
                      <m:barPr>
                        <m:pos m:val="top"/>
                        <m:ctrlPr>
                          <a:rPr lang="en-AU" i="1">
                            <a:latin typeface="Cambria Math" panose="02040503050406030204" pitchFamily="18" charset="0"/>
                          </a:rPr>
                        </m:ctrlPr>
                      </m:barPr>
                      <m:e>
                        <m:sSup>
                          <m:sSupPr>
                            <m:ctrlPr>
                              <a:rPr lang="en-AU" i="1">
                                <a:latin typeface="Cambria Math" panose="02040503050406030204" pitchFamily="18" charset="0"/>
                              </a:rPr>
                            </m:ctrlPr>
                          </m:sSupPr>
                          <m:e>
                            <m:r>
                              <a:rPr lang="en-AU" i="1">
                                <a:latin typeface="Cambria Math" panose="02040503050406030204" pitchFamily="18" charset="0"/>
                              </a:rPr>
                              <m:t>𝐷</m:t>
                            </m:r>
                          </m:e>
                          <m:sup>
                            <m:r>
                              <a:rPr lang="en-AU" i="1">
                                <a:latin typeface="Cambria Math" panose="02040503050406030204" pitchFamily="18" charset="0"/>
                              </a:rPr>
                              <m:t>0</m:t>
                            </m:r>
                          </m:sup>
                        </m:sSup>
                      </m:e>
                    </m:bar>
                    <m:r>
                      <a:rPr lang="en-AU" i="1">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𝐾</m:t>
                        </m:r>
                      </m:e>
                      <m:sup>
                        <m:r>
                          <a:rPr lang="en-AU" i="1">
                            <a:latin typeface="Cambria Math" panose="02040503050406030204" pitchFamily="18" charset="0"/>
                          </a:rPr>
                          <m:t>+</m:t>
                        </m:r>
                      </m:sup>
                    </m:sSup>
                    <m:sSup>
                      <m:sSupPr>
                        <m:ctrlPr>
                          <a:rPr lang="en-AU" i="1">
                            <a:latin typeface="Cambria Math" panose="02040503050406030204" pitchFamily="18" charset="0"/>
                          </a:rPr>
                        </m:ctrlPr>
                      </m:sSupPr>
                      <m:e>
                        <m:r>
                          <a:rPr lang="en-AU" i="1">
                            <a:latin typeface="Cambria Math" panose="02040503050406030204" pitchFamily="18" charset="0"/>
                          </a:rPr>
                          <m:t>𝜋</m:t>
                        </m:r>
                      </m:e>
                      <m:sup>
                        <m:r>
                          <a:rPr lang="en-AU" i="1">
                            <a:latin typeface="Cambria Math" panose="02040503050406030204" pitchFamily="18" charset="0"/>
                          </a:rPr>
                          <m:t>−</m:t>
                        </m:r>
                      </m:sup>
                    </m:sSup>
                    <m:sSup>
                      <m:sSupPr>
                        <m:ctrlPr>
                          <a:rPr lang="en-AU" i="1">
                            <a:latin typeface="Cambria Math" panose="02040503050406030204" pitchFamily="18" charset="0"/>
                          </a:rPr>
                        </m:ctrlPr>
                      </m:sSupPr>
                      <m:e>
                        <m:r>
                          <a:rPr lang="en-AU" i="1">
                            <a:latin typeface="Cambria Math" panose="02040503050406030204" pitchFamily="18" charset="0"/>
                          </a:rPr>
                          <m:t>𝜋</m:t>
                        </m:r>
                      </m:e>
                      <m:sup>
                        <m:r>
                          <a:rPr lang="en-AU" i="1">
                            <a:latin typeface="Cambria Math" panose="02040503050406030204" pitchFamily="18" charset="0"/>
                          </a:rPr>
                          <m:t>0</m:t>
                        </m:r>
                      </m:sup>
                    </m:sSup>
                    <m:r>
                      <a:rPr lang="en-AU" i="1">
                        <a:latin typeface="Cambria Math" panose="02040503050406030204" pitchFamily="18" charset="0"/>
                      </a:rPr>
                      <m:t> </m:t>
                    </m:r>
                  </m:oMath>
                </a14:m>
                <a:r>
                  <a:rPr lang="en-AU" dirty="0"/>
                  <a:t>: New PDF Gaussian smear to </a:t>
                </a:r>
                <a14:m>
                  <m:oMath xmlns:m="http://schemas.openxmlformats.org/officeDocument/2006/math">
                    <m:r>
                      <m:rPr>
                        <m:sty m:val="p"/>
                      </m:rPr>
                      <a:rPr lang="en-AU">
                        <a:latin typeface="Cambria Math" panose="02040503050406030204" pitchFamily="18" charset="0"/>
                      </a:rPr>
                      <m:t>Δ</m:t>
                    </m:r>
                    <m:r>
                      <a:rPr lang="en-AU" i="1">
                        <a:latin typeface="Cambria Math" panose="02040503050406030204" pitchFamily="18" charset="0"/>
                      </a:rPr>
                      <m:t>𝐸</m:t>
                    </m:r>
                  </m:oMath>
                </a14:m>
                <a:r>
                  <a:rPr lang="en-AU" dirty="0"/>
                  <a:t>.</a:t>
                </a:r>
              </a:p>
            </p:txBody>
          </p:sp>
        </mc:Choice>
        <mc:Fallback xmlns="">
          <p:sp>
            <p:nvSpPr>
              <p:cNvPr id="3" name="Content Placeholder 2">
                <a:extLst>
                  <a:ext uri="{FF2B5EF4-FFF2-40B4-BE49-F238E27FC236}">
                    <a16:creationId xmlns:a16="http://schemas.microsoft.com/office/drawing/2014/main" id="{AB96A294-21F2-420F-963E-B07910AFFA67}"/>
                  </a:ext>
                </a:extLst>
              </p:cNvPr>
              <p:cNvSpPr>
                <a:spLocks noGrp="1" noRot="1" noChangeAspect="1" noMove="1" noResize="1" noEditPoints="1" noAdjustHandles="1" noChangeArrowheads="1" noChangeShapeType="1" noTextEdit="1"/>
              </p:cNvSpPr>
              <p:nvPr>
                <p:ph idx="1"/>
              </p:nvPr>
            </p:nvSpPr>
            <p:spPr>
              <a:xfrm>
                <a:off x="468317" y="1412879"/>
                <a:ext cx="8066087" cy="2016125"/>
              </a:xfrm>
              <a:blipFill>
                <a:blip r:embed="rId3"/>
                <a:stretch>
                  <a:fillRect l="-756" t="-4834" b="-906"/>
                </a:stretch>
              </a:blipFill>
            </p:spPr>
            <p:txBody>
              <a:bodyPr/>
              <a:lstStyle/>
              <a:p>
                <a:r>
                  <a:rPr lang="en-AU">
                    <a:noFill/>
                  </a:rPr>
                  <a:t> </a:t>
                </a:r>
              </a:p>
            </p:txBody>
          </p:sp>
        </mc:Fallback>
      </mc:AlternateContent>
      <p:sp>
        <p:nvSpPr>
          <p:cNvPr id="4" name="Date Placeholder 3">
            <a:extLst>
              <a:ext uri="{FF2B5EF4-FFF2-40B4-BE49-F238E27FC236}">
                <a16:creationId xmlns:a16="http://schemas.microsoft.com/office/drawing/2014/main" id="{DF65BDCA-804C-4C70-B300-6CA70D3C317E}"/>
              </a:ext>
            </a:extLst>
          </p:cNvPr>
          <p:cNvSpPr>
            <a:spLocks noGrp="1"/>
          </p:cNvSpPr>
          <p:nvPr>
            <p:ph type="dt" sz="half" idx="10"/>
          </p:nvPr>
        </p:nvSpPr>
        <p:spPr/>
        <p:txBody>
          <a:bodyPr/>
          <a:lstStyle/>
          <a:p>
            <a:r>
              <a:rPr lang="en-US"/>
              <a:t>09/08/2019</a:t>
            </a:r>
            <a:endParaRPr lang="en-AU"/>
          </a:p>
        </p:txBody>
      </p:sp>
      <mc:AlternateContent xmlns:mc="http://schemas.openxmlformats.org/markup-compatibility/2006" xmlns:a14="http://schemas.microsoft.com/office/drawing/2010/main">
        <mc:Choice Requires="a14">
          <p:sp>
            <p:nvSpPr>
              <p:cNvPr id="5" name="Footer Placeholder 4">
                <a:extLst>
                  <a:ext uri="{FF2B5EF4-FFF2-40B4-BE49-F238E27FC236}">
                    <a16:creationId xmlns:a16="http://schemas.microsoft.com/office/drawing/2014/main" id="{3A870A72-4F26-473C-A6DC-955F8F8FA0D4}"/>
                  </a:ext>
                </a:extLst>
              </p:cNvPr>
              <p:cNvSpPr>
                <a:spLocks noGrp="1"/>
              </p:cNvSpPr>
              <p:nvPr>
                <p:ph type="ftr" sz="quarter" idx="11"/>
              </p:nvPr>
            </p:nvSpPr>
            <p:spPr/>
            <p:txBody>
              <a:bodyPr/>
              <a:lstStyle/>
              <a:p>
                <a:r>
                  <a:rPr lang="en-AU" altLang="en-US" dirty="0">
                    <a:latin typeface="Cambria Math" panose="02040503050406030204" pitchFamily="18" charset="0"/>
                    <a:ea typeface="Cambria Math" panose="02040503050406030204" pitchFamily="18" charset="0"/>
                  </a:rPr>
                  <a:t>Measurement of </a:t>
                </a:r>
                <a14:m>
                  <m:oMath xmlns:m="http://schemas.openxmlformats.org/officeDocument/2006/math">
                    <m:r>
                      <a:rPr lang="en-AU" altLang="en-US" i="1">
                        <a:latin typeface="Cambria Math" panose="02040503050406030204" pitchFamily="18" charset="0"/>
                        <a:ea typeface="Cambria Math" panose="02040503050406030204" pitchFamily="18" charset="0"/>
                      </a:rPr>
                      <m:t>𝔅</m:t>
                    </m:r>
                  </m:oMath>
                </a14:m>
                <a:r>
                  <a:rPr lang="en-AU" altLang="en-US" dirty="0">
                    <a:latin typeface="Cambria Math" panose="02040503050406030204" pitchFamily="18" charset="0"/>
                    <a:ea typeface="Cambria Math" panose="02040503050406030204" pitchFamily="18" charset="0"/>
                  </a:rPr>
                  <a:t> and </a:t>
                </a:r>
                <a14:m>
                  <m:oMath xmlns:m="http://schemas.openxmlformats.org/officeDocument/2006/math">
                    <m:sSub>
                      <m:sSubPr>
                        <m:ctrlPr>
                          <a:rPr lang="en-AU" altLang="en-US" i="1">
                            <a:latin typeface="Cambria Math" panose="02040503050406030204" pitchFamily="18" charset="0"/>
                            <a:ea typeface="Cambria Math" panose="02040503050406030204" pitchFamily="18" charset="0"/>
                          </a:rPr>
                        </m:ctrlPr>
                      </m:sSubPr>
                      <m:e>
                        <m:r>
                          <a:rPr lang="en-AU" altLang="en-US" i="1">
                            <a:latin typeface="Cambria Math" panose="02040503050406030204" pitchFamily="18" charset="0"/>
                            <a:ea typeface="Cambria Math" panose="02040503050406030204" pitchFamily="18" charset="0"/>
                          </a:rPr>
                          <m:t>𝐴</m:t>
                        </m:r>
                      </m:e>
                      <m:sub>
                        <m:r>
                          <a:rPr lang="en-AU" altLang="en-US" i="1">
                            <a:latin typeface="Cambria Math" panose="02040503050406030204" pitchFamily="18" charset="0"/>
                            <a:ea typeface="Cambria Math" panose="02040503050406030204" pitchFamily="18" charset="0"/>
                          </a:rPr>
                          <m:t>𝐶𝑃</m:t>
                        </m:r>
                      </m:sub>
                    </m:sSub>
                  </m:oMath>
                </a14:m>
                <a:r>
                  <a:rPr lang="en-AU" altLang="en-US" dirty="0">
                    <a:latin typeface="Cambria Math" panose="02040503050406030204" pitchFamily="18" charset="0"/>
                    <a:ea typeface="Cambria Math" panose="02040503050406030204" pitchFamily="18" charset="0"/>
                  </a:rPr>
                  <a:t> in </a:t>
                </a:r>
                <a14:m>
                  <m:oMath xmlns:m="http://schemas.openxmlformats.org/officeDocument/2006/math">
                    <m:r>
                      <m:rPr>
                        <m:sty m:val="p"/>
                      </m:rPr>
                      <a:rPr lang="en-AU">
                        <a:latin typeface="Cambria Math" panose="02040503050406030204" pitchFamily="18" charset="0"/>
                        <a:ea typeface="Cambria Math" panose="02040503050406030204" pitchFamily="18" charset="0"/>
                      </a:rPr>
                      <m:t>B</m:t>
                    </m:r>
                    <m:r>
                      <a:rPr lang="en-AU">
                        <a:latin typeface="Cambria Math" panose="02040503050406030204" pitchFamily="18" charset="0"/>
                        <a:ea typeface="Cambria Math" panose="02040503050406030204" pitchFamily="18" charset="0"/>
                      </a:rPr>
                      <m:t>→</m:t>
                    </m:r>
                    <m:bar>
                      <m:barPr>
                        <m:pos m:val="top"/>
                        <m:ctrlPr>
                          <a:rPr lang="en-AU" i="1">
                            <a:latin typeface="Cambria Math" panose="02040503050406030204" pitchFamily="18" charset="0"/>
                            <a:ea typeface="Cambria Math" panose="02040503050406030204" pitchFamily="18" charset="0"/>
                          </a:rPr>
                        </m:ctrlPr>
                      </m:barPr>
                      <m:e>
                        <m:sSup>
                          <m:sSupPr>
                            <m:ctrlPr>
                              <a:rPr lang="en-AU" i="1">
                                <a:latin typeface="Cambria Math" panose="02040503050406030204" pitchFamily="18" charset="0"/>
                                <a:ea typeface="Cambria Math" panose="02040503050406030204" pitchFamily="18" charset="0"/>
                              </a:rPr>
                            </m:ctrlPr>
                          </m:sSupPr>
                          <m:e>
                            <m:r>
                              <m:rPr>
                                <m:sty m:val="p"/>
                              </m:rPr>
                              <a:rPr lang="en-AU">
                                <a:latin typeface="Cambria Math" panose="02040503050406030204" pitchFamily="18" charset="0"/>
                                <a:ea typeface="Cambria Math" panose="02040503050406030204" pitchFamily="18" charset="0"/>
                              </a:rPr>
                              <m:t>D</m:t>
                            </m:r>
                          </m:e>
                          <m:sup>
                            <m:r>
                              <a:rPr lang="en-AU">
                                <a:latin typeface="Cambria Math" panose="02040503050406030204" pitchFamily="18" charset="0"/>
                                <a:ea typeface="Cambria Math" panose="02040503050406030204" pitchFamily="18" charset="0"/>
                              </a:rPr>
                              <m:t>0</m:t>
                            </m:r>
                          </m:sup>
                        </m:sSup>
                      </m:e>
                    </m:bar>
                    <m:sSup>
                      <m:sSupPr>
                        <m:ctrlPr>
                          <a:rPr lang="en-AU" i="1">
                            <a:latin typeface="Cambria Math" panose="02040503050406030204" pitchFamily="18" charset="0"/>
                            <a:ea typeface="Cambria Math" panose="02040503050406030204" pitchFamily="18" charset="0"/>
                          </a:rPr>
                        </m:ctrlPr>
                      </m:sSupPr>
                      <m:e>
                        <m:r>
                          <a:rPr lang="en-AU">
                            <a:latin typeface="Cambria Math" panose="02040503050406030204" pitchFamily="18" charset="0"/>
                            <a:ea typeface="Cambria Math" panose="02040503050406030204" pitchFamily="18" charset="0"/>
                          </a:rPr>
                          <m:t>𝜋</m:t>
                        </m:r>
                      </m:e>
                      <m:sup>
                        <m:r>
                          <a:rPr lang="en-AU">
                            <a:latin typeface="Cambria Math" panose="02040503050406030204" pitchFamily="18" charset="0"/>
                            <a:ea typeface="Cambria Math" panose="02040503050406030204" pitchFamily="18" charset="0"/>
                          </a:rPr>
                          <m:t>0</m:t>
                        </m:r>
                      </m:sup>
                    </m:sSup>
                  </m:oMath>
                </a14:m>
                <a:r>
                  <a:rPr lang="en-AU" altLang="en-US" dirty="0">
                    <a:latin typeface="Cambria Math" panose="02040503050406030204" pitchFamily="18" charset="0"/>
                    <a:ea typeface="Cambria Math" panose="02040503050406030204" pitchFamily="18" charset="0"/>
                  </a:rPr>
                  <a:t> decays</a:t>
                </a:r>
                <a:endParaRPr lang="en-AU" dirty="0"/>
              </a:p>
            </p:txBody>
          </p:sp>
        </mc:Choice>
        <mc:Fallback xmlns="">
          <p:sp>
            <p:nvSpPr>
              <p:cNvPr id="5" name="Footer Placeholder 4">
                <a:extLst>
                  <a:ext uri="{FF2B5EF4-FFF2-40B4-BE49-F238E27FC236}">
                    <a16:creationId xmlns:a16="http://schemas.microsoft.com/office/drawing/2014/main" id="{3A870A72-4F26-473C-A6DC-955F8F8FA0D4}"/>
                  </a:ext>
                </a:extLst>
              </p:cNvPr>
              <p:cNvSpPr>
                <a:spLocks noGrp="1" noRot="1" noChangeAspect="1" noMove="1" noResize="1" noEditPoints="1" noAdjustHandles="1" noChangeArrowheads="1" noChangeShapeType="1" noTextEdit="1"/>
              </p:cNvSpPr>
              <p:nvPr>
                <p:ph type="ftr" sz="quarter" idx="11"/>
              </p:nvPr>
            </p:nvSpPr>
            <p:spPr>
              <a:blipFill>
                <a:blip r:embed="rId4"/>
                <a:stretch>
                  <a:fillRect/>
                </a:stretch>
              </a:blipFill>
            </p:spPr>
            <p:txBody>
              <a:bodyPr/>
              <a:lstStyle/>
              <a:p>
                <a:r>
                  <a:rPr lang="en-AU">
                    <a:noFill/>
                  </a:rPr>
                  <a:t> </a:t>
                </a:r>
              </a:p>
            </p:txBody>
          </p:sp>
        </mc:Fallback>
      </mc:AlternateContent>
      <p:sp>
        <p:nvSpPr>
          <p:cNvPr id="6" name="Slide Number Placeholder 5">
            <a:extLst>
              <a:ext uri="{FF2B5EF4-FFF2-40B4-BE49-F238E27FC236}">
                <a16:creationId xmlns:a16="http://schemas.microsoft.com/office/drawing/2014/main" id="{175726D2-41D1-4CD1-922A-B0C6088CD0CE}"/>
              </a:ext>
            </a:extLst>
          </p:cNvPr>
          <p:cNvSpPr>
            <a:spLocks noGrp="1"/>
          </p:cNvSpPr>
          <p:nvPr>
            <p:ph type="sldNum" sz="quarter" idx="12"/>
          </p:nvPr>
        </p:nvSpPr>
        <p:spPr/>
        <p:txBody>
          <a:bodyPr/>
          <a:lstStyle/>
          <a:p>
            <a:fld id="{827338AE-70A8-4A03-982B-039069B7D21A}" type="slidenum">
              <a:rPr lang="en-AU" smtClean="0"/>
              <a:t>27</a:t>
            </a:fld>
            <a:endParaRPr lang="en-AU"/>
          </a:p>
        </p:txBody>
      </p:sp>
      <p:pic>
        <p:nvPicPr>
          <p:cNvPr id="8" name="Picture 7">
            <a:extLst>
              <a:ext uri="{FF2B5EF4-FFF2-40B4-BE49-F238E27FC236}">
                <a16:creationId xmlns:a16="http://schemas.microsoft.com/office/drawing/2014/main" id="{A93CACE9-FFF9-4789-856B-E7267F2545B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21162"/>
          <a:stretch/>
        </p:blipFill>
        <p:spPr>
          <a:xfrm>
            <a:off x="1763719" y="3274422"/>
            <a:ext cx="2535917" cy="3047843"/>
          </a:xfrm>
          <a:prstGeom prst="rect">
            <a:avLst/>
          </a:prstGeom>
        </p:spPr>
      </p:pic>
      <p:pic>
        <p:nvPicPr>
          <p:cNvPr id="9" name="Picture 8">
            <a:extLst>
              <a:ext uri="{FF2B5EF4-FFF2-40B4-BE49-F238E27FC236}">
                <a16:creationId xmlns:a16="http://schemas.microsoft.com/office/drawing/2014/main" id="{1E0A31C1-582E-401C-AEF5-39672C155E3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21257"/>
          <a:stretch/>
        </p:blipFill>
        <p:spPr>
          <a:xfrm>
            <a:off x="5256896" y="3274420"/>
            <a:ext cx="2628223" cy="3047843"/>
          </a:xfrm>
          <a:prstGeom prst="rect">
            <a:avLst/>
          </a:prstGeom>
        </p:spPr>
      </p:pic>
      <p:sp>
        <p:nvSpPr>
          <p:cNvPr id="7" name="Arrow: Right 6">
            <a:extLst>
              <a:ext uri="{FF2B5EF4-FFF2-40B4-BE49-F238E27FC236}">
                <a16:creationId xmlns:a16="http://schemas.microsoft.com/office/drawing/2014/main" id="{7F475AB4-9558-4CC3-9389-1C3B6EF64361}"/>
              </a:ext>
            </a:extLst>
          </p:cNvPr>
          <p:cNvSpPr/>
          <p:nvPr/>
        </p:nvSpPr>
        <p:spPr>
          <a:xfrm>
            <a:off x="4400499" y="4356294"/>
            <a:ext cx="755537" cy="5990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a:p>
        </p:txBody>
      </p:sp>
    </p:spTree>
    <p:extLst>
      <p:ext uri="{BB962C8B-B14F-4D97-AF65-F5344CB8AC3E}">
        <p14:creationId xmlns:p14="http://schemas.microsoft.com/office/powerpoint/2010/main" val="30433199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DF40E-E5ED-48CA-9027-0BC9A9A3ED5F}"/>
              </a:ext>
            </a:extLst>
          </p:cNvPr>
          <p:cNvSpPr>
            <a:spLocks noGrp="1"/>
          </p:cNvSpPr>
          <p:nvPr>
            <p:ph type="title"/>
          </p:nvPr>
        </p:nvSpPr>
        <p:spPr/>
        <p:txBody>
          <a:bodyPr/>
          <a:lstStyle/>
          <a:p>
            <a:r>
              <a:rPr lang="en-AU" dirty="0"/>
              <a:t>GWM Calculations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1787E9C-1528-4C5E-A422-2C3B8D51121F}"/>
                  </a:ext>
                </a:extLst>
              </p:cNvPr>
              <p:cNvSpPr>
                <a:spLocks noGrp="1"/>
              </p:cNvSpPr>
              <p:nvPr>
                <p:ph idx="1"/>
              </p:nvPr>
            </p:nvSpPr>
            <p:spPr/>
            <p:txBody>
              <a:bodyPr>
                <a:normAutofit fontScale="55000" lnSpcReduction="20000"/>
              </a:bodyPr>
              <a:lstStyle/>
              <a:p>
                <a14:m>
                  <m:oMath xmlns:m="http://schemas.openxmlformats.org/officeDocument/2006/math">
                    <m:eqArr>
                      <m:eqArrPr>
                        <m:ctrlPr>
                          <a:rPr lang="en-AU" i="1" smtClean="0">
                            <a:latin typeface="Cambria Math" panose="02040503050406030204" pitchFamily="18" charset="0"/>
                          </a:rPr>
                        </m:ctrlPr>
                      </m:eqArrPr>
                      <m:e>
                        <m:r>
                          <a:rPr lang="en-AU" i="1">
                            <a:latin typeface="Cambria Math" panose="02040503050406030204" pitchFamily="18" charset="0"/>
                          </a:rPr>
                          <m:t>𝔅</m:t>
                        </m:r>
                        <m:r>
                          <a:rPr lang="en-AU">
                            <a:latin typeface="Cambria Math" panose="02040503050406030204" pitchFamily="18" charset="0"/>
                          </a:rPr>
                          <m:t>&amp;=</m:t>
                        </m:r>
                        <m:r>
                          <m:rPr>
                            <m:sty m:val="p"/>
                          </m:rPr>
                          <a:rPr lang="en-AU">
                            <a:latin typeface="Cambria Math" panose="02040503050406030204" pitchFamily="18" charset="0"/>
                          </a:rPr>
                          <m:t>mean</m:t>
                        </m:r>
                        <m:d>
                          <m:dPr>
                            <m:ctrlPr>
                              <a:rPr lang="en-AU" i="1">
                                <a:latin typeface="Cambria Math" panose="02040503050406030204" pitchFamily="18" charset="0"/>
                              </a:rPr>
                            </m:ctrlPr>
                          </m:dPr>
                          <m:e>
                            <m:sSub>
                              <m:sSubPr>
                                <m:ctrlPr>
                                  <a:rPr lang="en-AU" i="1">
                                    <a:latin typeface="Cambria Math" panose="02040503050406030204" pitchFamily="18" charset="0"/>
                                  </a:rPr>
                                </m:ctrlPr>
                              </m:sSubPr>
                              <m:e>
                                <m:r>
                                  <a:rPr lang="en-AU" i="1">
                                    <a:latin typeface="Cambria Math" panose="02040503050406030204" pitchFamily="18" charset="0"/>
                                  </a:rPr>
                                  <m:t>𝔅</m:t>
                                </m:r>
                              </m:e>
                              <m:sub>
                                <m:bar>
                                  <m:barPr>
                                    <m:pos m:val="top"/>
                                    <m:ctrlPr>
                                      <a:rPr lang="en-AU" i="1">
                                        <a:latin typeface="Cambria Math" panose="02040503050406030204" pitchFamily="18" charset="0"/>
                                      </a:rPr>
                                    </m:ctrlPr>
                                  </m:barPr>
                                  <m:e>
                                    <m:sSup>
                                      <m:sSupPr>
                                        <m:ctrlPr>
                                          <a:rPr lang="en-AU" i="1">
                                            <a:latin typeface="Cambria Math" panose="02040503050406030204" pitchFamily="18" charset="0"/>
                                          </a:rPr>
                                        </m:ctrlPr>
                                      </m:sSupPr>
                                      <m:e>
                                        <m:r>
                                          <m:rPr>
                                            <m:sty m:val="p"/>
                                          </m:rPr>
                                          <a:rPr lang="en-AU">
                                            <a:latin typeface="Cambria Math" panose="02040503050406030204" pitchFamily="18" charset="0"/>
                                          </a:rPr>
                                          <m:t>D</m:t>
                                        </m:r>
                                      </m:e>
                                      <m:sup>
                                        <m:r>
                                          <a:rPr lang="en-AU">
                                            <a:latin typeface="Cambria Math" panose="02040503050406030204" pitchFamily="18" charset="0"/>
                                          </a:rPr>
                                          <m:t>0</m:t>
                                        </m:r>
                                      </m:sup>
                                    </m:sSup>
                                  </m:e>
                                </m:bar>
                                <m:r>
                                  <a:rPr lang="en-AU">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𝐾</m:t>
                                    </m:r>
                                  </m:e>
                                  <m:sup>
                                    <m:r>
                                      <a:rPr lang="en-AU">
                                        <a:latin typeface="Cambria Math" panose="02040503050406030204" pitchFamily="18" charset="0"/>
                                      </a:rPr>
                                      <m:t>+</m:t>
                                    </m:r>
                                  </m:sup>
                                </m:sSup>
                                <m:sSup>
                                  <m:sSupPr>
                                    <m:ctrlPr>
                                      <a:rPr lang="en-AU" i="1">
                                        <a:latin typeface="Cambria Math" panose="02040503050406030204" pitchFamily="18" charset="0"/>
                                      </a:rPr>
                                    </m:ctrlPr>
                                  </m:sSupPr>
                                  <m:e>
                                    <m:r>
                                      <a:rPr lang="en-AU" i="1">
                                        <a:latin typeface="Cambria Math" panose="02040503050406030204" pitchFamily="18" charset="0"/>
                                      </a:rPr>
                                      <m:t>𝜋</m:t>
                                    </m:r>
                                  </m:e>
                                  <m:sup>
                                    <m:r>
                                      <a:rPr lang="en-AU" i="1">
                                        <a:latin typeface="Cambria Math" panose="02040503050406030204" pitchFamily="18" charset="0"/>
                                      </a:rPr>
                                      <m:t>−</m:t>
                                    </m:r>
                                  </m:sup>
                                </m:sSup>
                              </m:sub>
                            </m:sSub>
                            <m:r>
                              <a:rPr lang="en-AU">
                                <a:latin typeface="Cambria Math" panose="02040503050406030204" pitchFamily="18" charset="0"/>
                              </a:rPr>
                              <m:t>,</m:t>
                            </m:r>
                            <m:sSub>
                              <m:sSubPr>
                                <m:ctrlPr>
                                  <a:rPr lang="en-AU" i="1">
                                    <a:latin typeface="Cambria Math" panose="02040503050406030204" pitchFamily="18" charset="0"/>
                                  </a:rPr>
                                </m:ctrlPr>
                              </m:sSubPr>
                              <m:e>
                                <m:r>
                                  <a:rPr lang="en-AU" i="1">
                                    <a:latin typeface="Cambria Math" panose="02040503050406030204" pitchFamily="18" charset="0"/>
                                  </a:rPr>
                                  <m:t>𝔅</m:t>
                                </m:r>
                              </m:e>
                              <m:sub>
                                <m:bar>
                                  <m:barPr>
                                    <m:pos m:val="top"/>
                                    <m:ctrlPr>
                                      <a:rPr lang="en-AU" i="1">
                                        <a:latin typeface="Cambria Math" panose="02040503050406030204" pitchFamily="18" charset="0"/>
                                      </a:rPr>
                                    </m:ctrlPr>
                                  </m:barPr>
                                  <m:e>
                                    <m:sSup>
                                      <m:sSupPr>
                                        <m:ctrlPr>
                                          <a:rPr lang="en-AU" i="1">
                                            <a:latin typeface="Cambria Math" panose="02040503050406030204" pitchFamily="18" charset="0"/>
                                          </a:rPr>
                                        </m:ctrlPr>
                                      </m:sSupPr>
                                      <m:e>
                                        <m:r>
                                          <m:rPr>
                                            <m:sty m:val="p"/>
                                          </m:rPr>
                                          <a:rPr lang="en-AU">
                                            <a:latin typeface="Cambria Math" panose="02040503050406030204" pitchFamily="18" charset="0"/>
                                          </a:rPr>
                                          <m:t>D</m:t>
                                        </m:r>
                                      </m:e>
                                      <m:sup>
                                        <m:r>
                                          <a:rPr lang="en-AU">
                                            <a:latin typeface="Cambria Math" panose="02040503050406030204" pitchFamily="18" charset="0"/>
                                          </a:rPr>
                                          <m:t>0</m:t>
                                        </m:r>
                                      </m:sup>
                                    </m:sSup>
                                  </m:e>
                                </m:bar>
                                <m:r>
                                  <a:rPr lang="en-AU">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𝐾</m:t>
                                    </m:r>
                                  </m:e>
                                  <m:sup>
                                    <m:r>
                                      <a:rPr lang="en-AU">
                                        <a:latin typeface="Cambria Math" panose="02040503050406030204" pitchFamily="18" charset="0"/>
                                      </a:rPr>
                                      <m:t>+</m:t>
                                    </m:r>
                                  </m:sup>
                                </m:sSup>
                                <m:sSup>
                                  <m:sSupPr>
                                    <m:ctrlPr>
                                      <a:rPr lang="en-AU" i="1">
                                        <a:latin typeface="Cambria Math" panose="02040503050406030204" pitchFamily="18" charset="0"/>
                                      </a:rPr>
                                    </m:ctrlPr>
                                  </m:sSupPr>
                                  <m:e>
                                    <m:r>
                                      <a:rPr lang="en-AU" i="1">
                                        <a:latin typeface="Cambria Math" panose="02040503050406030204" pitchFamily="18" charset="0"/>
                                      </a:rPr>
                                      <m:t>𝜋</m:t>
                                    </m:r>
                                  </m:e>
                                  <m:sup>
                                    <m:r>
                                      <a:rPr lang="en-AU" i="1">
                                        <a:latin typeface="Cambria Math" panose="02040503050406030204" pitchFamily="18" charset="0"/>
                                      </a:rPr>
                                      <m:t>−</m:t>
                                    </m:r>
                                  </m:sup>
                                </m:sSup>
                                <m:sSup>
                                  <m:sSupPr>
                                    <m:ctrlPr>
                                      <a:rPr lang="en-AU" i="1">
                                        <a:latin typeface="Cambria Math" panose="02040503050406030204" pitchFamily="18" charset="0"/>
                                      </a:rPr>
                                    </m:ctrlPr>
                                  </m:sSupPr>
                                  <m:e>
                                    <m:r>
                                      <a:rPr lang="en-AU" i="1">
                                        <a:latin typeface="Cambria Math" panose="02040503050406030204" pitchFamily="18" charset="0"/>
                                      </a:rPr>
                                      <m:t>𝜋</m:t>
                                    </m:r>
                                  </m:e>
                                  <m:sup>
                                    <m:r>
                                      <a:rPr lang="en-AU" i="1">
                                        <a:latin typeface="Cambria Math" panose="02040503050406030204" pitchFamily="18" charset="0"/>
                                      </a:rPr>
                                      <m:t>0</m:t>
                                    </m:r>
                                  </m:sup>
                                </m:sSup>
                              </m:sub>
                            </m:sSub>
                          </m:e>
                        </m:d>
                      </m:e>
                      <m:e>
                        <m:r>
                          <a:rPr lang="en-AU">
                            <a:latin typeface="Cambria Math" panose="02040503050406030204" pitchFamily="18" charset="0"/>
                          </a:rPr>
                          <m:t>&amp;=</m:t>
                        </m:r>
                        <m:r>
                          <m:rPr>
                            <m:sty m:val="p"/>
                          </m:rPr>
                          <a:rPr lang="en-AU">
                            <a:latin typeface="Cambria Math" panose="02040503050406030204" pitchFamily="18" charset="0"/>
                          </a:rPr>
                          <m:t>mean</m:t>
                        </m:r>
                        <m:d>
                          <m:dPr>
                            <m:ctrlPr>
                              <a:rPr lang="en-AU" i="1">
                                <a:latin typeface="Cambria Math" panose="02040503050406030204" pitchFamily="18" charset="0"/>
                              </a:rPr>
                            </m:ctrlPr>
                          </m:dPr>
                          <m:e>
                            <m:f>
                              <m:fPr>
                                <m:ctrlPr>
                                  <a:rPr lang="en-AU" i="1">
                                    <a:latin typeface="Cambria Math" panose="02040503050406030204" pitchFamily="18" charset="0"/>
                                  </a:rPr>
                                </m:ctrlPr>
                              </m:fPr>
                              <m:num>
                                <m:sSub>
                                  <m:sSubPr>
                                    <m:ctrlPr>
                                      <a:rPr lang="en-AU" i="1">
                                        <a:latin typeface="Cambria Math" panose="02040503050406030204" pitchFamily="18" charset="0"/>
                                      </a:rPr>
                                    </m:ctrlPr>
                                  </m:sSubPr>
                                  <m:e>
                                    <m:r>
                                      <a:rPr lang="en-AU" i="1">
                                        <a:latin typeface="Cambria Math" panose="02040503050406030204" pitchFamily="18" charset="0"/>
                                      </a:rPr>
                                      <m:t>𝑌</m:t>
                                    </m:r>
                                  </m:e>
                                  <m:sub>
                                    <m:bar>
                                      <m:barPr>
                                        <m:pos m:val="top"/>
                                        <m:ctrlPr>
                                          <a:rPr lang="en-AU" i="1">
                                            <a:latin typeface="Cambria Math" panose="02040503050406030204" pitchFamily="18" charset="0"/>
                                          </a:rPr>
                                        </m:ctrlPr>
                                      </m:barPr>
                                      <m:e>
                                        <m:sSup>
                                          <m:sSupPr>
                                            <m:ctrlPr>
                                              <a:rPr lang="en-AU" i="1">
                                                <a:latin typeface="Cambria Math" panose="02040503050406030204" pitchFamily="18" charset="0"/>
                                              </a:rPr>
                                            </m:ctrlPr>
                                          </m:sSupPr>
                                          <m:e>
                                            <m:r>
                                              <m:rPr>
                                                <m:sty m:val="p"/>
                                              </m:rPr>
                                              <a:rPr lang="en-AU">
                                                <a:latin typeface="Cambria Math" panose="02040503050406030204" pitchFamily="18" charset="0"/>
                                              </a:rPr>
                                              <m:t>D</m:t>
                                            </m:r>
                                          </m:e>
                                          <m:sup>
                                            <m:r>
                                              <a:rPr lang="en-AU">
                                                <a:latin typeface="Cambria Math" panose="02040503050406030204" pitchFamily="18" charset="0"/>
                                              </a:rPr>
                                              <m:t>0</m:t>
                                            </m:r>
                                          </m:sup>
                                        </m:sSup>
                                      </m:e>
                                    </m:bar>
                                    <m:r>
                                      <a:rPr lang="en-AU">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𝐾</m:t>
                                        </m:r>
                                      </m:e>
                                      <m:sup>
                                        <m:r>
                                          <a:rPr lang="en-AU">
                                            <a:latin typeface="Cambria Math" panose="02040503050406030204" pitchFamily="18" charset="0"/>
                                          </a:rPr>
                                          <m:t>+</m:t>
                                        </m:r>
                                      </m:sup>
                                    </m:sSup>
                                    <m:sSup>
                                      <m:sSupPr>
                                        <m:ctrlPr>
                                          <a:rPr lang="en-AU" i="1">
                                            <a:latin typeface="Cambria Math" panose="02040503050406030204" pitchFamily="18" charset="0"/>
                                          </a:rPr>
                                        </m:ctrlPr>
                                      </m:sSupPr>
                                      <m:e>
                                        <m:r>
                                          <a:rPr lang="en-AU" i="1">
                                            <a:latin typeface="Cambria Math" panose="02040503050406030204" pitchFamily="18" charset="0"/>
                                          </a:rPr>
                                          <m:t>𝜋</m:t>
                                        </m:r>
                                      </m:e>
                                      <m:sup>
                                        <m:r>
                                          <a:rPr lang="en-AU" i="1">
                                            <a:latin typeface="Cambria Math" panose="02040503050406030204" pitchFamily="18" charset="0"/>
                                          </a:rPr>
                                          <m:t>−</m:t>
                                        </m:r>
                                      </m:sup>
                                    </m:sSup>
                                  </m:sub>
                                </m:sSub>
                              </m:num>
                              <m:den>
                                <m:r>
                                  <a:rPr lang="en-AU" i="1">
                                    <a:latin typeface="Cambria Math" panose="02040503050406030204" pitchFamily="18" charset="0"/>
                                  </a:rPr>
                                  <m:t>2×</m:t>
                                </m:r>
                                <m:sSub>
                                  <m:sSubPr>
                                    <m:ctrlPr>
                                      <a:rPr lang="en-AU" i="1">
                                        <a:latin typeface="Cambria Math" panose="02040503050406030204" pitchFamily="18" charset="0"/>
                                      </a:rPr>
                                    </m:ctrlPr>
                                  </m:sSubPr>
                                  <m:e>
                                    <m:r>
                                      <a:rPr lang="en-AU" i="1">
                                        <a:latin typeface="Cambria Math" panose="02040503050406030204" pitchFamily="18" charset="0"/>
                                      </a:rPr>
                                      <m:t>𝑁</m:t>
                                    </m:r>
                                  </m:e>
                                  <m:sub>
                                    <m:sSup>
                                      <m:sSupPr>
                                        <m:ctrlPr>
                                          <a:rPr lang="en-AU" i="1">
                                            <a:latin typeface="Cambria Math" panose="02040503050406030204" pitchFamily="18" charset="0"/>
                                          </a:rPr>
                                        </m:ctrlPr>
                                      </m:sSupPr>
                                      <m:e>
                                        <m:r>
                                          <a:rPr lang="en-AU" i="1">
                                            <a:latin typeface="Cambria Math" panose="02040503050406030204" pitchFamily="18" charset="0"/>
                                          </a:rPr>
                                          <m:t>𝐵</m:t>
                                        </m:r>
                                      </m:e>
                                      <m:sup>
                                        <m:r>
                                          <a:rPr lang="en-AU">
                                            <a:latin typeface="Cambria Math" panose="02040503050406030204" pitchFamily="18" charset="0"/>
                                          </a:rPr>
                                          <m:t>+</m:t>
                                        </m:r>
                                      </m:sup>
                                    </m:sSup>
                                    <m:sSup>
                                      <m:sSupPr>
                                        <m:ctrlPr>
                                          <a:rPr lang="en-AU" i="1">
                                            <a:latin typeface="Cambria Math" panose="02040503050406030204" pitchFamily="18" charset="0"/>
                                          </a:rPr>
                                        </m:ctrlPr>
                                      </m:sSupPr>
                                      <m:e>
                                        <m:r>
                                          <a:rPr lang="en-AU" i="1">
                                            <a:latin typeface="Cambria Math" panose="02040503050406030204" pitchFamily="18" charset="0"/>
                                          </a:rPr>
                                          <m:t>𝐵</m:t>
                                        </m:r>
                                      </m:e>
                                      <m:sup>
                                        <m:r>
                                          <a:rPr lang="en-AU" i="1">
                                            <a:latin typeface="Cambria Math" panose="02040503050406030204" pitchFamily="18" charset="0"/>
                                          </a:rPr>
                                          <m:t>−</m:t>
                                        </m:r>
                                      </m:sup>
                                    </m:sSup>
                                  </m:sub>
                                </m:sSub>
                                <m:r>
                                  <a:rPr lang="en-AU">
                                    <a:latin typeface="Cambria Math" panose="02040503050406030204" pitchFamily="18" charset="0"/>
                                  </a:rPr>
                                  <m:t>×</m:t>
                                </m:r>
                                <m:sSub>
                                  <m:sSubPr>
                                    <m:ctrlPr>
                                      <a:rPr lang="en-AU" i="1">
                                        <a:latin typeface="Cambria Math" panose="02040503050406030204" pitchFamily="18" charset="0"/>
                                      </a:rPr>
                                    </m:ctrlPr>
                                  </m:sSubPr>
                                  <m:e>
                                    <m:r>
                                      <a:rPr lang="en-AU" i="1">
                                        <a:latin typeface="Cambria Math" panose="02040503050406030204" pitchFamily="18" charset="0"/>
                                      </a:rPr>
                                      <m:t>𝜖</m:t>
                                    </m:r>
                                  </m:e>
                                  <m:sub>
                                    <m:bar>
                                      <m:barPr>
                                        <m:pos m:val="top"/>
                                        <m:ctrlPr>
                                          <a:rPr lang="en-AU" i="1">
                                            <a:latin typeface="Cambria Math" panose="02040503050406030204" pitchFamily="18" charset="0"/>
                                          </a:rPr>
                                        </m:ctrlPr>
                                      </m:barPr>
                                      <m:e>
                                        <m:sSup>
                                          <m:sSupPr>
                                            <m:ctrlPr>
                                              <a:rPr lang="en-AU" i="1">
                                                <a:latin typeface="Cambria Math" panose="02040503050406030204" pitchFamily="18" charset="0"/>
                                              </a:rPr>
                                            </m:ctrlPr>
                                          </m:sSupPr>
                                          <m:e>
                                            <m:r>
                                              <m:rPr>
                                                <m:sty m:val="p"/>
                                              </m:rPr>
                                              <a:rPr lang="en-AU">
                                                <a:latin typeface="Cambria Math" panose="02040503050406030204" pitchFamily="18" charset="0"/>
                                              </a:rPr>
                                              <m:t>D</m:t>
                                            </m:r>
                                          </m:e>
                                          <m:sup>
                                            <m:r>
                                              <a:rPr lang="en-AU">
                                                <a:latin typeface="Cambria Math" panose="02040503050406030204" pitchFamily="18" charset="0"/>
                                              </a:rPr>
                                              <m:t>0</m:t>
                                            </m:r>
                                          </m:sup>
                                        </m:sSup>
                                      </m:e>
                                    </m:bar>
                                    <m:r>
                                      <a:rPr lang="en-AU">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𝐾</m:t>
                                        </m:r>
                                      </m:e>
                                      <m:sup>
                                        <m:r>
                                          <a:rPr lang="en-AU">
                                            <a:latin typeface="Cambria Math" panose="02040503050406030204" pitchFamily="18" charset="0"/>
                                          </a:rPr>
                                          <m:t>+</m:t>
                                        </m:r>
                                      </m:sup>
                                    </m:sSup>
                                    <m:sSup>
                                      <m:sSupPr>
                                        <m:ctrlPr>
                                          <a:rPr lang="en-AU" i="1">
                                            <a:latin typeface="Cambria Math" panose="02040503050406030204" pitchFamily="18" charset="0"/>
                                          </a:rPr>
                                        </m:ctrlPr>
                                      </m:sSupPr>
                                      <m:e>
                                        <m:r>
                                          <a:rPr lang="en-AU" i="1">
                                            <a:latin typeface="Cambria Math" panose="02040503050406030204" pitchFamily="18" charset="0"/>
                                          </a:rPr>
                                          <m:t>𝜋</m:t>
                                        </m:r>
                                      </m:e>
                                      <m:sup>
                                        <m:r>
                                          <a:rPr lang="en-AU" i="1">
                                            <a:latin typeface="Cambria Math" panose="02040503050406030204" pitchFamily="18" charset="0"/>
                                          </a:rPr>
                                          <m:t>−</m:t>
                                        </m:r>
                                      </m:sup>
                                    </m:sSup>
                                  </m:sub>
                                </m:sSub>
                              </m:den>
                            </m:f>
                            <m:r>
                              <a:rPr lang="en-AU">
                                <a:latin typeface="Cambria Math" panose="02040503050406030204" pitchFamily="18" charset="0"/>
                              </a:rPr>
                              <m:t>,</m:t>
                            </m:r>
                            <m:f>
                              <m:fPr>
                                <m:ctrlPr>
                                  <a:rPr lang="en-AU" i="1">
                                    <a:latin typeface="Cambria Math" panose="02040503050406030204" pitchFamily="18" charset="0"/>
                                  </a:rPr>
                                </m:ctrlPr>
                              </m:fPr>
                              <m:num>
                                <m:sSub>
                                  <m:sSubPr>
                                    <m:ctrlPr>
                                      <a:rPr lang="en-AU" i="1">
                                        <a:latin typeface="Cambria Math" panose="02040503050406030204" pitchFamily="18" charset="0"/>
                                      </a:rPr>
                                    </m:ctrlPr>
                                  </m:sSubPr>
                                  <m:e>
                                    <m:r>
                                      <a:rPr lang="en-AU" i="1">
                                        <a:latin typeface="Cambria Math" panose="02040503050406030204" pitchFamily="18" charset="0"/>
                                      </a:rPr>
                                      <m:t>𝑌</m:t>
                                    </m:r>
                                  </m:e>
                                  <m:sub>
                                    <m:bar>
                                      <m:barPr>
                                        <m:pos m:val="top"/>
                                        <m:ctrlPr>
                                          <a:rPr lang="en-AU" i="1">
                                            <a:latin typeface="Cambria Math" panose="02040503050406030204" pitchFamily="18" charset="0"/>
                                          </a:rPr>
                                        </m:ctrlPr>
                                      </m:barPr>
                                      <m:e>
                                        <m:sSup>
                                          <m:sSupPr>
                                            <m:ctrlPr>
                                              <a:rPr lang="en-AU" i="1">
                                                <a:latin typeface="Cambria Math" panose="02040503050406030204" pitchFamily="18" charset="0"/>
                                              </a:rPr>
                                            </m:ctrlPr>
                                          </m:sSupPr>
                                          <m:e>
                                            <m:r>
                                              <m:rPr>
                                                <m:sty m:val="p"/>
                                              </m:rPr>
                                              <a:rPr lang="en-AU">
                                                <a:latin typeface="Cambria Math" panose="02040503050406030204" pitchFamily="18" charset="0"/>
                                              </a:rPr>
                                              <m:t>D</m:t>
                                            </m:r>
                                          </m:e>
                                          <m:sup>
                                            <m:r>
                                              <a:rPr lang="en-AU">
                                                <a:latin typeface="Cambria Math" panose="02040503050406030204" pitchFamily="18" charset="0"/>
                                              </a:rPr>
                                              <m:t>0</m:t>
                                            </m:r>
                                          </m:sup>
                                        </m:sSup>
                                      </m:e>
                                    </m:bar>
                                    <m:r>
                                      <a:rPr lang="en-AU">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𝐾</m:t>
                                        </m:r>
                                      </m:e>
                                      <m:sup>
                                        <m:r>
                                          <a:rPr lang="en-AU">
                                            <a:latin typeface="Cambria Math" panose="02040503050406030204" pitchFamily="18" charset="0"/>
                                          </a:rPr>
                                          <m:t>+</m:t>
                                        </m:r>
                                      </m:sup>
                                    </m:sSup>
                                    <m:sSup>
                                      <m:sSupPr>
                                        <m:ctrlPr>
                                          <a:rPr lang="en-AU" i="1">
                                            <a:latin typeface="Cambria Math" panose="02040503050406030204" pitchFamily="18" charset="0"/>
                                          </a:rPr>
                                        </m:ctrlPr>
                                      </m:sSupPr>
                                      <m:e>
                                        <m:r>
                                          <a:rPr lang="en-AU" i="1">
                                            <a:latin typeface="Cambria Math" panose="02040503050406030204" pitchFamily="18" charset="0"/>
                                          </a:rPr>
                                          <m:t>𝜋</m:t>
                                        </m:r>
                                      </m:e>
                                      <m:sup>
                                        <m:r>
                                          <a:rPr lang="en-AU" i="1">
                                            <a:latin typeface="Cambria Math" panose="02040503050406030204" pitchFamily="18" charset="0"/>
                                          </a:rPr>
                                          <m:t>−</m:t>
                                        </m:r>
                                      </m:sup>
                                    </m:sSup>
                                    <m:sSup>
                                      <m:sSupPr>
                                        <m:ctrlPr>
                                          <a:rPr lang="en-AU" i="1">
                                            <a:latin typeface="Cambria Math" panose="02040503050406030204" pitchFamily="18" charset="0"/>
                                          </a:rPr>
                                        </m:ctrlPr>
                                      </m:sSupPr>
                                      <m:e>
                                        <m:r>
                                          <a:rPr lang="en-AU" i="1">
                                            <a:latin typeface="Cambria Math" panose="02040503050406030204" pitchFamily="18" charset="0"/>
                                          </a:rPr>
                                          <m:t>𝜋</m:t>
                                        </m:r>
                                      </m:e>
                                      <m:sup>
                                        <m:r>
                                          <a:rPr lang="en-AU">
                                            <a:latin typeface="Cambria Math" panose="02040503050406030204" pitchFamily="18" charset="0"/>
                                          </a:rPr>
                                          <m:t>0</m:t>
                                        </m:r>
                                      </m:sup>
                                    </m:sSup>
                                  </m:sub>
                                </m:sSub>
                              </m:num>
                              <m:den>
                                <m:r>
                                  <a:rPr lang="en-AU" i="1">
                                    <a:latin typeface="Cambria Math" panose="02040503050406030204" pitchFamily="18" charset="0"/>
                                  </a:rPr>
                                  <m:t>2</m:t>
                                </m:r>
                                <m:sSub>
                                  <m:sSubPr>
                                    <m:ctrlPr>
                                      <a:rPr lang="en-AU" i="1">
                                        <a:latin typeface="Cambria Math" panose="02040503050406030204" pitchFamily="18" charset="0"/>
                                      </a:rPr>
                                    </m:ctrlPr>
                                  </m:sSubPr>
                                  <m:e>
                                    <m:r>
                                      <a:rPr lang="en-AU" i="1">
                                        <a:latin typeface="Cambria Math" panose="02040503050406030204" pitchFamily="18" charset="0"/>
                                      </a:rPr>
                                      <m:t>×</m:t>
                                    </m:r>
                                    <m:r>
                                      <a:rPr lang="en-AU" i="1">
                                        <a:latin typeface="Cambria Math" panose="02040503050406030204" pitchFamily="18" charset="0"/>
                                      </a:rPr>
                                      <m:t>𝑁</m:t>
                                    </m:r>
                                  </m:e>
                                  <m:sub>
                                    <m:sSup>
                                      <m:sSupPr>
                                        <m:ctrlPr>
                                          <a:rPr lang="en-AU" i="1">
                                            <a:latin typeface="Cambria Math" panose="02040503050406030204" pitchFamily="18" charset="0"/>
                                          </a:rPr>
                                        </m:ctrlPr>
                                      </m:sSupPr>
                                      <m:e>
                                        <m:r>
                                          <a:rPr lang="en-AU" i="1">
                                            <a:latin typeface="Cambria Math" panose="02040503050406030204" pitchFamily="18" charset="0"/>
                                          </a:rPr>
                                          <m:t>𝐵</m:t>
                                        </m:r>
                                      </m:e>
                                      <m:sup>
                                        <m:r>
                                          <a:rPr lang="en-AU">
                                            <a:latin typeface="Cambria Math" panose="02040503050406030204" pitchFamily="18" charset="0"/>
                                          </a:rPr>
                                          <m:t>+</m:t>
                                        </m:r>
                                      </m:sup>
                                    </m:sSup>
                                    <m:sSup>
                                      <m:sSupPr>
                                        <m:ctrlPr>
                                          <a:rPr lang="en-AU" i="1">
                                            <a:latin typeface="Cambria Math" panose="02040503050406030204" pitchFamily="18" charset="0"/>
                                          </a:rPr>
                                        </m:ctrlPr>
                                      </m:sSupPr>
                                      <m:e>
                                        <m:r>
                                          <a:rPr lang="en-AU" i="1">
                                            <a:latin typeface="Cambria Math" panose="02040503050406030204" pitchFamily="18" charset="0"/>
                                          </a:rPr>
                                          <m:t>𝐵</m:t>
                                        </m:r>
                                      </m:e>
                                      <m:sup>
                                        <m:r>
                                          <a:rPr lang="en-AU" i="1">
                                            <a:latin typeface="Cambria Math" panose="02040503050406030204" pitchFamily="18" charset="0"/>
                                          </a:rPr>
                                          <m:t>−</m:t>
                                        </m:r>
                                      </m:sup>
                                    </m:sSup>
                                  </m:sub>
                                </m:sSub>
                                <m:r>
                                  <a:rPr lang="en-AU">
                                    <a:latin typeface="Cambria Math" panose="02040503050406030204" pitchFamily="18" charset="0"/>
                                  </a:rPr>
                                  <m:t>×</m:t>
                                </m:r>
                                <m:sSub>
                                  <m:sSubPr>
                                    <m:ctrlPr>
                                      <a:rPr lang="en-AU" i="1">
                                        <a:latin typeface="Cambria Math" panose="02040503050406030204" pitchFamily="18" charset="0"/>
                                      </a:rPr>
                                    </m:ctrlPr>
                                  </m:sSubPr>
                                  <m:e>
                                    <m:r>
                                      <a:rPr lang="en-AU" i="1">
                                        <a:latin typeface="Cambria Math" panose="02040503050406030204" pitchFamily="18" charset="0"/>
                                      </a:rPr>
                                      <m:t>𝜖</m:t>
                                    </m:r>
                                  </m:e>
                                  <m:sub>
                                    <m:bar>
                                      <m:barPr>
                                        <m:pos m:val="top"/>
                                        <m:ctrlPr>
                                          <a:rPr lang="en-AU" i="1">
                                            <a:latin typeface="Cambria Math" panose="02040503050406030204" pitchFamily="18" charset="0"/>
                                          </a:rPr>
                                        </m:ctrlPr>
                                      </m:barPr>
                                      <m:e>
                                        <m:sSup>
                                          <m:sSupPr>
                                            <m:ctrlPr>
                                              <a:rPr lang="en-AU" i="1">
                                                <a:latin typeface="Cambria Math" panose="02040503050406030204" pitchFamily="18" charset="0"/>
                                              </a:rPr>
                                            </m:ctrlPr>
                                          </m:sSupPr>
                                          <m:e>
                                            <m:r>
                                              <m:rPr>
                                                <m:sty m:val="p"/>
                                              </m:rPr>
                                              <a:rPr lang="en-AU">
                                                <a:latin typeface="Cambria Math" panose="02040503050406030204" pitchFamily="18" charset="0"/>
                                              </a:rPr>
                                              <m:t>D</m:t>
                                            </m:r>
                                          </m:e>
                                          <m:sup>
                                            <m:r>
                                              <a:rPr lang="en-AU">
                                                <a:latin typeface="Cambria Math" panose="02040503050406030204" pitchFamily="18" charset="0"/>
                                              </a:rPr>
                                              <m:t>0</m:t>
                                            </m:r>
                                          </m:sup>
                                        </m:sSup>
                                      </m:e>
                                    </m:bar>
                                    <m:r>
                                      <a:rPr lang="en-AU">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𝐾</m:t>
                                        </m:r>
                                      </m:e>
                                      <m:sup>
                                        <m:r>
                                          <a:rPr lang="en-AU">
                                            <a:latin typeface="Cambria Math" panose="02040503050406030204" pitchFamily="18" charset="0"/>
                                          </a:rPr>
                                          <m:t>+</m:t>
                                        </m:r>
                                      </m:sup>
                                    </m:sSup>
                                    <m:sSup>
                                      <m:sSupPr>
                                        <m:ctrlPr>
                                          <a:rPr lang="en-AU" i="1">
                                            <a:latin typeface="Cambria Math" panose="02040503050406030204" pitchFamily="18" charset="0"/>
                                          </a:rPr>
                                        </m:ctrlPr>
                                      </m:sSupPr>
                                      <m:e>
                                        <m:r>
                                          <a:rPr lang="en-AU" i="1">
                                            <a:latin typeface="Cambria Math" panose="02040503050406030204" pitchFamily="18" charset="0"/>
                                          </a:rPr>
                                          <m:t>𝜋</m:t>
                                        </m:r>
                                      </m:e>
                                      <m:sup>
                                        <m:r>
                                          <a:rPr lang="en-AU" i="1">
                                            <a:latin typeface="Cambria Math" panose="02040503050406030204" pitchFamily="18" charset="0"/>
                                          </a:rPr>
                                          <m:t>−</m:t>
                                        </m:r>
                                      </m:sup>
                                    </m:sSup>
                                    <m:sSup>
                                      <m:sSupPr>
                                        <m:ctrlPr>
                                          <a:rPr lang="en-AU" i="1">
                                            <a:latin typeface="Cambria Math" panose="02040503050406030204" pitchFamily="18" charset="0"/>
                                          </a:rPr>
                                        </m:ctrlPr>
                                      </m:sSupPr>
                                      <m:e>
                                        <m:r>
                                          <a:rPr lang="en-AU" i="1">
                                            <a:latin typeface="Cambria Math" panose="02040503050406030204" pitchFamily="18" charset="0"/>
                                          </a:rPr>
                                          <m:t>𝜋</m:t>
                                        </m:r>
                                      </m:e>
                                      <m:sup>
                                        <m:r>
                                          <a:rPr lang="en-AU">
                                            <a:latin typeface="Cambria Math" panose="02040503050406030204" pitchFamily="18" charset="0"/>
                                          </a:rPr>
                                          <m:t>0</m:t>
                                        </m:r>
                                      </m:sup>
                                    </m:sSup>
                                  </m:sub>
                                </m:sSub>
                              </m:den>
                            </m:f>
                          </m:e>
                        </m:d>
                      </m:e>
                      <m:e>
                        <m:r>
                          <a:rPr lang="en-AU">
                            <a:latin typeface="Cambria Math" panose="02040503050406030204" pitchFamily="18" charset="0"/>
                          </a:rPr>
                          <m:t>&amp;=</m:t>
                        </m:r>
                        <m:r>
                          <m:rPr>
                            <m:sty m:val="p"/>
                          </m:rPr>
                          <a:rPr lang="en-AU">
                            <a:latin typeface="Cambria Math" panose="02040503050406030204" pitchFamily="18" charset="0"/>
                          </a:rPr>
                          <m:t>mean</m:t>
                        </m:r>
                        <m:d>
                          <m:dPr>
                            <m:ctrlPr>
                              <a:rPr lang="en-AU" i="1">
                                <a:latin typeface="Cambria Math" panose="02040503050406030204" pitchFamily="18" charset="0"/>
                              </a:rPr>
                            </m:ctrlPr>
                          </m:dPr>
                          <m:e>
                            <m:f>
                              <m:fPr>
                                <m:ctrlPr>
                                  <a:rPr lang="en-AU" i="1">
                                    <a:latin typeface="Cambria Math" panose="02040503050406030204" pitchFamily="18" charset="0"/>
                                  </a:rPr>
                                </m:ctrlPr>
                              </m:fPr>
                              <m:num>
                                <m:sSubSup>
                                  <m:sSubSupPr>
                                    <m:ctrlPr>
                                      <a:rPr lang="en-AU" i="1">
                                        <a:latin typeface="Cambria Math" panose="02040503050406030204" pitchFamily="18" charset="0"/>
                                      </a:rPr>
                                    </m:ctrlPr>
                                  </m:sSubSupPr>
                                  <m:e>
                                    <m:r>
                                      <a:rPr lang="en-AU" i="1">
                                        <a:latin typeface="Cambria Math" panose="02040503050406030204" pitchFamily="18" charset="0"/>
                                      </a:rPr>
                                      <m:t>𝑓</m:t>
                                    </m:r>
                                  </m:e>
                                  <m:sub>
                                    <m:bar>
                                      <m:barPr>
                                        <m:pos m:val="top"/>
                                        <m:ctrlPr>
                                          <a:rPr lang="en-AU" i="1">
                                            <a:latin typeface="Cambria Math" panose="02040503050406030204" pitchFamily="18" charset="0"/>
                                          </a:rPr>
                                        </m:ctrlPr>
                                      </m:barPr>
                                      <m:e>
                                        <m:sSup>
                                          <m:sSupPr>
                                            <m:ctrlPr>
                                              <a:rPr lang="en-AU" i="1">
                                                <a:latin typeface="Cambria Math" panose="02040503050406030204" pitchFamily="18" charset="0"/>
                                              </a:rPr>
                                            </m:ctrlPr>
                                          </m:sSupPr>
                                          <m:e>
                                            <m:r>
                                              <m:rPr>
                                                <m:sty m:val="p"/>
                                              </m:rPr>
                                              <a:rPr lang="en-AU">
                                                <a:latin typeface="Cambria Math" panose="02040503050406030204" pitchFamily="18" charset="0"/>
                                              </a:rPr>
                                              <m:t>D</m:t>
                                            </m:r>
                                          </m:e>
                                          <m:sup>
                                            <m:r>
                                              <a:rPr lang="en-AU">
                                                <a:latin typeface="Cambria Math" panose="02040503050406030204" pitchFamily="18" charset="0"/>
                                              </a:rPr>
                                              <m:t>0</m:t>
                                            </m:r>
                                          </m:sup>
                                        </m:sSup>
                                      </m:e>
                                    </m:bar>
                                    <m:r>
                                      <a:rPr lang="en-AU">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𝐾</m:t>
                                        </m:r>
                                      </m:e>
                                      <m:sup>
                                        <m:r>
                                          <a:rPr lang="en-AU">
                                            <a:latin typeface="Cambria Math" panose="02040503050406030204" pitchFamily="18" charset="0"/>
                                          </a:rPr>
                                          <m:t>+</m:t>
                                        </m:r>
                                      </m:sup>
                                    </m:sSup>
                                    <m:sSup>
                                      <m:sSupPr>
                                        <m:ctrlPr>
                                          <a:rPr lang="en-AU" i="1">
                                            <a:latin typeface="Cambria Math" panose="02040503050406030204" pitchFamily="18" charset="0"/>
                                          </a:rPr>
                                        </m:ctrlPr>
                                      </m:sSupPr>
                                      <m:e>
                                        <m:r>
                                          <a:rPr lang="en-AU" i="1">
                                            <a:latin typeface="Cambria Math" panose="02040503050406030204" pitchFamily="18" charset="0"/>
                                          </a:rPr>
                                          <m:t>𝜋</m:t>
                                        </m:r>
                                      </m:e>
                                      <m:sup>
                                        <m:r>
                                          <a:rPr lang="en-AU" i="1">
                                            <a:latin typeface="Cambria Math" panose="02040503050406030204" pitchFamily="18" charset="0"/>
                                          </a:rPr>
                                          <m:t>−</m:t>
                                        </m:r>
                                      </m:sup>
                                    </m:sSup>
                                  </m:sub>
                                  <m:sup>
                                    <m:r>
                                      <a:rPr lang="en-AU" i="1">
                                        <a:latin typeface="Cambria Math" panose="02040503050406030204" pitchFamily="18" charset="0"/>
                                      </a:rPr>
                                      <m:t>𝑠</m:t>
                                    </m:r>
                                  </m:sup>
                                </m:sSubSup>
                                <m:r>
                                  <a:rPr lang="en-AU">
                                    <a:latin typeface="Cambria Math" panose="02040503050406030204" pitchFamily="18" charset="0"/>
                                  </a:rPr>
                                  <m:t>×</m:t>
                                </m:r>
                                <m:r>
                                  <a:rPr lang="en-AU" i="1">
                                    <a:latin typeface="Cambria Math" panose="02040503050406030204" pitchFamily="18" charset="0"/>
                                  </a:rPr>
                                  <m:t>𝑌</m:t>
                                </m:r>
                              </m:num>
                              <m:den>
                                <m:r>
                                  <a:rPr lang="en-AU" i="1">
                                    <a:latin typeface="Cambria Math" panose="02040503050406030204" pitchFamily="18" charset="0"/>
                                  </a:rPr>
                                  <m:t>2×</m:t>
                                </m:r>
                                <m:sSub>
                                  <m:sSubPr>
                                    <m:ctrlPr>
                                      <a:rPr lang="en-AU" i="1">
                                        <a:latin typeface="Cambria Math" panose="02040503050406030204" pitchFamily="18" charset="0"/>
                                      </a:rPr>
                                    </m:ctrlPr>
                                  </m:sSubPr>
                                  <m:e>
                                    <m:r>
                                      <a:rPr lang="en-AU" i="1">
                                        <a:latin typeface="Cambria Math" panose="02040503050406030204" pitchFamily="18" charset="0"/>
                                      </a:rPr>
                                      <m:t>𝑁</m:t>
                                    </m:r>
                                  </m:e>
                                  <m:sub>
                                    <m:sSup>
                                      <m:sSupPr>
                                        <m:ctrlPr>
                                          <a:rPr lang="en-AU" i="1">
                                            <a:latin typeface="Cambria Math" panose="02040503050406030204" pitchFamily="18" charset="0"/>
                                          </a:rPr>
                                        </m:ctrlPr>
                                      </m:sSupPr>
                                      <m:e>
                                        <m:r>
                                          <a:rPr lang="en-AU" i="1">
                                            <a:latin typeface="Cambria Math" panose="02040503050406030204" pitchFamily="18" charset="0"/>
                                          </a:rPr>
                                          <m:t>𝐵</m:t>
                                        </m:r>
                                      </m:e>
                                      <m:sup>
                                        <m:r>
                                          <a:rPr lang="en-AU">
                                            <a:latin typeface="Cambria Math" panose="02040503050406030204" pitchFamily="18" charset="0"/>
                                          </a:rPr>
                                          <m:t>+</m:t>
                                        </m:r>
                                      </m:sup>
                                    </m:sSup>
                                    <m:sSup>
                                      <m:sSupPr>
                                        <m:ctrlPr>
                                          <a:rPr lang="en-AU" i="1">
                                            <a:latin typeface="Cambria Math" panose="02040503050406030204" pitchFamily="18" charset="0"/>
                                          </a:rPr>
                                        </m:ctrlPr>
                                      </m:sSupPr>
                                      <m:e>
                                        <m:r>
                                          <a:rPr lang="en-AU" i="1">
                                            <a:latin typeface="Cambria Math" panose="02040503050406030204" pitchFamily="18" charset="0"/>
                                          </a:rPr>
                                          <m:t>𝐵</m:t>
                                        </m:r>
                                      </m:e>
                                      <m:sup>
                                        <m:r>
                                          <a:rPr lang="en-AU" i="1">
                                            <a:latin typeface="Cambria Math" panose="02040503050406030204" pitchFamily="18" charset="0"/>
                                          </a:rPr>
                                          <m:t>−</m:t>
                                        </m:r>
                                      </m:sup>
                                    </m:sSup>
                                  </m:sub>
                                </m:sSub>
                                <m:r>
                                  <a:rPr lang="en-AU">
                                    <a:latin typeface="Cambria Math" panose="02040503050406030204" pitchFamily="18" charset="0"/>
                                  </a:rPr>
                                  <m:t>×</m:t>
                                </m:r>
                                <m:sSub>
                                  <m:sSubPr>
                                    <m:ctrlPr>
                                      <a:rPr lang="en-AU" i="1">
                                        <a:latin typeface="Cambria Math" panose="02040503050406030204" pitchFamily="18" charset="0"/>
                                      </a:rPr>
                                    </m:ctrlPr>
                                  </m:sSubPr>
                                  <m:e>
                                    <m:r>
                                      <a:rPr lang="en-AU" i="1">
                                        <a:latin typeface="Cambria Math" panose="02040503050406030204" pitchFamily="18" charset="0"/>
                                      </a:rPr>
                                      <m:t>𝜖</m:t>
                                    </m:r>
                                  </m:e>
                                  <m:sub>
                                    <m:bar>
                                      <m:barPr>
                                        <m:pos m:val="top"/>
                                        <m:ctrlPr>
                                          <a:rPr lang="en-AU" i="1">
                                            <a:latin typeface="Cambria Math" panose="02040503050406030204" pitchFamily="18" charset="0"/>
                                          </a:rPr>
                                        </m:ctrlPr>
                                      </m:barPr>
                                      <m:e>
                                        <m:sSup>
                                          <m:sSupPr>
                                            <m:ctrlPr>
                                              <a:rPr lang="en-AU" i="1">
                                                <a:latin typeface="Cambria Math" panose="02040503050406030204" pitchFamily="18" charset="0"/>
                                              </a:rPr>
                                            </m:ctrlPr>
                                          </m:sSupPr>
                                          <m:e>
                                            <m:r>
                                              <m:rPr>
                                                <m:sty m:val="p"/>
                                              </m:rPr>
                                              <a:rPr lang="en-AU">
                                                <a:latin typeface="Cambria Math" panose="02040503050406030204" pitchFamily="18" charset="0"/>
                                              </a:rPr>
                                              <m:t>D</m:t>
                                            </m:r>
                                          </m:e>
                                          <m:sup>
                                            <m:r>
                                              <a:rPr lang="en-AU">
                                                <a:latin typeface="Cambria Math" panose="02040503050406030204" pitchFamily="18" charset="0"/>
                                              </a:rPr>
                                              <m:t>0</m:t>
                                            </m:r>
                                          </m:sup>
                                        </m:sSup>
                                      </m:e>
                                    </m:bar>
                                    <m:r>
                                      <a:rPr lang="en-AU">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𝐾</m:t>
                                        </m:r>
                                      </m:e>
                                      <m:sup>
                                        <m:r>
                                          <a:rPr lang="en-AU">
                                            <a:latin typeface="Cambria Math" panose="02040503050406030204" pitchFamily="18" charset="0"/>
                                          </a:rPr>
                                          <m:t>+</m:t>
                                        </m:r>
                                      </m:sup>
                                    </m:sSup>
                                    <m:sSup>
                                      <m:sSupPr>
                                        <m:ctrlPr>
                                          <a:rPr lang="en-AU" i="1">
                                            <a:latin typeface="Cambria Math" panose="02040503050406030204" pitchFamily="18" charset="0"/>
                                          </a:rPr>
                                        </m:ctrlPr>
                                      </m:sSupPr>
                                      <m:e>
                                        <m:r>
                                          <a:rPr lang="en-AU" i="1">
                                            <a:latin typeface="Cambria Math" panose="02040503050406030204" pitchFamily="18" charset="0"/>
                                          </a:rPr>
                                          <m:t>𝜋</m:t>
                                        </m:r>
                                      </m:e>
                                      <m:sup>
                                        <m:r>
                                          <a:rPr lang="en-AU" i="1">
                                            <a:latin typeface="Cambria Math" panose="02040503050406030204" pitchFamily="18" charset="0"/>
                                          </a:rPr>
                                          <m:t>−</m:t>
                                        </m:r>
                                      </m:sup>
                                    </m:sSup>
                                  </m:sub>
                                </m:sSub>
                              </m:den>
                            </m:f>
                            <m:r>
                              <a:rPr lang="en-AU">
                                <a:latin typeface="Cambria Math" panose="02040503050406030204" pitchFamily="18" charset="0"/>
                              </a:rPr>
                              <m:t>,</m:t>
                            </m:r>
                            <m:f>
                              <m:fPr>
                                <m:ctrlPr>
                                  <a:rPr lang="en-AU" i="1">
                                    <a:latin typeface="Cambria Math" panose="02040503050406030204" pitchFamily="18" charset="0"/>
                                  </a:rPr>
                                </m:ctrlPr>
                              </m:fPr>
                              <m:num>
                                <m:sSubSup>
                                  <m:sSubSupPr>
                                    <m:ctrlPr>
                                      <a:rPr lang="en-AU" i="1">
                                        <a:latin typeface="Cambria Math" panose="02040503050406030204" pitchFamily="18" charset="0"/>
                                      </a:rPr>
                                    </m:ctrlPr>
                                  </m:sSubSupPr>
                                  <m:e>
                                    <m:r>
                                      <a:rPr lang="en-AU" i="1">
                                        <a:latin typeface="Cambria Math" panose="02040503050406030204" pitchFamily="18" charset="0"/>
                                      </a:rPr>
                                      <m:t>𝑓</m:t>
                                    </m:r>
                                  </m:e>
                                  <m:sub>
                                    <m:bar>
                                      <m:barPr>
                                        <m:pos m:val="top"/>
                                        <m:ctrlPr>
                                          <a:rPr lang="en-AU" i="1">
                                            <a:latin typeface="Cambria Math" panose="02040503050406030204" pitchFamily="18" charset="0"/>
                                          </a:rPr>
                                        </m:ctrlPr>
                                      </m:barPr>
                                      <m:e>
                                        <m:sSup>
                                          <m:sSupPr>
                                            <m:ctrlPr>
                                              <a:rPr lang="en-AU" i="1">
                                                <a:latin typeface="Cambria Math" panose="02040503050406030204" pitchFamily="18" charset="0"/>
                                              </a:rPr>
                                            </m:ctrlPr>
                                          </m:sSupPr>
                                          <m:e>
                                            <m:r>
                                              <m:rPr>
                                                <m:sty m:val="p"/>
                                              </m:rPr>
                                              <a:rPr lang="en-AU">
                                                <a:latin typeface="Cambria Math" panose="02040503050406030204" pitchFamily="18" charset="0"/>
                                              </a:rPr>
                                              <m:t>D</m:t>
                                            </m:r>
                                          </m:e>
                                          <m:sup>
                                            <m:r>
                                              <a:rPr lang="en-AU">
                                                <a:latin typeface="Cambria Math" panose="02040503050406030204" pitchFamily="18" charset="0"/>
                                              </a:rPr>
                                              <m:t>0</m:t>
                                            </m:r>
                                          </m:sup>
                                        </m:sSup>
                                      </m:e>
                                    </m:bar>
                                    <m:r>
                                      <a:rPr lang="en-AU">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𝐾</m:t>
                                        </m:r>
                                      </m:e>
                                      <m:sup>
                                        <m:r>
                                          <a:rPr lang="en-AU">
                                            <a:latin typeface="Cambria Math" panose="02040503050406030204" pitchFamily="18" charset="0"/>
                                          </a:rPr>
                                          <m:t>+</m:t>
                                        </m:r>
                                      </m:sup>
                                    </m:sSup>
                                    <m:sSup>
                                      <m:sSupPr>
                                        <m:ctrlPr>
                                          <a:rPr lang="en-AU" i="1">
                                            <a:latin typeface="Cambria Math" panose="02040503050406030204" pitchFamily="18" charset="0"/>
                                          </a:rPr>
                                        </m:ctrlPr>
                                      </m:sSupPr>
                                      <m:e>
                                        <m:r>
                                          <a:rPr lang="en-AU" i="1">
                                            <a:latin typeface="Cambria Math" panose="02040503050406030204" pitchFamily="18" charset="0"/>
                                          </a:rPr>
                                          <m:t>𝜋</m:t>
                                        </m:r>
                                      </m:e>
                                      <m:sup>
                                        <m:r>
                                          <a:rPr lang="en-AU" i="1">
                                            <a:latin typeface="Cambria Math" panose="02040503050406030204" pitchFamily="18" charset="0"/>
                                          </a:rPr>
                                          <m:t>−</m:t>
                                        </m:r>
                                      </m:sup>
                                    </m:sSup>
                                    <m:sSup>
                                      <m:sSupPr>
                                        <m:ctrlPr>
                                          <a:rPr lang="en-AU" i="1">
                                            <a:latin typeface="Cambria Math" panose="02040503050406030204" pitchFamily="18" charset="0"/>
                                          </a:rPr>
                                        </m:ctrlPr>
                                      </m:sSupPr>
                                      <m:e>
                                        <m:r>
                                          <a:rPr lang="en-AU" i="1">
                                            <a:latin typeface="Cambria Math" panose="02040503050406030204" pitchFamily="18" charset="0"/>
                                          </a:rPr>
                                          <m:t>𝜋</m:t>
                                        </m:r>
                                      </m:e>
                                      <m:sup>
                                        <m:r>
                                          <a:rPr lang="en-AU">
                                            <a:latin typeface="Cambria Math" panose="02040503050406030204" pitchFamily="18" charset="0"/>
                                          </a:rPr>
                                          <m:t>0</m:t>
                                        </m:r>
                                      </m:sup>
                                    </m:sSup>
                                  </m:sub>
                                  <m:sup>
                                    <m:r>
                                      <a:rPr lang="en-AU" i="1">
                                        <a:latin typeface="Cambria Math" panose="02040503050406030204" pitchFamily="18" charset="0"/>
                                      </a:rPr>
                                      <m:t>𝑠</m:t>
                                    </m:r>
                                  </m:sup>
                                </m:sSubSup>
                                <m:r>
                                  <a:rPr lang="en-AU">
                                    <a:latin typeface="Cambria Math" panose="02040503050406030204" pitchFamily="18" charset="0"/>
                                  </a:rPr>
                                  <m:t>×</m:t>
                                </m:r>
                                <m:r>
                                  <a:rPr lang="en-AU" i="1">
                                    <a:latin typeface="Cambria Math" panose="02040503050406030204" pitchFamily="18" charset="0"/>
                                  </a:rPr>
                                  <m:t>𝑌</m:t>
                                </m:r>
                              </m:num>
                              <m:den>
                                <m:r>
                                  <a:rPr lang="en-AU" i="1">
                                    <a:latin typeface="Cambria Math" panose="02040503050406030204" pitchFamily="18" charset="0"/>
                                  </a:rPr>
                                  <m:t>2×</m:t>
                                </m:r>
                                <m:sSub>
                                  <m:sSubPr>
                                    <m:ctrlPr>
                                      <a:rPr lang="en-AU" i="1">
                                        <a:latin typeface="Cambria Math" panose="02040503050406030204" pitchFamily="18" charset="0"/>
                                      </a:rPr>
                                    </m:ctrlPr>
                                  </m:sSubPr>
                                  <m:e>
                                    <m:r>
                                      <a:rPr lang="en-AU" i="1">
                                        <a:latin typeface="Cambria Math" panose="02040503050406030204" pitchFamily="18" charset="0"/>
                                      </a:rPr>
                                      <m:t>𝑁</m:t>
                                    </m:r>
                                  </m:e>
                                  <m:sub>
                                    <m:sSup>
                                      <m:sSupPr>
                                        <m:ctrlPr>
                                          <a:rPr lang="en-AU" i="1">
                                            <a:latin typeface="Cambria Math" panose="02040503050406030204" pitchFamily="18" charset="0"/>
                                          </a:rPr>
                                        </m:ctrlPr>
                                      </m:sSupPr>
                                      <m:e>
                                        <m:r>
                                          <a:rPr lang="en-AU" i="1">
                                            <a:latin typeface="Cambria Math" panose="02040503050406030204" pitchFamily="18" charset="0"/>
                                          </a:rPr>
                                          <m:t>𝐵</m:t>
                                        </m:r>
                                      </m:e>
                                      <m:sup>
                                        <m:r>
                                          <a:rPr lang="en-AU">
                                            <a:latin typeface="Cambria Math" panose="02040503050406030204" pitchFamily="18" charset="0"/>
                                          </a:rPr>
                                          <m:t>+</m:t>
                                        </m:r>
                                      </m:sup>
                                    </m:sSup>
                                    <m:sSup>
                                      <m:sSupPr>
                                        <m:ctrlPr>
                                          <a:rPr lang="en-AU" i="1">
                                            <a:latin typeface="Cambria Math" panose="02040503050406030204" pitchFamily="18" charset="0"/>
                                          </a:rPr>
                                        </m:ctrlPr>
                                      </m:sSupPr>
                                      <m:e>
                                        <m:r>
                                          <a:rPr lang="en-AU" i="1">
                                            <a:latin typeface="Cambria Math" panose="02040503050406030204" pitchFamily="18" charset="0"/>
                                          </a:rPr>
                                          <m:t>𝐵</m:t>
                                        </m:r>
                                      </m:e>
                                      <m:sup>
                                        <m:r>
                                          <a:rPr lang="en-AU" i="1">
                                            <a:latin typeface="Cambria Math" panose="02040503050406030204" pitchFamily="18" charset="0"/>
                                          </a:rPr>
                                          <m:t>−</m:t>
                                        </m:r>
                                      </m:sup>
                                    </m:sSup>
                                  </m:sub>
                                </m:sSub>
                                <m:r>
                                  <a:rPr lang="en-AU">
                                    <a:latin typeface="Cambria Math" panose="02040503050406030204" pitchFamily="18" charset="0"/>
                                  </a:rPr>
                                  <m:t>×</m:t>
                                </m:r>
                                <m:sSub>
                                  <m:sSubPr>
                                    <m:ctrlPr>
                                      <a:rPr lang="en-AU" i="1">
                                        <a:latin typeface="Cambria Math" panose="02040503050406030204" pitchFamily="18" charset="0"/>
                                      </a:rPr>
                                    </m:ctrlPr>
                                  </m:sSubPr>
                                  <m:e>
                                    <m:r>
                                      <a:rPr lang="en-AU" i="1">
                                        <a:latin typeface="Cambria Math" panose="02040503050406030204" pitchFamily="18" charset="0"/>
                                      </a:rPr>
                                      <m:t>𝜖</m:t>
                                    </m:r>
                                  </m:e>
                                  <m:sub>
                                    <m:bar>
                                      <m:barPr>
                                        <m:pos m:val="top"/>
                                        <m:ctrlPr>
                                          <a:rPr lang="en-AU" i="1">
                                            <a:latin typeface="Cambria Math" panose="02040503050406030204" pitchFamily="18" charset="0"/>
                                          </a:rPr>
                                        </m:ctrlPr>
                                      </m:barPr>
                                      <m:e>
                                        <m:sSup>
                                          <m:sSupPr>
                                            <m:ctrlPr>
                                              <a:rPr lang="en-AU" i="1">
                                                <a:latin typeface="Cambria Math" panose="02040503050406030204" pitchFamily="18" charset="0"/>
                                              </a:rPr>
                                            </m:ctrlPr>
                                          </m:sSupPr>
                                          <m:e>
                                            <m:r>
                                              <m:rPr>
                                                <m:sty m:val="p"/>
                                              </m:rPr>
                                              <a:rPr lang="en-AU">
                                                <a:latin typeface="Cambria Math" panose="02040503050406030204" pitchFamily="18" charset="0"/>
                                              </a:rPr>
                                              <m:t>D</m:t>
                                            </m:r>
                                          </m:e>
                                          <m:sup>
                                            <m:r>
                                              <a:rPr lang="en-AU">
                                                <a:latin typeface="Cambria Math" panose="02040503050406030204" pitchFamily="18" charset="0"/>
                                              </a:rPr>
                                              <m:t>0</m:t>
                                            </m:r>
                                          </m:sup>
                                        </m:sSup>
                                      </m:e>
                                    </m:bar>
                                    <m:r>
                                      <a:rPr lang="en-AU">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𝐾</m:t>
                                        </m:r>
                                      </m:e>
                                      <m:sup>
                                        <m:r>
                                          <a:rPr lang="en-AU">
                                            <a:latin typeface="Cambria Math" panose="02040503050406030204" pitchFamily="18" charset="0"/>
                                          </a:rPr>
                                          <m:t>+</m:t>
                                        </m:r>
                                      </m:sup>
                                    </m:sSup>
                                    <m:sSup>
                                      <m:sSupPr>
                                        <m:ctrlPr>
                                          <a:rPr lang="en-AU" i="1">
                                            <a:latin typeface="Cambria Math" panose="02040503050406030204" pitchFamily="18" charset="0"/>
                                          </a:rPr>
                                        </m:ctrlPr>
                                      </m:sSupPr>
                                      <m:e>
                                        <m:r>
                                          <a:rPr lang="en-AU" i="1">
                                            <a:latin typeface="Cambria Math" panose="02040503050406030204" pitchFamily="18" charset="0"/>
                                          </a:rPr>
                                          <m:t>𝜋</m:t>
                                        </m:r>
                                      </m:e>
                                      <m:sup>
                                        <m:r>
                                          <a:rPr lang="en-AU" i="1">
                                            <a:latin typeface="Cambria Math" panose="02040503050406030204" pitchFamily="18" charset="0"/>
                                          </a:rPr>
                                          <m:t>−</m:t>
                                        </m:r>
                                      </m:sup>
                                    </m:sSup>
                                    <m:sSup>
                                      <m:sSupPr>
                                        <m:ctrlPr>
                                          <a:rPr lang="en-AU" i="1">
                                            <a:latin typeface="Cambria Math" panose="02040503050406030204" pitchFamily="18" charset="0"/>
                                          </a:rPr>
                                        </m:ctrlPr>
                                      </m:sSupPr>
                                      <m:e>
                                        <m:r>
                                          <a:rPr lang="en-AU" i="1">
                                            <a:latin typeface="Cambria Math" panose="02040503050406030204" pitchFamily="18" charset="0"/>
                                          </a:rPr>
                                          <m:t>𝜋</m:t>
                                        </m:r>
                                      </m:e>
                                      <m:sup>
                                        <m:r>
                                          <a:rPr lang="en-AU">
                                            <a:latin typeface="Cambria Math" panose="02040503050406030204" pitchFamily="18" charset="0"/>
                                          </a:rPr>
                                          <m:t>0</m:t>
                                        </m:r>
                                      </m:sup>
                                    </m:sSup>
                                  </m:sub>
                                </m:sSub>
                              </m:den>
                            </m:f>
                          </m:e>
                        </m:d>
                      </m:e>
                      <m:e>
                        <m:r>
                          <a:rPr lang="en-AU">
                            <a:latin typeface="Cambria Math" panose="02040503050406030204" pitchFamily="18" charset="0"/>
                          </a:rPr>
                          <m:t>&amp;=</m:t>
                        </m:r>
                        <m:f>
                          <m:fPr>
                            <m:ctrlPr>
                              <a:rPr lang="en-AU" i="1">
                                <a:latin typeface="Cambria Math" panose="02040503050406030204" pitchFamily="18" charset="0"/>
                              </a:rPr>
                            </m:ctrlPr>
                          </m:fPr>
                          <m:num>
                            <m:r>
                              <a:rPr lang="en-AU" i="1">
                                <a:latin typeface="Cambria Math" panose="02040503050406030204" pitchFamily="18" charset="0"/>
                              </a:rPr>
                              <m:t>𝑌</m:t>
                            </m:r>
                          </m:num>
                          <m:den>
                            <m:r>
                              <a:rPr lang="en-AU" i="1">
                                <a:latin typeface="Cambria Math" panose="02040503050406030204" pitchFamily="18" charset="0"/>
                              </a:rPr>
                              <m:t>2×</m:t>
                            </m:r>
                            <m:sSub>
                              <m:sSubPr>
                                <m:ctrlPr>
                                  <a:rPr lang="en-AU" i="1">
                                    <a:latin typeface="Cambria Math" panose="02040503050406030204" pitchFamily="18" charset="0"/>
                                  </a:rPr>
                                </m:ctrlPr>
                              </m:sSubPr>
                              <m:e>
                                <m:r>
                                  <a:rPr lang="en-AU" i="1">
                                    <a:latin typeface="Cambria Math" panose="02040503050406030204" pitchFamily="18" charset="0"/>
                                  </a:rPr>
                                  <m:t>𝑁</m:t>
                                </m:r>
                              </m:e>
                              <m:sub>
                                <m:sSup>
                                  <m:sSupPr>
                                    <m:ctrlPr>
                                      <a:rPr lang="en-AU" i="1">
                                        <a:latin typeface="Cambria Math" panose="02040503050406030204" pitchFamily="18" charset="0"/>
                                      </a:rPr>
                                    </m:ctrlPr>
                                  </m:sSupPr>
                                  <m:e>
                                    <m:r>
                                      <a:rPr lang="en-AU" i="1">
                                        <a:latin typeface="Cambria Math" panose="02040503050406030204" pitchFamily="18" charset="0"/>
                                      </a:rPr>
                                      <m:t>𝐵</m:t>
                                    </m:r>
                                  </m:e>
                                  <m:sup>
                                    <m:r>
                                      <a:rPr lang="en-AU">
                                        <a:latin typeface="Cambria Math" panose="02040503050406030204" pitchFamily="18" charset="0"/>
                                      </a:rPr>
                                      <m:t>+</m:t>
                                    </m:r>
                                  </m:sup>
                                </m:sSup>
                                <m:sSup>
                                  <m:sSupPr>
                                    <m:ctrlPr>
                                      <a:rPr lang="en-AU" i="1">
                                        <a:latin typeface="Cambria Math" panose="02040503050406030204" pitchFamily="18" charset="0"/>
                                      </a:rPr>
                                    </m:ctrlPr>
                                  </m:sSupPr>
                                  <m:e>
                                    <m:r>
                                      <a:rPr lang="en-AU" i="1">
                                        <a:latin typeface="Cambria Math" panose="02040503050406030204" pitchFamily="18" charset="0"/>
                                      </a:rPr>
                                      <m:t>𝐵</m:t>
                                    </m:r>
                                  </m:e>
                                  <m:sup>
                                    <m:r>
                                      <a:rPr lang="en-AU" i="1">
                                        <a:latin typeface="Cambria Math" panose="02040503050406030204" pitchFamily="18" charset="0"/>
                                      </a:rPr>
                                      <m:t>−</m:t>
                                    </m:r>
                                  </m:sup>
                                </m:sSup>
                              </m:sub>
                            </m:sSub>
                          </m:den>
                        </m:f>
                        <m:r>
                          <a:rPr lang="en-AU">
                            <a:latin typeface="Cambria Math" panose="02040503050406030204" pitchFamily="18" charset="0"/>
                          </a:rPr>
                          <m:t>×</m:t>
                        </m:r>
                        <m:r>
                          <m:rPr>
                            <m:sty m:val="p"/>
                          </m:rPr>
                          <a:rPr lang="en-AU">
                            <a:latin typeface="Cambria Math" panose="02040503050406030204" pitchFamily="18" charset="0"/>
                          </a:rPr>
                          <m:t>mean</m:t>
                        </m:r>
                        <m:d>
                          <m:dPr>
                            <m:ctrlPr>
                              <a:rPr lang="en-AU" i="1">
                                <a:latin typeface="Cambria Math" panose="02040503050406030204" pitchFamily="18" charset="0"/>
                              </a:rPr>
                            </m:ctrlPr>
                          </m:dPr>
                          <m:e>
                            <m:f>
                              <m:fPr>
                                <m:ctrlPr>
                                  <a:rPr lang="en-AU" i="1">
                                    <a:latin typeface="Cambria Math" panose="02040503050406030204" pitchFamily="18" charset="0"/>
                                  </a:rPr>
                                </m:ctrlPr>
                              </m:fPr>
                              <m:num>
                                <m:sSubSup>
                                  <m:sSubSupPr>
                                    <m:ctrlPr>
                                      <a:rPr lang="en-AU" i="1">
                                        <a:latin typeface="Cambria Math" panose="02040503050406030204" pitchFamily="18" charset="0"/>
                                      </a:rPr>
                                    </m:ctrlPr>
                                  </m:sSubSupPr>
                                  <m:e>
                                    <m:r>
                                      <a:rPr lang="en-AU" i="1">
                                        <a:latin typeface="Cambria Math" panose="02040503050406030204" pitchFamily="18" charset="0"/>
                                      </a:rPr>
                                      <m:t>𝑓</m:t>
                                    </m:r>
                                  </m:e>
                                  <m:sub>
                                    <m:bar>
                                      <m:barPr>
                                        <m:pos m:val="top"/>
                                        <m:ctrlPr>
                                          <a:rPr lang="en-AU" i="1">
                                            <a:latin typeface="Cambria Math" panose="02040503050406030204" pitchFamily="18" charset="0"/>
                                          </a:rPr>
                                        </m:ctrlPr>
                                      </m:barPr>
                                      <m:e>
                                        <m:sSup>
                                          <m:sSupPr>
                                            <m:ctrlPr>
                                              <a:rPr lang="en-AU" i="1">
                                                <a:latin typeface="Cambria Math" panose="02040503050406030204" pitchFamily="18" charset="0"/>
                                              </a:rPr>
                                            </m:ctrlPr>
                                          </m:sSupPr>
                                          <m:e>
                                            <m:r>
                                              <m:rPr>
                                                <m:sty m:val="p"/>
                                              </m:rPr>
                                              <a:rPr lang="en-AU">
                                                <a:latin typeface="Cambria Math" panose="02040503050406030204" pitchFamily="18" charset="0"/>
                                              </a:rPr>
                                              <m:t>D</m:t>
                                            </m:r>
                                          </m:e>
                                          <m:sup>
                                            <m:r>
                                              <a:rPr lang="en-AU">
                                                <a:latin typeface="Cambria Math" panose="02040503050406030204" pitchFamily="18" charset="0"/>
                                              </a:rPr>
                                              <m:t>0</m:t>
                                            </m:r>
                                          </m:sup>
                                        </m:sSup>
                                      </m:e>
                                    </m:bar>
                                    <m:r>
                                      <a:rPr lang="en-AU">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𝐾</m:t>
                                        </m:r>
                                      </m:e>
                                      <m:sup>
                                        <m:r>
                                          <a:rPr lang="en-AU">
                                            <a:latin typeface="Cambria Math" panose="02040503050406030204" pitchFamily="18" charset="0"/>
                                          </a:rPr>
                                          <m:t>+</m:t>
                                        </m:r>
                                      </m:sup>
                                    </m:sSup>
                                    <m:sSup>
                                      <m:sSupPr>
                                        <m:ctrlPr>
                                          <a:rPr lang="en-AU" i="1">
                                            <a:latin typeface="Cambria Math" panose="02040503050406030204" pitchFamily="18" charset="0"/>
                                          </a:rPr>
                                        </m:ctrlPr>
                                      </m:sSupPr>
                                      <m:e>
                                        <m:r>
                                          <a:rPr lang="en-AU" i="1">
                                            <a:latin typeface="Cambria Math" panose="02040503050406030204" pitchFamily="18" charset="0"/>
                                          </a:rPr>
                                          <m:t>𝜋</m:t>
                                        </m:r>
                                      </m:e>
                                      <m:sup>
                                        <m:r>
                                          <a:rPr lang="en-AU" i="1">
                                            <a:latin typeface="Cambria Math" panose="02040503050406030204" pitchFamily="18" charset="0"/>
                                          </a:rPr>
                                          <m:t>−</m:t>
                                        </m:r>
                                      </m:sup>
                                    </m:sSup>
                                  </m:sub>
                                  <m:sup>
                                    <m:r>
                                      <a:rPr lang="en-AU" i="1">
                                        <a:latin typeface="Cambria Math" panose="02040503050406030204" pitchFamily="18" charset="0"/>
                                      </a:rPr>
                                      <m:t>𝑠</m:t>
                                    </m:r>
                                  </m:sup>
                                </m:sSubSup>
                              </m:num>
                              <m:den>
                                <m:sSub>
                                  <m:sSubPr>
                                    <m:ctrlPr>
                                      <a:rPr lang="en-AU" i="1">
                                        <a:latin typeface="Cambria Math" panose="02040503050406030204" pitchFamily="18" charset="0"/>
                                      </a:rPr>
                                    </m:ctrlPr>
                                  </m:sSubPr>
                                  <m:e>
                                    <m:r>
                                      <a:rPr lang="en-AU" i="1">
                                        <a:latin typeface="Cambria Math" panose="02040503050406030204" pitchFamily="18" charset="0"/>
                                      </a:rPr>
                                      <m:t>𝜖</m:t>
                                    </m:r>
                                  </m:e>
                                  <m:sub>
                                    <m:bar>
                                      <m:barPr>
                                        <m:pos m:val="top"/>
                                        <m:ctrlPr>
                                          <a:rPr lang="en-AU" i="1">
                                            <a:latin typeface="Cambria Math" panose="02040503050406030204" pitchFamily="18" charset="0"/>
                                          </a:rPr>
                                        </m:ctrlPr>
                                      </m:barPr>
                                      <m:e>
                                        <m:sSup>
                                          <m:sSupPr>
                                            <m:ctrlPr>
                                              <a:rPr lang="en-AU" i="1">
                                                <a:latin typeface="Cambria Math" panose="02040503050406030204" pitchFamily="18" charset="0"/>
                                              </a:rPr>
                                            </m:ctrlPr>
                                          </m:sSupPr>
                                          <m:e>
                                            <m:r>
                                              <m:rPr>
                                                <m:sty m:val="p"/>
                                              </m:rPr>
                                              <a:rPr lang="en-AU">
                                                <a:latin typeface="Cambria Math" panose="02040503050406030204" pitchFamily="18" charset="0"/>
                                              </a:rPr>
                                              <m:t>D</m:t>
                                            </m:r>
                                          </m:e>
                                          <m:sup>
                                            <m:r>
                                              <a:rPr lang="en-AU">
                                                <a:latin typeface="Cambria Math" panose="02040503050406030204" pitchFamily="18" charset="0"/>
                                              </a:rPr>
                                              <m:t>0</m:t>
                                            </m:r>
                                          </m:sup>
                                        </m:sSup>
                                      </m:e>
                                    </m:bar>
                                    <m:r>
                                      <a:rPr lang="en-AU">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𝐾</m:t>
                                        </m:r>
                                      </m:e>
                                      <m:sup>
                                        <m:r>
                                          <a:rPr lang="en-AU">
                                            <a:latin typeface="Cambria Math" panose="02040503050406030204" pitchFamily="18" charset="0"/>
                                          </a:rPr>
                                          <m:t>+</m:t>
                                        </m:r>
                                      </m:sup>
                                    </m:sSup>
                                    <m:sSup>
                                      <m:sSupPr>
                                        <m:ctrlPr>
                                          <a:rPr lang="en-AU" i="1">
                                            <a:latin typeface="Cambria Math" panose="02040503050406030204" pitchFamily="18" charset="0"/>
                                          </a:rPr>
                                        </m:ctrlPr>
                                      </m:sSupPr>
                                      <m:e>
                                        <m:r>
                                          <a:rPr lang="en-AU" i="1">
                                            <a:latin typeface="Cambria Math" panose="02040503050406030204" pitchFamily="18" charset="0"/>
                                          </a:rPr>
                                          <m:t>𝜋</m:t>
                                        </m:r>
                                      </m:e>
                                      <m:sup>
                                        <m:r>
                                          <a:rPr lang="en-AU" i="1">
                                            <a:latin typeface="Cambria Math" panose="02040503050406030204" pitchFamily="18" charset="0"/>
                                          </a:rPr>
                                          <m:t>−</m:t>
                                        </m:r>
                                      </m:sup>
                                    </m:sSup>
                                  </m:sub>
                                </m:sSub>
                              </m:den>
                            </m:f>
                            <m:r>
                              <a:rPr lang="en-AU">
                                <a:latin typeface="Cambria Math" panose="02040503050406030204" pitchFamily="18" charset="0"/>
                              </a:rPr>
                              <m:t>,</m:t>
                            </m:r>
                            <m:f>
                              <m:fPr>
                                <m:ctrlPr>
                                  <a:rPr lang="en-AU" i="1">
                                    <a:latin typeface="Cambria Math" panose="02040503050406030204" pitchFamily="18" charset="0"/>
                                  </a:rPr>
                                </m:ctrlPr>
                              </m:fPr>
                              <m:num>
                                <m:sSubSup>
                                  <m:sSubSupPr>
                                    <m:ctrlPr>
                                      <a:rPr lang="en-AU" i="1">
                                        <a:latin typeface="Cambria Math" panose="02040503050406030204" pitchFamily="18" charset="0"/>
                                      </a:rPr>
                                    </m:ctrlPr>
                                  </m:sSubSupPr>
                                  <m:e>
                                    <m:r>
                                      <a:rPr lang="en-AU" i="1">
                                        <a:latin typeface="Cambria Math" panose="02040503050406030204" pitchFamily="18" charset="0"/>
                                      </a:rPr>
                                      <m:t>𝑓</m:t>
                                    </m:r>
                                  </m:e>
                                  <m:sub>
                                    <m:bar>
                                      <m:barPr>
                                        <m:pos m:val="top"/>
                                        <m:ctrlPr>
                                          <a:rPr lang="en-AU" i="1">
                                            <a:latin typeface="Cambria Math" panose="02040503050406030204" pitchFamily="18" charset="0"/>
                                          </a:rPr>
                                        </m:ctrlPr>
                                      </m:barPr>
                                      <m:e>
                                        <m:sSup>
                                          <m:sSupPr>
                                            <m:ctrlPr>
                                              <a:rPr lang="en-AU" i="1">
                                                <a:latin typeface="Cambria Math" panose="02040503050406030204" pitchFamily="18" charset="0"/>
                                              </a:rPr>
                                            </m:ctrlPr>
                                          </m:sSupPr>
                                          <m:e>
                                            <m:r>
                                              <m:rPr>
                                                <m:sty m:val="p"/>
                                              </m:rPr>
                                              <a:rPr lang="en-AU">
                                                <a:latin typeface="Cambria Math" panose="02040503050406030204" pitchFamily="18" charset="0"/>
                                              </a:rPr>
                                              <m:t>D</m:t>
                                            </m:r>
                                          </m:e>
                                          <m:sup>
                                            <m:r>
                                              <a:rPr lang="en-AU">
                                                <a:latin typeface="Cambria Math" panose="02040503050406030204" pitchFamily="18" charset="0"/>
                                              </a:rPr>
                                              <m:t>0</m:t>
                                            </m:r>
                                          </m:sup>
                                        </m:sSup>
                                      </m:e>
                                    </m:bar>
                                    <m:r>
                                      <a:rPr lang="en-AU">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𝐾</m:t>
                                        </m:r>
                                      </m:e>
                                      <m:sup>
                                        <m:r>
                                          <a:rPr lang="en-AU">
                                            <a:latin typeface="Cambria Math" panose="02040503050406030204" pitchFamily="18" charset="0"/>
                                          </a:rPr>
                                          <m:t>+</m:t>
                                        </m:r>
                                      </m:sup>
                                    </m:sSup>
                                    <m:sSup>
                                      <m:sSupPr>
                                        <m:ctrlPr>
                                          <a:rPr lang="en-AU" i="1">
                                            <a:latin typeface="Cambria Math" panose="02040503050406030204" pitchFamily="18" charset="0"/>
                                          </a:rPr>
                                        </m:ctrlPr>
                                      </m:sSupPr>
                                      <m:e>
                                        <m:r>
                                          <a:rPr lang="en-AU" i="1">
                                            <a:latin typeface="Cambria Math" panose="02040503050406030204" pitchFamily="18" charset="0"/>
                                          </a:rPr>
                                          <m:t>𝜋</m:t>
                                        </m:r>
                                      </m:e>
                                      <m:sup>
                                        <m:r>
                                          <a:rPr lang="en-AU" i="1">
                                            <a:latin typeface="Cambria Math" panose="02040503050406030204" pitchFamily="18" charset="0"/>
                                          </a:rPr>
                                          <m:t>−</m:t>
                                        </m:r>
                                      </m:sup>
                                    </m:sSup>
                                    <m:sSup>
                                      <m:sSupPr>
                                        <m:ctrlPr>
                                          <a:rPr lang="en-AU" i="1">
                                            <a:latin typeface="Cambria Math" panose="02040503050406030204" pitchFamily="18" charset="0"/>
                                          </a:rPr>
                                        </m:ctrlPr>
                                      </m:sSupPr>
                                      <m:e>
                                        <m:r>
                                          <a:rPr lang="en-AU" i="1">
                                            <a:latin typeface="Cambria Math" panose="02040503050406030204" pitchFamily="18" charset="0"/>
                                          </a:rPr>
                                          <m:t>𝜋</m:t>
                                        </m:r>
                                      </m:e>
                                      <m:sup>
                                        <m:r>
                                          <a:rPr lang="en-AU">
                                            <a:latin typeface="Cambria Math" panose="02040503050406030204" pitchFamily="18" charset="0"/>
                                          </a:rPr>
                                          <m:t>0</m:t>
                                        </m:r>
                                      </m:sup>
                                    </m:sSup>
                                  </m:sub>
                                  <m:sup>
                                    <m:r>
                                      <a:rPr lang="en-AU" i="1">
                                        <a:latin typeface="Cambria Math" panose="02040503050406030204" pitchFamily="18" charset="0"/>
                                      </a:rPr>
                                      <m:t>𝑠</m:t>
                                    </m:r>
                                  </m:sup>
                                </m:sSubSup>
                              </m:num>
                              <m:den>
                                <m:sSub>
                                  <m:sSubPr>
                                    <m:ctrlPr>
                                      <a:rPr lang="en-AU" i="1">
                                        <a:latin typeface="Cambria Math" panose="02040503050406030204" pitchFamily="18" charset="0"/>
                                      </a:rPr>
                                    </m:ctrlPr>
                                  </m:sSubPr>
                                  <m:e>
                                    <m:r>
                                      <a:rPr lang="en-AU" i="1">
                                        <a:latin typeface="Cambria Math" panose="02040503050406030204" pitchFamily="18" charset="0"/>
                                      </a:rPr>
                                      <m:t>𝜖</m:t>
                                    </m:r>
                                  </m:e>
                                  <m:sub>
                                    <m:bar>
                                      <m:barPr>
                                        <m:pos m:val="top"/>
                                        <m:ctrlPr>
                                          <a:rPr lang="en-AU" i="1">
                                            <a:latin typeface="Cambria Math" panose="02040503050406030204" pitchFamily="18" charset="0"/>
                                          </a:rPr>
                                        </m:ctrlPr>
                                      </m:barPr>
                                      <m:e>
                                        <m:sSup>
                                          <m:sSupPr>
                                            <m:ctrlPr>
                                              <a:rPr lang="en-AU" i="1">
                                                <a:latin typeface="Cambria Math" panose="02040503050406030204" pitchFamily="18" charset="0"/>
                                              </a:rPr>
                                            </m:ctrlPr>
                                          </m:sSupPr>
                                          <m:e>
                                            <m:r>
                                              <m:rPr>
                                                <m:sty m:val="p"/>
                                              </m:rPr>
                                              <a:rPr lang="en-AU">
                                                <a:latin typeface="Cambria Math" panose="02040503050406030204" pitchFamily="18" charset="0"/>
                                              </a:rPr>
                                              <m:t>D</m:t>
                                            </m:r>
                                          </m:e>
                                          <m:sup>
                                            <m:r>
                                              <a:rPr lang="en-AU">
                                                <a:latin typeface="Cambria Math" panose="02040503050406030204" pitchFamily="18" charset="0"/>
                                              </a:rPr>
                                              <m:t>0</m:t>
                                            </m:r>
                                          </m:sup>
                                        </m:sSup>
                                      </m:e>
                                    </m:bar>
                                    <m:r>
                                      <a:rPr lang="en-AU">
                                        <a:latin typeface="Cambria Math" panose="02040503050406030204" pitchFamily="18" charset="0"/>
                                      </a:rPr>
                                      <m:t>→</m:t>
                                    </m:r>
                                    <m:sSup>
                                      <m:sSupPr>
                                        <m:ctrlPr>
                                          <a:rPr lang="en-AU" i="1">
                                            <a:latin typeface="Cambria Math" panose="02040503050406030204" pitchFamily="18" charset="0"/>
                                          </a:rPr>
                                        </m:ctrlPr>
                                      </m:sSupPr>
                                      <m:e>
                                        <m:r>
                                          <a:rPr lang="en-AU" i="1">
                                            <a:latin typeface="Cambria Math" panose="02040503050406030204" pitchFamily="18" charset="0"/>
                                          </a:rPr>
                                          <m:t>𝐾</m:t>
                                        </m:r>
                                      </m:e>
                                      <m:sup>
                                        <m:r>
                                          <a:rPr lang="en-AU">
                                            <a:latin typeface="Cambria Math" panose="02040503050406030204" pitchFamily="18" charset="0"/>
                                          </a:rPr>
                                          <m:t>+</m:t>
                                        </m:r>
                                      </m:sup>
                                    </m:sSup>
                                    <m:sSup>
                                      <m:sSupPr>
                                        <m:ctrlPr>
                                          <a:rPr lang="en-AU" i="1">
                                            <a:latin typeface="Cambria Math" panose="02040503050406030204" pitchFamily="18" charset="0"/>
                                          </a:rPr>
                                        </m:ctrlPr>
                                      </m:sSupPr>
                                      <m:e>
                                        <m:r>
                                          <a:rPr lang="en-AU" i="1">
                                            <a:latin typeface="Cambria Math" panose="02040503050406030204" pitchFamily="18" charset="0"/>
                                          </a:rPr>
                                          <m:t>𝜋</m:t>
                                        </m:r>
                                      </m:e>
                                      <m:sup>
                                        <m:r>
                                          <a:rPr lang="en-AU" i="1">
                                            <a:latin typeface="Cambria Math" panose="02040503050406030204" pitchFamily="18" charset="0"/>
                                          </a:rPr>
                                          <m:t>−</m:t>
                                        </m:r>
                                      </m:sup>
                                    </m:sSup>
                                    <m:sSup>
                                      <m:sSupPr>
                                        <m:ctrlPr>
                                          <a:rPr lang="en-AU" i="1">
                                            <a:latin typeface="Cambria Math" panose="02040503050406030204" pitchFamily="18" charset="0"/>
                                          </a:rPr>
                                        </m:ctrlPr>
                                      </m:sSupPr>
                                      <m:e>
                                        <m:r>
                                          <a:rPr lang="en-AU" i="1">
                                            <a:latin typeface="Cambria Math" panose="02040503050406030204" pitchFamily="18" charset="0"/>
                                          </a:rPr>
                                          <m:t>𝜋</m:t>
                                        </m:r>
                                      </m:e>
                                      <m:sup>
                                        <m:r>
                                          <a:rPr lang="en-AU">
                                            <a:latin typeface="Cambria Math" panose="02040503050406030204" pitchFamily="18" charset="0"/>
                                          </a:rPr>
                                          <m:t>0</m:t>
                                        </m:r>
                                      </m:sup>
                                    </m:sSup>
                                  </m:sub>
                                </m:sSub>
                              </m:den>
                            </m:f>
                          </m:e>
                        </m:d>
                        <m:r>
                          <a:rPr lang="en-AU">
                            <a:latin typeface="Cambria Math" panose="02040503050406030204" pitchFamily="18" charset="0"/>
                          </a:rPr>
                          <m:t>,</m:t>
                        </m:r>
                      </m:e>
                    </m:eqArr>
                  </m:oMath>
                </a14:m>
                <a:endParaRPr lang="en-AU" dirty="0"/>
              </a:p>
              <a:p>
                <a14:m>
                  <m:oMath xmlns:m="http://schemas.openxmlformats.org/officeDocument/2006/math">
                    <m:acc>
                      <m:accPr>
                        <m:chr m:val="̅"/>
                        <m:ctrlPr>
                          <a:rPr lang="en-AU" i="1">
                            <a:latin typeface="Cambria Math" panose="02040503050406030204" pitchFamily="18" charset="0"/>
                          </a:rPr>
                        </m:ctrlPr>
                      </m:accPr>
                      <m:e>
                        <m:r>
                          <a:rPr lang="en-AU" i="1">
                            <a:latin typeface="Cambria Math" panose="02040503050406030204" pitchFamily="18" charset="0"/>
                          </a:rPr>
                          <m:t>𝑥</m:t>
                        </m:r>
                      </m:e>
                    </m:acc>
                    <m:r>
                      <a:rPr lang="en-AU">
                        <a:latin typeface="Cambria Math" panose="02040503050406030204" pitchFamily="18" charset="0"/>
                      </a:rPr>
                      <m:t>=</m:t>
                    </m:r>
                    <m:sSubSup>
                      <m:sSubSupPr>
                        <m:ctrlPr>
                          <a:rPr lang="en-AU" i="1">
                            <a:latin typeface="Cambria Math" panose="02040503050406030204" pitchFamily="18" charset="0"/>
                          </a:rPr>
                        </m:ctrlPr>
                      </m:sSubSupPr>
                      <m:e>
                        <m:r>
                          <a:rPr lang="en-AU" i="1">
                            <a:latin typeface="Cambria Math" panose="02040503050406030204" pitchFamily="18" charset="0"/>
                          </a:rPr>
                          <m:t>𝜎</m:t>
                        </m:r>
                      </m:e>
                      <m:sub>
                        <m:acc>
                          <m:accPr>
                            <m:chr m:val="̅"/>
                            <m:ctrlPr>
                              <a:rPr lang="en-AU" i="1">
                                <a:latin typeface="Cambria Math" panose="02040503050406030204" pitchFamily="18" charset="0"/>
                              </a:rPr>
                            </m:ctrlPr>
                          </m:accPr>
                          <m:e>
                            <m:r>
                              <a:rPr lang="en-AU" i="1">
                                <a:latin typeface="Cambria Math" panose="02040503050406030204" pitchFamily="18" charset="0"/>
                              </a:rPr>
                              <m:t>𝑥</m:t>
                            </m:r>
                          </m:e>
                        </m:acc>
                      </m:sub>
                      <m:sup>
                        <m:r>
                          <a:rPr lang="en-AU">
                            <a:latin typeface="Cambria Math" panose="02040503050406030204" pitchFamily="18" charset="0"/>
                          </a:rPr>
                          <m:t>2</m:t>
                        </m:r>
                      </m:sup>
                    </m:sSubSup>
                    <m:d>
                      <m:dPr>
                        <m:ctrlPr>
                          <a:rPr lang="en-AU" i="1">
                            <a:latin typeface="Cambria Math" panose="02040503050406030204" pitchFamily="18" charset="0"/>
                          </a:rPr>
                        </m:ctrlPr>
                      </m:dPr>
                      <m:e>
                        <m:sSup>
                          <m:sSupPr>
                            <m:ctrlPr>
                              <a:rPr lang="en-AU" i="1">
                                <a:latin typeface="Cambria Math" panose="02040503050406030204" pitchFamily="18" charset="0"/>
                              </a:rPr>
                            </m:ctrlPr>
                          </m:sSupPr>
                          <m:e>
                            <m:r>
                              <a:rPr lang="en-AU" i="1">
                                <a:latin typeface="Cambria Math" panose="02040503050406030204" pitchFamily="18" charset="0"/>
                              </a:rPr>
                              <m:t>𝐽</m:t>
                            </m:r>
                          </m:e>
                          <m:sup>
                            <m:r>
                              <a:rPr lang="en-AU" i="1">
                                <a:latin typeface="Cambria Math" panose="02040503050406030204" pitchFamily="18" charset="0"/>
                              </a:rPr>
                              <m:t>𝑇</m:t>
                            </m:r>
                          </m:sup>
                        </m:sSup>
                        <m:sSup>
                          <m:sSupPr>
                            <m:ctrlPr>
                              <a:rPr lang="en-AU" i="1">
                                <a:latin typeface="Cambria Math" panose="02040503050406030204" pitchFamily="18" charset="0"/>
                              </a:rPr>
                            </m:ctrlPr>
                          </m:sSupPr>
                          <m:e>
                            <m:r>
                              <m:rPr>
                                <m:sty m:val="p"/>
                              </m:rPr>
                              <a:rPr lang="en-AU">
                                <a:latin typeface="Cambria Math" panose="02040503050406030204" pitchFamily="18" charset="0"/>
                              </a:rPr>
                              <m:t>Σ</m:t>
                            </m:r>
                          </m:e>
                          <m:sup>
                            <m:r>
                              <a:rPr lang="en-AU" i="1">
                                <a:latin typeface="Cambria Math" panose="02040503050406030204" pitchFamily="18" charset="0"/>
                              </a:rPr>
                              <m:t>−</m:t>
                            </m:r>
                            <m:r>
                              <a:rPr lang="en-AU">
                                <a:latin typeface="Cambria Math" panose="02040503050406030204" pitchFamily="18" charset="0"/>
                              </a:rPr>
                              <m:t>1</m:t>
                            </m:r>
                          </m:sup>
                        </m:sSup>
                        <m:r>
                          <a:rPr lang="en-AU" i="1">
                            <a:latin typeface="Cambria Math" panose="02040503050406030204" pitchFamily="18" charset="0"/>
                          </a:rPr>
                          <m:t>𝑋</m:t>
                        </m:r>
                      </m:e>
                    </m:d>
                  </m:oMath>
                </a14:m>
                <a:endParaRPr lang="en-AU" dirty="0"/>
              </a:p>
              <a:p>
                <a14:m>
                  <m:oMath xmlns:m="http://schemas.openxmlformats.org/officeDocument/2006/math">
                    <m:sSubSup>
                      <m:sSubSupPr>
                        <m:ctrlPr>
                          <a:rPr lang="en-AU" i="1">
                            <a:latin typeface="Cambria Math" panose="02040503050406030204" pitchFamily="18" charset="0"/>
                          </a:rPr>
                        </m:ctrlPr>
                      </m:sSubSupPr>
                      <m:e>
                        <m:r>
                          <a:rPr lang="en-AU" i="1">
                            <a:latin typeface="Cambria Math" panose="02040503050406030204" pitchFamily="18" charset="0"/>
                          </a:rPr>
                          <m:t>𝜎</m:t>
                        </m:r>
                      </m:e>
                      <m:sub>
                        <m:acc>
                          <m:accPr>
                            <m:chr m:val="̅"/>
                            <m:ctrlPr>
                              <a:rPr lang="en-AU" i="1">
                                <a:latin typeface="Cambria Math" panose="02040503050406030204" pitchFamily="18" charset="0"/>
                              </a:rPr>
                            </m:ctrlPr>
                          </m:accPr>
                          <m:e>
                            <m:r>
                              <a:rPr lang="en-AU" i="1">
                                <a:latin typeface="Cambria Math" panose="02040503050406030204" pitchFamily="18" charset="0"/>
                              </a:rPr>
                              <m:t>𝑥</m:t>
                            </m:r>
                          </m:e>
                        </m:acc>
                      </m:sub>
                      <m:sup>
                        <m:r>
                          <a:rPr lang="en-AU">
                            <a:latin typeface="Cambria Math" panose="02040503050406030204" pitchFamily="18" charset="0"/>
                          </a:rPr>
                          <m:t>2</m:t>
                        </m:r>
                      </m:sup>
                    </m:sSubSup>
                    <m:r>
                      <a:rPr lang="en-AU">
                        <a:latin typeface="Cambria Math" panose="02040503050406030204" pitchFamily="18" charset="0"/>
                      </a:rPr>
                      <m:t>=</m:t>
                    </m:r>
                    <m:sSup>
                      <m:sSupPr>
                        <m:ctrlPr>
                          <a:rPr lang="en-AU" i="1">
                            <a:latin typeface="Cambria Math" panose="02040503050406030204" pitchFamily="18" charset="0"/>
                          </a:rPr>
                        </m:ctrlPr>
                      </m:sSupPr>
                      <m:e>
                        <m:d>
                          <m:dPr>
                            <m:ctrlPr>
                              <a:rPr lang="en-AU" i="1">
                                <a:latin typeface="Cambria Math" panose="02040503050406030204" pitchFamily="18" charset="0"/>
                              </a:rPr>
                            </m:ctrlPr>
                          </m:dPr>
                          <m:e>
                            <m:sSup>
                              <m:sSupPr>
                                <m:ctrlPr>
                                  <a:rPr lang="en-AU" i="1">
                                    <a:latin typeface="Cambria Math" panose="02040503050406030204" pitchFamily="18" charset="0"/>
                                  </a:rPr>
                                </m:ctrlPr>
                              </m:sSupPr>
                              <m:e>
                                <m:r>
                                  <a:rPr lang="en-AU" i="1">
                                    <a:latin typeface="Cambria Math" panose="02040503050406030204" pitchFamily="18" charset="0"/>
                                  </a:rPr>
                                  <m:t>𝐽</m:t>
                                </m:r>
                              </m:e>
                              <m:sup>
                                <m:r>
                                  <a:rPr lang="en-AU" i="1">
                                    <a:latin typeface="Cambria Math" panose="02040503050406030204" pitchFamily="18" charset="0"/>
                                  </a:rPr>
                                  <m:t>𝑇</m:t>
                                </m:r>
                              </m:sup>
                            </m:sSup>
                            <m:sSup>
                              <m:sSupPr>
                                <m:ctrlPr>
                                  <a:rPr lang="en-AU" i="1">
                                    <a:latin typeface="Cambria Math" panose="02040503050406030204" pitchFamily="18" charset="0"/>
                                  </a:rPr>
                                </m:ctrlPr>
                              </m:sSupPr>
                              <m:e>
                                <m:r>
                                  <m:rPr>
                                    <m:sty m:val="p"/>
                                  </m:rPr>
                                  <a:rPr lang="en-AU">
                                    <a:latin typeface="Cambria Math" panose="02040503050406030204" pitchFamily="18" charset="0"/>
                                  </a:rPr>
                                  <m:t>Σ</m:t>
                                </m:r>
                              </m:e>
                              <m:sup>
                                <m:r>
                                  <a:rPr lang="en-AU" i="1">
                                    <a:latin typeface="Cambria Math" panose="02040503050406030204" pitchFamily="18" charset="0"/>
                                  </a:rPr>
                                  <m:t>−</m:t>
                                </m:r>
                                <m:r>
                                  <a:rPr lang="en-AU">
                                    <a:latin typeface="Cambria Math" panose="02040503050406030204" pitchFamily="18" charset="0"/>
                                  </a:rPr>
                                  <m:t>1</m:t>
                                </m:r>
                              </m:sup>
                            </m:sSup>
                            <m:r>
                              <a:rPr lang="en-AU" i="1">
                                <a:latin typeface="Cambria Math" panose="02040503050406030204" pitchFamily="18" charset="0"/>
                              </a:rPr>
                              <m:t>𝐽</m:t>
                            </m:r>
                          </m:e>
                        </m:d>
                      </m:e>
                      <m:sup>
                        <m:r>
                          <a:rPr lang="en-AU" i="1">
                            <a:latin typeface="Cambria Math" panose="02040503050406030204" pitchFamily="18" charset="0"/>
                          </a:rPr>
                          <m:t>−</m:t>
                        </m:r>
                        <m:r>
                          <a:rPr lang="en-AU">
                            <a:latin typeface="Cambria Math" panose="02040503050406030204" pitchFamily="18" charset="0"/>
                          </a:rPr>
                          <m:t>1</m:t>
                        </m:r>
                      </m:sup>
                    </m:sSup>
                  </m:oMath>
                </a14:m>
                <a:endParaRPr lang="en-AU" dirty="0"/>
              </a:p>
              <a:p>
                <a:r>
                  <a:rPr lang="en-AU" dirty="0"/>
                  <a:t>Uncorrelated: </a:t>
                </a:r>
                <a14:m>
                  <m:oMath xmlns:m="http://schemas.openxmlformats.org/officeDocument/2006/math">
                    <m:r>
                      <a:rPr lang="en-AU" b="0" i="1" smtClean="0">
                        <a:latin typeface="Cambria Math" panose="02040503050406030204" pitchFamily="18" charset="0"/>
                      </a:rPr>
                      <m:t>𝐷</m:t>
                    </m:r>
                  </m:oMath>
                </a14:m>
                <a:r>
                  <a:rPr lang="en-AU" dirty="0"/>
                  <a:t> decay </a:t>
                </a:r>
                <a14:m>
                  <m:oMath xmlns:m="http://schemas.openxmlformats.org/officeDocument/2006/math">
                    <m:r>
                      <a:rPr lang="en-AU" b="0" i="1" smtClean="0">
                        <a:latin typeface="Cambria Math" panose="02040503050406030204" pitchFamily="18" charset="0"/>
                      </a:rPr>
                      <m:t>𝔅</m:t>
                    </m:r>
                  </m:oMath>
                </a14:m>
                <a:r>
                  <a:rPr lang="en-AU" dirty="0"/>
                  <a:t>, recon eff.</a:t>
                </a:r>
              </a:p>
              <a:p>
                <a:r>
                  <a:rPr lang="en-AU" dirty="0"/>
                  <a:t>Correlated: Track eff., </a:t>
                </a:r>
                <a14:m>
                  <m:oMath xmlns:m="http://schemas.openxmlformats.org/officeDocument/2006/math">
                    <m:sSup>
                      <m:sSupPr>
                        <m:ctrlPr>
                          <a:rPr lang="en-AU" b="0" i="1" smtClean="0">
                            <a:latin typeface="Cambria Math" panose="02040503050406030204" pitchFamily="18" charset="0"/>
                          </a:rPr>
                        </m:ctrlPr>
                      </m:sSupPr>
                      <m:e>
                        <m:r>
                          <a:rPr lang="en-AU" b="0" i="1" smtClean="0">
                            <a:latin typeface="Cambria Math" panose="02040503050406030204" pitchFamily="18" charset="0"/>
                          </a:rPr>
                          <m:t>𝜋</m:t>
                        </m:r>
                      </m:e>
                      <m:sup>
                        <m:r>
                          <a:rPr lang="en-AU" b="0" i="1" smtClean="0">
                            <a:latin typeface="Cambria Math" panose="02040503050406030204" pitchFamily="18" charset="0"/>
                          </a:rPr>
                          <m:t>0</m:t>
                        </m:r>
                      </m:sup>
                    </m:sSup>
                  </m:oMath>
                </a14:m>
                <a:r>
                  <a:rPr lang="en-AU" dirty="0"/>
                  <a:t> eff., PID eff.</a:t>
                </a:r>
              </a:p>
              <a:p>
                <a14:m>
                  <m:oMath xmlns:m="http://schemas.openxmlformats.org/officeDocument/2006/math">
                    <m:eqArr>
                      <m:eqArrPr>
                        <m:ctrlPr>
                          <a:rPr lang="en-AU" i="1">
                            <a:latin typeface="Cambria Math" panose="02040503050406030204" pitchFamily="18" charset="0"/>
                          </a:rPr>
                        </m:ctrlPr>
                      </m:eqArrPr>
                      <m:e>
                        <m:sSub>
                          <m:sSubPr>
                            <m:ctrlPr>
                              <a:rPr lang="en-AU" i="1">
                                <a:latin typeface="Cambria Math" panose="02040503050406030204" pitchFamily="18" charset="0"/>
                              </a:rPr>
                            </m:ctrlPr>
                          </m:sSubPr>
                          <m:e>
                            <m:r>
                              <m:rPr>
                                <m:sty m:val="p"/>
                              </m:rPr>
                              <a:rPr lang="en-AU">
                                <a:latin typeface="Cambria Math" panose="02040503050406030204" pitchFamily="18" charset="0"/>
                              </a:rPr>
                              <m:t>Σ</m:t>
                            </m:r>
                          </m:e>
                          <m:sub>
                            <m:sSup>
                              <m:sSupPr>
                                <m:ctrlPr>
                                  <a:rPr lang="en-AU" i="1">
                                    <a:latin typeface="Cambria Math" panose="02040503050406030204" pitchFamily="18" charset="0"/>
                                  </a:rPr>
                                </m:ctrlPr>
                              </m:sSupPr>
                              <m:e>
                                <m:r>
                                  <m:rPr>
                                    <m:sty m:val="p"/>
                                  </m:rPr>
                                  <a:rPr lang="en-AU" i="1">
                                    <a:latin typeface="Cambria Math" panose="02040503050406030204" pitchFamily="18" charset="0"/>
                                  </a:rPr>
                                  <m:t>B</m:t>
                                </m:r>
                              </m:e>
                              <m:sup>
                                <m:r>
                                  <a:rPr lang="en-AU">
                                    <a:latin typeface="Cambria Math" panose="02040503050406030204" pitchFamily="18" charset="0"/>
                                  </a:rPr>
                                  <m:t>0</m:t>
                                </m:r>
                              </m:sup>
                            </m:sSup>
                            <m:bar>
                              <m:barPr>
                                <m:pos m:val="top"/>
                                <m:ctrlPr>
                                  <a:rPr lang="en-AU" i="1">
                                    <a:latin typeface="Cambria Math" panose="02040503050406030204" pitchFamily="18" charset="0"/>
                                  </a:rPr>
                                </m:ctrlPr>
                              </m:barPr>
                              <m:e>
                                <m:sSup>
                                  <m:sSupPr>
                                    <m:ctrlPr>
                                      <a:rPr lang="en-AU" i="1">
                                        <a:latin typeface="Cambria Math" panose="02040503050406030204" pitchFamily="18" charset="0"/>
                                      </a:rPr>
                                    </m:ctrlPr>
                                  </m:sSupPr>
                                  <m:e>
                                    <m:r>
                                      <m:rPr>
                                        <m:sty m:val="p"/>
                                      </m:rPr>
                                      <a:rPr lang="en-AU" i="1">
                                        <a:latin typeface="Cambria Math" panose="02040503050406030204" pitchFamily="18" charset="0"/>
                                      </a:rPr>
                                      <m:t>D</m:t>
                                    </m:r>
                                  </m:e>
                                  <m:sup>
                                    <m:r>
                                      <a:rPr lang="en-AU">
                                        <a:latin typeface="Cambria Math" panose="02040503050406030204" pitchFamily="18" charset="0"/>
                                      </a:rPr>
                                      <m:t>0</m:t>
                                    </m:r>
                                  </m:sup>
                                </m:sSup>
                              </m:e>
                            </m:bar>
                            <m:sSup>
                              <m:sSupPr>
                                <m:ctrlPr>
                                  <a:rPr lang="en-AU" i="1">
                                    <a:latin typeface="Cambria Math" panose="02040503050406030204" pitchFamily="18" charset="0"/>
                                  </a:rPr>
                                </m:ctrlPr>
                              </m:sSupPr>
                              <m:e>
                                <m:r>
                                  <m:rPr>
                                    <m:sty m:val="p"/>
                                  </m:rPr>
                                  <a:rPr lang="en-AU" i="1">
                                    <a:latin typeface="Cambria Math" panose="02040503050406030204" pitchFamily="18" charset="0"/>
                                  </a:rPr>
                                  <m:t>π</m:t>
                                </m:r>
                              </m:e>
                              <m:sup>
                                <m:r>
                                  <a:rPr lang="en-AU">
                                    <a:latin typeface="Cambria Math" panose="02040503050406030204" pitchFamily="18" charset="0"/>
                                  </a:rPr>
                                  <m:t>0</m:t>
                                </m:r>
                              </m:sup>
                            </m:sSup>
                          </m:sub>
                        </m:sSub>
                        <m:r>
                          <a:rPr lang="en-AU" b="0" i="1" smtClean="0">
                            <a:latin typeface="Cambria Math" panose="02040503050406030204" pitchFamily="18" charset="0"/>
                          </a:rPr>
                          <m:t>=</m:t>
                        </m:r>
                        <m:d>
                          <m:dPr>
                            <m:begChr m:val="["/>
                            <m:endChr m:val="]"/>
                            <m:ctrlPr>
                              <a:rPr lang="en-AU" i="1">
                                <a:latin typeface="Cambria Math" panose="02040503050406030204" pitchFamily="18" charset="0"/>
                              </a:rPr>
                            </m:ctrlPr>
                          </m:dPr>
                          <m:e>
                            <m:m>
                              <m:mPr>
                                <m:mcs>
                                  <m:mc>
                                    <m:mcPr>
                                      <m:count m:val="2"/>
                                      <m:mcJc m:val="center"/>
                                    </m:mcPr>
                                  </m:mc>
                                </m:mcs>
                                <m:ctrlPr>
                                  <a:rPr lang="en-AU" i="1">
                                    <a:latin typeface="Cambria Math" panose="02040503050406030204" pitchFamily="18" charset="0"/>
                                  </a:rPr>
                                </m:ctrlPr>
                              </m:mPr>
                              <m:mr>
                                <m:e>
                                  <m:r>
                                    <a:rPr lang="en-AU">
                                      <a:latin typeface="Cambria Math" panose="02040503050406030204" pitchFamily="18" charset="0"/>
                                    </a:rPr>
                                    <m:t>1.48</m:t>
                                  </m:r>
                                </m:e>
                                <m:e>
                                  <m:r>
                                    <a:rPr lang="en-AU">
                                      <a:latin typeface="Cambria Math" panose="02040503050406030204" pitchFamily="18" charset="0"/>
                                    </a:rPr>
                                    <m:t>2.40</m:t>
                                  </m:r>
                                </m:e>
                              </m:mr>
                              <m:mr>
                                <m:e>
                                  <m:r>
                                    <a:rPr lang="en-AU">
                                      <a:latin typeface="Cambria Math" panose="02040503050406030204" pitchFamily="18" charset="0"/>
                                    </a:rPr>
                                    <m:t>2.40</m:t>
                                  </m:r>
                                </m:e>
                                <m:e>
                                  <m:r>
                                    <a:rPr lang="en-AU">
                                      <a:latin typeface="Cambria Math" panose="02040503050406030204" pitchFamily="18" charset="0"/>
                                    </a:rPr>
                                    <m:t>6.77</m:t>
                                  </m:r>
                                </m:e>
                              </m:mr>
                            </m:m>
                          </m:e>
                        </m:d>
                        <m:r>
                          <a:rPr lang="en-AU" b="0" i="1" smtClean="0">
                            <a:latin typeface="Cambria Math" panose="02040503050406030204" pitchFamily="18" charset="0"/>
                          </a:rPr>
                          <m:t>,  </m:t>
                        </m:r>
                        <m:sSub>
                          <m:sSubPr>
                            <m:ctrlPr>
                              <a:rPr lang="en-AU" i="1">
                                <a:latin typeface="Cambria Math" panose="02040503050406030204" pitchFamily="18" charset="0"/>
                              </a:rPr>
                            </m:ctrlPr>
                          </m:sSubPr>
                          <m:e>
                            <m:r>
                              <m:rPr>
                                <m:sty m:val="p"/>
                              </m:rPr>
                              <a:rPr lang="en-AU">
                                <a:latin typeface="Cambria Math" panose="02040503050406030204" pitchFamily="18" charset="0"/>
                              </a:rPr>
                              <m:t>Σ</m:t>
                            </m:r>
                          </m:e>
                          <m:sub>
                            <m:sSup>
                              <m:sSupPr>
                                <m:ctrlPr>
                                  <a:rPr lang="en-AU" i="1">
                                    <a:latin typeface="Cambria Math" panose="02040503050406030204" pitchFamily="18" charset="0"/>
                                  </a:rPr>
                                </m:ctrlPr>
                              </m:sSupPr>
                              <m:e>
                                <m:r>
                                  <m:rPr>
                                    <m:sty m:val="p"/>
                                  </m:rPr>
                                  <a:rPr lang="en-AU" i="1">
                                    <a:latin typeface="Cambria Math" panose="02040503050406030204" pitchFamily="18" charset="0"/>
                                  </a:rPr>
                                  <m:t>B</m:t>
                                </m:r>
                              </m:e>
                              <m:sup>
                                <m:r>
                                  <a:rPr lang="en-AU">
                                    <a:latin typeface="Cambria Math" panose="02040503050406030204" pitchFamily="18" charset="0"/>
                                  </a:rPr>
                                  <m:t>+</m:t>
                                </m:r>
                              </m:sup>
                            </m:sSup>
                            <m:bar>
                              <m:barPr>
                                <m:pos m:val="top"/>
                                <m:ctrlPr>
                                  <a:rPr lang="en-AU" i="1">
                                    <a:latin typeface="Cambria Math" panose="02040503050406030204" pitchFamily="18" charset="0"/>
                                  </a:rPr>
                                </m:ctrlPr>
                              </m:barPr>
                              <m:e>
                                <m:sSup>
                                  <m:sSupPr>
                                    <m:ctrlPr>
                                      <a:rPr lang="en-AU" i="1">
                                        <a:latin typeface="Cambria Math" panose="02040503050406030204" pitchFamily="18" charset="0"/>
                                      </a:rPr>
                                    </m:ctrlPr>
                                  </m:sSupPr>
                                  <m:e>
                                    <m:r>
                                      <m:rPr>
                                        <m:sty m:val="p"/>
                                      </m:rPr>
                                      <a:rPr lang="en-AU" i="1">
                                        <a:latin typeface="Cambria Math" panose="02040503050406030204" pitchFamily="18" charset="0"/>
                                      </a:rPr>
                                      <m:t>D</m:t>
                                    </m:r>
                                  </m:e>
                                  <m:sup>
                                    <m:r>
                                      <a:rPr lang="en-AU">
                                        <a:latin typeface="Cambria Math" panose="02040503050406030204" pitchFamily="18" charset="0"/>
                                      </a:rPr>
                                      <m:t>0</m:t>
                                    </m:r>
                                  </m:sup>
                                </m:sSup>
                              </m:e>
                            </m:bar>
                            <m:sSup>
                              <m:sSupPr>
                                <m:ctrlPr>
                                  <a:rPr lang="en-AU" i="1">
                                    <a:latin typeface="Cambria Math" panose="02040503050406030204" pitchFamily="18" charset="0"/>
                                  </a:rPr>
                                </m:ctrlPr>
                              </m:sSupPr>
                              <m:e>
                                <m:r>
                                  <m:rPr>
                                    <m:sty m:val="p"/>
                                  </m:rPr>
                                  <a:rPr lang="en-AU" i="1">
                                    <a:latin typeface="Cambria Math" panose="02040503050406030204" pitchFamily="18" charset="0"/>
                                  </a:rPr>
                                  <m:t>π</m:t>
                                </m:r>
                              </m:e>
                              <m:sup>
                                <m:r>
                                  <a:rPr lang="en-AU">
                                    <a:latin typeface="Cambria Math" panose="02040503050406030204" pitchFamily="18" charset="0"/>
                                  </a:rPr>
                                  <m:t>+</m:t>
                                </m:r>
                              </m:sup>
                            </m:sSup>
                          </m:sub>
                        </m:sSub>
                        <m:r>
                          <a:rPr lang="en-AU" b="0" i="1" smtClean="0">
                            <a:latin typeface="Cambria Math" panose="02040503050406030204" pitchFamily="18" charset="0"/>
                          </a:rPr>
                          <m:t>=</m:t>
                        </m:r>
                        <m:d>
                          <m:dPr>
                            <m:begChr m:val="["/>
                            <m:endChr m:val="]"/>
                            <m:ctrlPr>
                              <a:rPr lang="en-AU" i="1">
                                <a:latin typeface="Cambria Math" panose="02040503050406030204" pitchFamily="18" charset="0"/>
                              </a:rPr>
                            </m:ctrlPr>
                          </m:dPr>
                          <m:e>
                            <m:m>
                              <m:mPr>
                                <m:mcs>
                                  <m:mc>
                                    <m:mcPr>
                                      <m:count m:val="2"/>
                                      <m:mcJc m:val="center"/>
                                    </m:mcPr>
                                  </m:mc>
                                </m:mcs>
                                <m:ctrlPr>
                                  <a:rPr lang="en-AU" i="1">
                                    <a:latin typeface="Cambria Math" panose="02040503050406030204" pitchFamily="18" charset="0"/>
                                  </a:rPr>
                                </m:ctrlPr>
                              </m:mPr>
                              <m:mr>
                                <m:e>
                                  <m:r>
                                    <a:rPr lang="en-AU">
                                      <a:latin typeface="Cambria Math" panose="02040503050406030204" pitchFamily="18" charset="0"/>
                                    </a:rPr>
                                    <m:t>1.17</m:t>
                                  </m:r>
                                </m:e>
                                <m:e>
                                  <m:r>
                                    <a:rPr lang="en-AU">
                                      <a:latin typeface="Cambria Math" panose="02040503050406030204" pitchFamily="18" charset="0"/>
                                    </a:rPr>
                                    <m:t>1.05</m:t>
                                  </m:r>
                                </m:e>
                              </m:mr>
                              <m:mr>
                                <m:e>
                                  <m:r>
                                    <a:rPr lang="en-AU">
                                      <a:latin typeface="Cambria Math" panose="02040503050406030204" pitchFamily="18" charset="0"/>
                                    </a:rPr>
                                    <m:t>1.05</m:t>
                                  </m:r>
                                </m:e>
                                <m:e>
                                  <m:r>
                                    <a:rPr lang="en-AU">
                                      <a:latin typeface="Cambria Math" panose="02040503050406030204" pitchFamily="18" charset="0"/>
                                    </a:rPr>
                                    <m:t>4.03</m:t>
                                  </m:r>
                                </m:e>
                              </m:mr>
                            </m:m>
                          </m:e>
                        </m:d>
                      </m:e>
                    </m:eqArr>
                  </m:oMath>
                </a14:m>
                <a:endParaRPr lang="en-AU" dirty="0"/>
              </a:p>
              <a:p>
                <a14:m>
                  <m:oMath xmlns:m="http://schemas.openxmlformats.org/officeDocument/2006/math">
                    <m:r>
                      <a:rPr lang="en-AU" i="1">
                        <a:latin typeface="Cambria Math" panose="02040503050406030204" pitchFamily="18" charset="0"/>
                      </a:rPr>
                      <m:t>2.44%</m:t>
                    </m:r>
                  </m:oMath>
                </a14:m>
                <a:r>
                  <a:rPr lang="en-AU" dirty="0"/>
                  <a:t> for </a:t>
                </a:r>
                <a14:m>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𝐵</m:t>
                        </m:r>
                      </m:e>
                      <m:sup>
                        <m:r>
                          <a:rPr lang="en-AU" i="1">
                            <a:latin typeface="Cambria Math" panose="02040503050406030204" pitchFamily="18" charset="0"/>
                          </a:rPr>
                          <m:t>0</m:t>
                        </m:r>
                      </m:sup>
                    </m:sSup>
                    <m:r>
                      <a:rPr lang="en-AU" i="1">
                        <a:latin typeface="Cambria Math" panose="02040503050406030204" pitchFamily="18" charset="0"/>
                      </a:rPr>
                      <m:t>→</m:t>
                    </m:r>
                    <m:bar>
                      <m:barPr>
                        <m:pos m:val="top"/>
                        <m:ctrlPr>
                          <a:rPr lang="en-AU" i="1">
                            <a:latin typeface="Cambria Math" panose="02040503050406030204" pitchFamily="18" charset="0"/>
                          </a:rPr>
                        </m:ctrlPr>
                      </m:barPr>
                      <m:e>
                        <m:sSup>
                          <m:sSupPr>
                            <m:ctrlPr>
                              <a:rPr lang="en-AU" i="1">
                                <a:latin typeface="Cambria Math" panose="02040503050406030204" pitchFamily="18" charset="0"/>
                              </a:rPr>
                            </m:ctrlPr>
                          </m:sSupPr>
                          <m:e>
                            <m:r>
                              <a:rPr lang="en-AU" i="1">
                                <a:latin typeface="Cambria Math" panose="02040503050406030204" pitchFamily="18" charset="0"/>
                              </a:rPr>
                              <m:t>𝐷</m:t>
                            </m:r>
                          </m:e>
                          <m:sup>
                            <m:r>
                              <a:rPr lang="en-AU" i="1">
                                <a:latin typeface="Cambria Math" panose="02040503050406030204" pitchFamily="18" charset="0"/>
                              </a:rPr>
                              <m:t>0</m:t>
                            </m:r>
                          </m:sup>
                        </m:sSup>
                      </m:e>
                    </m:bar>
                    <m:sSup>
                      <m:sSupPr>
                        <m:ctrlPr>
                          <a:rPr lang="en-AU" i="1">
                            <a:latin typeface="Cambria Math" panose="02040503050406030204" pitchFamily="18" charset="0"/>
                          </a:rPr>
                        </m:ctrlPr>
                      </m:sSupPr>
                      <m:e>
                        <m:r>
                          <a:rPr lang="en-AU" i="1">
                            <a:latin typeface="Cambria Math" panose="02040503050406030204" pitchFamily="18" charset="0"/>
                          </a:rPr>
                          <m:t>𝜋</m:t>
                        </m:r>
                      </m:e>
                      <m:sup>
                        <m:r>
                          <a:rPr lang="en-AU" i="1">
                            <a:latin typeface="Cambria Math" panose="02040503050406030204" pitchFamily="18" charset="0"/>
                          </a:rPr>
                          <m:t>0</m:t>
                        </m:r>
                      </m:sup>
                    </m:sSup>
                  </m:oMath>
                </a14:m>
                <a:r>
                  <a:rPr lang="en-AU" dirty="0"/>
                  <a:t> and </a:t>
                </a:r>
                <a14:m>
                  <m:oMath xmlns:m="http://schemas.openxmlformats.org/officeDocument/2006/math">
                    <m:r>
                      <a:rPr lang="en-AU" i="1">
                        <a:latin typeface="Cambria Math" panose="02040503050406030204" pitchFamily="18" charset="0"/>
                      </a:rPr>
                      <m:t>2.54%</m:t>
                    </m:r>
                  </m:oMath>
                </a14:m>
                <a:r>
                  <a:rPr lang="en-AU" dirty="0"/>
                  <a:t> for </a:t>
                </a:r>
                <a14:m>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𝐵</m:t>
                        </m:r>
                      </m:e>
                      <m:sup>
                        <m:r>
                          <a:rPr lang="en-AU" i="1">
                            <a:latin typeface="Cambria Math" panose="02040503050406030204" pitchFamily="18" charset="0"/>
                          </a:rPr>
                          <m:t>+</m:t>
                        </m:r>
                      </m:sup>
                    </m:sSup>
                    <m:r>
                      <a:rPr lang="en-AU" i="1">
                        <a:latin typeface="Cambria Math" panose="02040503050406030204" pitchFamily="18" charset="0"/>
                      </a:rPr>
                      <m:t>→</m:t>
                    </m:r>
                    <m:bar>
                      <m:barPr>
                        <m:pos m:val="top"/>
                        <m:ctrlPr>
                          <a:rPr lang="en-AU" i="1">
                            <a:latin typeface="Cambria Math" panose="02040503050406030204" pitchFamily="18" charset="0"/>
                          </a:rPr>
                        </m:ctrlPr>
                      </m:barPr>
                      <m:e>
                        <m:sSup>
                          <m:sSupPr>
                            <m:ctrlPr>
                              <a:rPr lang="en-AU" i="1">
                                <a:latin typeface="Cambria Math" panose="02040503050406030204" pitchFamily="18" charset="0"/>
                              </a:rPr>
                            </m:ctrlPr>
                          </m:sSupPr>
                          <m:e>
                            <m:r>
                              <a:rPr lang="en-AU" i="1">
                                <a:latin typeface="Cambria Math" panose="02040503050406030204" pitchFamily="18" charset="0"/>
                              </a:rPr>
                              <m:t>𝐷</m:t>
                            </m:r>
                          </m:e>
                          <m:sup>
                            <m:r>
                              <a:rPr lang="en-AU" i="1">
                                <a:latin typeface="Cambria Math" panose="02040503050406030204" pitchFamily="18" charset="0"/>
                              </a:rPr>
                              <m:t>0</m:t>
                            </m:r>
                          </m:sup>
                        </m:sSup>
                      </m:e>
                    </m:bar>
                    <m:sSup>
                      <m:sSupPr>
                        <m:ctrlPr>
                          <a:rPr lang="en-AU" i="1">
                            <a:latin typeface="Cambria Math" panose="02040503050406030204" pitchFamily="18" charset="0"/>
                          </a:rPr>
                        </m:ctrlPr>
                      </m:sSupPr>
                      <m:e>
                        <m:r>
                          <a:rPr lang="en-AU" i="1">
                            <a:latin typeface="Cambria Math" panose="02040503050406030204" pitchFamily="18" charset="0"/>
                          </a:rPr>
                          <m:t>𝜋</m:t>
                        </m:r>
                      </m:e>
                      <m:sup>
                        <m:r>
                          <a:rPr lang="en-AU" i="1">
                            <a:latin typeface="Cambria Math" panose="02040503050406030204" pitchFamily="18" charset="0"/>
                          </a:rPr>
                          <m:t>+</m:t>
                        </m:r>
                      </m:sup>
                    </m:sSup>
                  </m:oMath>
                </a14:m>
                <a:endParaRPr lang="en-AU" dirty="0"/>
              </a:p>
            </p:txBody>
          </p:sp>
        </mc:Choice>
        <mc:Fallback xmlns="">
          <p:sp>
            <p:nvSpPr>
              <p:cNvPr id="3" name="Content Placeholder 2">
                <a:extLst>
                  <a:ext uri="{FF2B5EF4-FFF2-40B4-BE49-F238E27FC236}">
                    <a16:creationId xmlns:a16="http://schemas.microsoft.com/office/drawing/2014/main" id="{41787E9C-1528-4C5E-A422-2C3B8D51121F}"/>
                  </a:ext>
                </a:extLst>
              </p:cNvPr>
              <p:cNvSpPr>
                <a:spLocks noGrp="1" noRot="1" noChangeAspect="1" noMove="1" noResize="1" noEditPoints="1" noAdjustHandles="1" noChangeArrowheads="1" noChangeShapeType="1" noTextEdit="1"/>
              </p:cNvSpPr>
              <p:nvPr>
                <p:ph idx="1"/>
              </p:nvPr>
            </p:nvSpPr>
            <p:spPr>
              <a:blipFill>
                <a:blip r:embed="rId3"/>
                <a:stretch>
                  <a:fillRect l="-593"/>
                </a:stretch>
              </a:blipFill>
            </p:spPr>
            <p:txBody>
              <a:bodyPr/>
              <a:lstStyle/>
              <a:p>
                <a:r>
                  <a:rPr lang="en-AU">
                    <a:noFill/>
                  </a:rPr>
                  <a:t> </a:t>
                </a:r>
              </a:p>
            </p:txBody>
          </p:sp>
        </mc:Fallback>
      </mc:AlternateContent>
      <p:sp>
        <p:nvSpPr>
          <p:cNvPr id="4" name="Date Placeholder 3">
            <a:extLst>
              <a:ext uri="{FF2B5EF4-FFF2-40B4-BE49-F238E27FC236}">
                <a16:creationId xmlns:a16="http://schemas.microsoft.com/office/drawing/2014/main" id="{400CE77D-EB15-42EB-8B8F-2C2D43407540}"/>
              </a:ext>
            </a:extLst>
          </p:cNvPr>
          <p:cNvSpPr>
            <a:spLocks noGrp="1"/>
          </p:cNvSpPr>
          <p:nvPr>
            <p:ph type="dt" sz="half" idx="10"/>
          </p:nvPr>
        </p:nvSpPr>
        <p:spPr/>
        <p:txBody>
          <a:bodyPr/>
          <a:lstStyle/>
          <a:p>
            <a:fld id="{D82B0AFB-02A8-4B7D-8649-F9C5C4223FD8}" type="datetime1">
              <a:rPr lang="en-US" smtClean="0"/>
              <a:t>9/18/2019</a:t>
            </a:fld>
            <a:endParaRPr lang="en-AU"/>
          </a:p>
        </p:txBody>
      </p:sp>
      <p:sp>
        <p:nvSpPr>
          <p:cNvPr id="5" name="Footer Placeholder 4">
            <a:extLst>
              <a:ext uri="{FF2B5EF4-FFF2-40B4-BE49-F238E27FC236}">
                <a16:creationId xmlns:a16="http://schemas.microsoft.com/office/drawing/2014/main" id="{CBD00072-BF7D-41AC-934D-16DB9BA00AEA}"/>
              </a:ext>
            </a:extLst>
          </p:cNvPr>
          <p:cNvSpPr>
            <a:spLocks noGrp="1"/>
          </p:cNvSpPr>
          <p:nvPr>
            <p:ph type="ftr" sz="quarter" idx="11"/>
          </p:nvPr>
        </p:nvSpPr>
        <p:spPr/>
        <p:txBody>
          <a:bodyPr/>
          <a:lstStyle/>
          <a:p>
            <a:r>
              <a:rPr lang="en-AU" altLang="en-US">
                <a:latin typeface="Cambria Math" panose="02040503050406030204" pitchFamily="18" charset="0"/>
                <a:ea typeface="Cambria Math" panose="02040503050406030204" pitchFamily="18" charset="0"/>
              </a:rPr>
              <a:t>Hadronic B Decays at Belle, PIC2019</a:t>
            </a:r>
            <a:endParaRPr lang="en-AU" dirty="0"/>
          </a:p>
        </p:txBody>
      </p:sp>
      <p:sp>
        <p:nvSpPr>
          <p:cNvPr id="6" name="Slide Number Placeholder 5">
            <a:extLst>
              <a:ext uri="{FF2B5EF4-FFF2-40B4-BE49-F238E27FC236}">
                <a16:creationId xmlns:a16="http://schemas.microsoft.com/office/drawing/2014/main" id="{B88BFFF2-9A3D-438C-8FFA-1DF284969621}"/>
              </a:ext>
            </a:extLst>
          </p:cNvPr>
          <p:cNvSpPr>
            <a:spLocks noGrp="1"/>
          </p:cNvSpPr>
          <p:nvPr>
            <p:ph type="sldNum" sz="quarter" idx="12"/>
          </p:nvPr>
        </p:nvSpPr>
        <p:spPr/>
        <p:txBody>
          <a:bodyPr/>
          <a:lstStyle/>
          <a:p>
            <a:fld id="{827338AE-70A8-4A03-982B-039069B7D21A}" type="slidenum">
              <a:rPr lang="en-AU" smtClean="0"/>
              <a:t>28</a:t>
            </a:fld>
            <a:endParaRPr lang="en-AU"/>
          </a:p>
        </p:txBody>
      </p:sp>
    </p:spTree>
    <p:extLst>
      <p:ext uri="{BB962C8B-B14F-4D97-AF65-F5344CB8AC3E}">
        <p14:creationId xmlns:p14="http://schemas.microsoft.com/office/powerpoint/2010/main" val="40712541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B30429D-EE96-4039-AD87-3E7522A4B9FB}"/>
                  </a:ext>
                </a:extLst>
              </p:cNvPr>
              <p:cNvSpPr>
                <a:spLocks noGrp="1"/>
              </p:cNvSpPr>
              <p:nvPr>
                <p:ph type="title"/>
              </p:nvPr>
            </p:nvSpPr>
            <p:spPr/>
            <p:txBody>
              <a:bodyPr>
                <a:normAutofit fontScale="90000"/>
              </a:bodyPr>
              <a:lstStyle/>
              <a:p>
                <a:r>
                  <a:rPr lang="en-AU" dirty="0"/>
                  <a:t>Systematic Uncertainties </a:t>
                </a:r>
                <a14:m>
                  <m:oMath xmlns:m="http://schemas.openxmlformats.org/officeDocument/2006/math">
                    <m:r>
                      <a:rPr lang="en-AU" b="0" i="0" smtClean="0">
                        <a:latin typeface="Cambria Math" panose="02040503050406030204" pitchFamily="18" charset="0"/>
                      </a:rPr>
                      <m:t>(</m:t>
                    </m:r>
                    <m:r>
                      <a:rPr lang="en-AU" b="0" i="1" smtClean="0">
                        <a:latin typeface="Cambria Math" panose="02040503050406030204" pitchFamily="18" charset="0"/>
                      </a:rPr>
                      <m:t>𝔅</m:t>
                    </m:r>
                    <m:r>
                      <a:rPr lang="en-AU" b="0" i="0" smtClean="0">
                        <a:latin typeface="Cambria Math" panose="02040503050406030204" pitchFamily="18" charset="0"/>
                      </a:rPr>
                      <m:t>)</m:t>
                    </m:r>
                  </m:oMath>
                </a14:m>
                <a:endParaRPr lang="en-AU" dirty="0"/>
              </a:p>
            </p:txBody>
          </p:sp>
        </mc:Choice>
        <mc:Fallback xmlns="">
          <p:sp>
            <p:nvSpPr>
              <p:cNvPr id="2" name="Title 1">
                <a:extLst>
                  <a:ext uri="{FF2B5EF4-FFF2-40B4-BE49-F238E27FC236}">
                    <a16:creationId xmlns:a16="http://schemas.microsoft.com/office/drawing/2014/main" id="{6B30429D-EE96-4039-AD87-3E7522A4B9FB}"/>
                  </a:ext>
                </a:extLst>
              </p:cNvPr>
              <p:cNvSpPr>
                <a:spLocks noGrp="1" noRot="1" noChangeAspect="1" noMove="1" noResize="1" noEditPoints="1" noAdjustHandles="1" noChangeArrowheads="1" noChangeShapeType="1" noTextEdit="1"/>
              </p:cNvSpPr>
              <p:nvPr>
                <p:ph type="title"/>
              </p:nvPr>
            </p:nvSpPr>
            <p:spPr>
              <a:blipFill>
                <a:blip r:embed="rId4"/>
                <a:stretch>
                  <a:fillRect l="-2114" b="-3723"/>
                </a:stretch>
              </a:blipFill>
            </p:spPr>
            <p:txBody>
              <a:bodyPr/>
              <a:lstStyle/>
              <a:p>
                <a:r>
                  <a:rPr lang="en-AU">
                    <a:noFill/>
                  </a:rPr>
                  <a:t> </a:t>
                </a:r>
              </a:p>
            </p:txBody>
          </p:sp>
        </mc:Fallback>
      </mc:AlternateContent>
      <p:sp>
        <p:nvSpPr>
          <p:cNvPr id="4" name="Date Placeholder 3">
            <a:extLst>
              <a:ext uri="{FF2B5EF4-FFF2-40B4-BE49-F238E27FC236}">
                <a16:creationId xmlns:a16="http://schemas.microsoft.com/office/drawing/2014/main" id="{605F4C2B-7D63-43D8-BA3E-E19C76BE96FE}"/>
              </a:ext>
            </a:extLst>
          </p:cNvPr>
          <p:cNvSpPr>
            <a:spLocks noGrp="1"/>
          </p:cNvSpPr>
          <p:nvPr>
            <p:ph type="dt" sz="half" idx="10"/>
          </p:nvPr>
        </p:nvSpPr>
        <p:spPr/>
        <p:txBody>
          <a:bodyPr/>
          <a:lstStyle/>
          <a:p>
            <a:r>
              <a:rPr lang="en-US" altLang="ja-JP"/>
              <a:t>09/08/2019</a:t>
            </a:r>
            <a:endParaRPr lang="en-AU" dirty="0"/>
          </a:p>
        </p:txBody>
      </p:sp>
      <mc:AlternateContent xmlns:mc="http://schemas.openxmlformats.org/markup-compatibility/2006" xmlns:a14="http://schemas.microsoft.com/office/drawing/2010/main">
        <mc:Choice Requires="a14">
          <p:sp>
            <p:nvSpPr>
              <p:cNvPr id="5" name="Footer Placeholder 4">
                <a:extLst>
                  <a:ext uri="{FF2B5EF4-FFF2-40B4-BE49-F238E27FC236}">
                    <a16:creationId xmlns:a16="http://schemas.microsoft.com/office/drawing/2014/main" id="{47058457-C584-49FD-AEF5-B8EB22C980C0}"/>
                  </a:ext>
                </a:extLst>
              </p:cNvPr>
              <p:cNvSpPr>
                <a:spLocks noGrp="1"/>
              </p:cNvSpPr>
              <p:nvPr>
                <p:ph type="ftr" sz="quarter" idx="11"/>
              </p:nvPr>
            </p:nvSpPr>
            <p:spPr/>
            <p:txBody>
              <a:bodyPr/>
              <a:lstStyle/>
              <a:p>
                <a:r>
                  <a:rPr lang="en-AU" altLang="en-US" dirty="0">
                    <a:latin typeface="Cambria Math" panose="02040503050406030204" pitchFamily="18" charset="0"/>
                    <a:ea typeface="Cambria Math" panose="02040503050406030204" pitchFamily="18" charset="0"/>
                  </a:rPr>
                  <a:t>Measurement of </a:t>
                </a:r>
                <a14:m>
                  <m:oMath xmlns:m="http://schemas.openxmlformats.org/officeDocument/2006/math">
                    <m:r>
                      <a:rPr lang="en-AU" altLang="en-US" i="1">
                        <a:latin typeface="Cambria Math" panose="02040503050406030204" pitchFamily="18" charset="0"/>
                        <a:ea typeface="Cambria Math" panose="02040503050406030204" pitchFamily="18" charset="0"/>
                      </a:rPr>
                      <m:t>𝔅</m:t>
                    </m:r>
                  </m:oMath>
                </a14:m>
                <a:r>
                  <a:rPr lang="en-AU" altLang="en-US" dirty="0">
                    <a:latin typeface="Cambria Math" panose="02040503050406030204" pitchFamily="18" charset="0"/>
                    <a:ea typeface="Cambria Math" panose="02040503050406030204" pitchFamily="18" charset="0"/>
                  </a:rPr>
                  <a:t> and </a:t>
                </a:r>
                <a14:m>
                  <m:oMath xmlns:m="http://schemas.openxmlformats.org/officeDocument/2006/math">
                    <m:sSub>
                      <m:sSubPr>
                        <m:ctrlPr>
                          <a:rPr lang="en-AU" altLang="en-US" i="1">
                            <a:latin typeface="Cambria Math" panose="02040503050406030204" pitchFamily="18" charset="0"/>
                            <a:ea typeface="Cambria Math" panose="02040503050406030204" pitchFamily="18" charset="0"/>
                          </a:rPr>
                        </m:ctrlPr>
                      </m:sSubPr>
                      <m:e>
                        <m:r>
                          <a:rPr lang="en-AU" altLang="en-US" i="1">
                            <a:latin typeface="Cambria Math" panose="02040503050406030204" pitchFamily="18" charset="0"/>
                            <a:ea typeface="Cambria Math" panose="02040503050406030204" pitchFamily="18" charset="0"/>
                          </a:rPr>
                          <m:t>𝐴</m:t>
                        </m:r>
                      </m:e>
                      <m:sub>
                        <m:r>
                          <a:rPr lang="en-AU" altLang="en-US" i="1">
                            <a:latin typeface="Cambria Math" panose="02040503050406030204" pitchFamily="18" charset="0"/>
                            <a:ea typeface="Cambria Math" panose="02040503050406030204" pitchFamily="18" charset="0"/>
                          </a:rPr>
                          <m:t>𝐶𝑃</m:t>
                        </m:r>
                      </m:sub>
                    </m:sSub>
                  </m:oMath>
                </a14:m>
                <a:r>
                  <a:rPr lang="en-AU" altLang="en-US" dirty="0">
                    <a:latin typeface="Cambria Math" panose="02040503050406030204" pitchFamily="18" charset="0"/>
                    <a:ea typeface="Cambria Math" panose="02040503050406030204" pitchFamily="18" charset="0"/>
                  </a:rPr>
                  <a:t> in </a:t>
                </a:r>
                <a14:m>
                  <m:oMath xmlns:m="http://schemas.openxmlformats.org/officeDocument/2006/math">
                    <m:r>
                      <m:rPr>
                        <m:sty m:val="p"/>
                      </m:rPr>
                      <a:rPr lang="en-AU">
                        <a:latin typeface="Cambria Math" panose="02040503050406030204" pitchFamily="18" charset="0"/>
                        <a:ea typeface="Cambria Math" panose="02040503050406030204" pitchFamily="18" charset="0"/>
                      </a:rPr>
                      <m:t>B</m:t>
                    </m:r>
                    <m:r>
                      <a:rPr lang="en-AU">
                        <a:latin typeface="Cambria Math" panose="02040503050406030204" pitchFamily="18" charset="0"/>
                        <a:ea typeface="Cambria Math" panose="02040503050406030204" pitchFamily="18" charset="0"/>
                      </a:rPr>
                      <m:t>→</m:t>
                    </m:r>
                    <m:bar>
                      <m:barPr>
                        <m:pos m:val="top"/>
                        <m:ctrlPr>
                          <a:rPr lang="en-AU" i="1">
                            <a:latin typeface="Cambria Math" panose="02040503050406030204" pitchFamily="18" charset="0"/>
                            <a:ea typeface="Cambria Math" panose="02040503050406030204" pitchFamily="18" charset="0"/>
                          </a:rPr>
                        </m:ctrlPr>
                      </m:barPr>
                      <m:e>
                        <m:sSup>
                          <m:sSupPr>
                            <m:ctrlPr>
                              <a:rPr lang="en-AU" i="1">
                                <a:latin typeface="Cambria Math" panose="02040503050406030204" pitchFamily="18" charset="0"/>
                                <a:ea typeface="Cambria Math" panose="02040503050406030204" pitchFamily="18" charset="0"/>
                              </a:rPr>
                            </m:ctrlPr>
                          </m:sSupPr>
                          <m:e>
                            <m:r>
                              <m:rPr>
                                <m:sty m:val="p"/>
                              </m:rPr>
                              <a:rPr lang="en-AU">
                                <a:latin typeface="Cambria Math" panose="02040503050406030204" pitchFamily="18" charset="0"/>
                                <a:ea typeface="Cambria Math" panose="02040503050406030204" pitchFamily="18" charset="0"/>
                              </a:rPr>
                              <m:t>D</m:t>
                            </m:r>
                          </m:e>
                          <m:sup>
                            <m:r>
                              <a:rPr lang="en-AU">
                                <a:latin typeface="Cambria Math" panose="02040503050406030204" pitchFamily="18" charset="0"/>
                                <a:ea typeface="Cambria Math" panose="02040503050406030204" pitchFamily="18" charset="0"/>
                              </a:rPr>
                              <m:t>0</m:t>
                            </m:r>
                          </m:sup>
                        </m:sSup>
                      </m:e>
                    </m:bar>
                    <m:sSup>
                      <m:sSupPr>
                        <m:ctrlPr>
                          <a:rPr lang="en-AU" i="1">
                            <a:latin typeface="Cambria Math" panose="02040503050406030204" pitchFamily="18" charset="0"/>
                            <a:ea typeface="Cambria Math" panose="02040503050406030204" pitchFamily="18" charset="0"/>
                          </a:rPr>
                        </m:ctrlPr>
                      </m:sSupPr>
                      <m:e>
                        <m:r>
                          <a:rPr lang="en-AU">
                            <a:latin typeface="Cambria Math" panose="02040503050406030204" pitchFamily="18" charset="0"/>
                            <a:ea typeface="Cambria Math" panose="02040503050406030204" pitchFamily="18" charset="0"/>
                          </a:rPr>
                          <m:t>𝜋</m:t>
                        </m:r>
                      </m:e>
                      <m:sup>
                        <m:r>
                          <a:rPr lang="en-AU">
                            <a:latin typeface="Cambria Math" panose="02040503050406030204" pitchFamily="18" charset="0"/>
                            <a:ea typeface="Cambria Math" panose="02040503050406030204" pitchFamily="18" charset="0"/>
                          </a:rPr>
                          <m:t>0</m:t>
                        </m:r>
                      </m:sup>
                    </m:sSup>
                  </m:oMath>
                </a14:m>
                <a:r>
                  <a:rPr lang="en-AU" altLang="en-US" dirty="0">
                    <a:latin typeface="Cambria Math" panose="02040503050406030204" pitchFamily="18" charset="0"/>
                    <a:ea typeface="Cambria Math" panose="02040503050406030204" pitchFamily="18" charset="0"/>
                  </a:rPr>
                  <a:t> decays</a:t>
                </a:r>
                <a:endParaRPr lang="en-AU" dirty="0"/>
              </a:p>
            </p:txBody>
          </p:sp>
        </mc:Choice>
        <mc:Fallback xmlns="">
          <p:sp>
            <p:nvSpPr>
              <p:cNvPr id="5" name="Footer Placeholder 4">
                <a:extLst>
                  <a:ext uri="{FF2B5EF4-FFF2-40B4-BE49-F238E27FC236}">
                    <a16:creationId xmlns:a16="http://schemas.microsoft.com/office/drawing/2014/main" id="{47058457-C584-49FD-AEF5-B8EB22C980C0}"/>
                  </a:ext>
                </a:extLst>
              </p:cNvPr>
              <p:cNvSpPr>
                <a:spLocks noGrp="1" noRot="1" noChangeAspect="1" noMove="1" noResize="1" noEditPoints="1" noAdjustHandles="1" noChangeArrowheads="1" noChangeShapeType="1" noTextEdit="1"/>
              </p:cNvSpPr>
              <p:nvPr>
                <p:ph type="ftr" sz="quarter" idx="11"/>
              </p:nvPr>
            </p:nvSpPr>
            <p:spPr>
              <a:blipFill>
                <a:blip r:embed="rId5"/>
                <a:stretch>
                  <a:fillRect/>
                </a:stretch>
              </a:blipFill>
            </p:spPr>
            <p:txBody>
              <a:bodyPr/>
              <a:lstStyle/>
              <a:p>
                <a:r>
                  <a:rPr lang="en-AU">
                    <a:noFill/>
                  </a:rPr>
                  <a:t> </a:t>
                </a:r>
              </a:p>
            </p:txBody>
          </p:sp>
        </mc:Fallback>
      </mc:AlternateContent>
      <p:sp>
        <p:nvSpPr>
          <p:cNvPr id="6" name="Slide Number Placeholder 5">
            <a:extLst>
              <a:ext uri="{FF2B5EF4-FFF2-40B4-BE49-F238E27FC236}">
                <a16:creationId xmlns:a16="http://schemas.microsoft.com/office/drawing/2014/main" id="{89F175EC-914A-4B8C-9EB2-29960D9AF3AA}"/>
              </a:ext>
            </a:extLst>
          </p:cNvPr>
          <p:cNvSpPr>
            <a:spLocks noGrp="1"/>
          </p:cNvSpPr>
          <p:nvPr>
            <p:ph type="sldNum" sz="quarter" idx="12"/>
          </p:nvPr>
        </p:nvSpPr>
        <p:spPr/>
        <p:txBody>
          <a:bodyPr/>
          <a:lstStyle/>
          <a:p>
            <a:fld id="{83552B19-A077-4D04-8AD8-16FAFF0D17D1}" type="slidenum">
              <a:rPr lang="en-AU" smtClean="0"/>
              <a:pPr/>
              <a:t>29</a:t>
            </a:fld>
            <a:endParaRPr lang="en-AU" dirty="0"/>
          </a:p>
        </p:txBody>
      </p:sp>
      <p:graphicFrame>
        <p:nvGraphicFramePr>
          <p:cNvPr id="9" name="Object 8">
            <a:extLst>
              <a:ext uri="{FF2B5EF4-FFF2-40B4-BE49-F238E27FC236}">
                <a16:creationId xmlns:a16="http://schemas.microsoft.com/office/drawing/2014/main" id="{587C88BC-2384-487A-839B-F9EA4E64A1E4}"/>
              </a:ext>
            </a:extLst>
          </p:cNvPr>
          <p:cNvGraphicFramePr>
            <a:graphicFrameLocks noChangeAspect="1"/>
          </p:cNvGraphicFramePr>
          <p:nvPr>
            <p:extLst>
              <p:ext uri="{D42A27DB-BD31-4B8C-83A1-F6EECF244321}">
                <p14:modId xmlns:p14="http://schemas.microsoft.com/office/powerpoint/2010/main" val="491486577"/>
              </p:ext>
            </p:extLst>
          </p:nvPr>
        </p:nvGraphicFramePr>
        <p:xfrm>
          <a:off x="1935956" y="2141044"/>
          <a:ext cx="5272087" cy="3681413"/>
        </p:xfrm>
        <a:graphic>
          <a:graphicData uri="http://schemas.openxmlformats.org/presentationml/2006/ole">
            <mc:AlternateContent xmlns:mc="http://schemas.openxmlformats.org/markup-compatibility/2006">
              <mc:Choice xmlns:v="urn:schemas-microsoft-com:vml" Requires="v">
                <p:oleObj spid="_x0000_s1029" name="Document" r:id="rId6" imgW="5271564" imgH="3681492" progId="Word.Document.12">
                  <p:embed/>
                </p:oleObj>
              </mc:Choice>
              <mc:Fallback>
                <p:oleObj name="Document" r:id="rId6" imgW="5271564" imgH="3681492" progId="Word.Document.12">
                  <p:embed/>
                  <p:pic>
                    <p:nvPicPr>
                      <p:cNvPr id="0" name=""/>
                      <p:cNvPicPr/>
                      <p:nvPr/>
                    </p:nvPicPr>
                    <p:blipFill>
                      <a:blip r:embed="rId7"/>
                      <a:stretch>
                        <a:fillRect/>
                      </a:stretch>
                    </p:blipFill>
                    <p:spPr>
                      <a:xfrm>
                        <a:off x="1935956" y="2141044"/>
                        <a:ext cx="5272087" cy="3681413"/>
                      </a:xfrm>
                      <a:prstGeom prst="rect">
                        <a:avLst/>
                      </a:prstGeom>
                    </p:spPr>
                  </p:pic>
                </p:oleObj>
              </mc:Fallback>
            </mc:AlternateContent>
          </a:graphicData>
        </a:graphic>
      </p:graphicFrame>
    </p:spTree>
    <p:extLst>
      <p:ext uri="{BB962C8B-B14F-4D97-AF65-F5344CB8AC3E}">
        <p14:creationId xmlns:p14="http://schemas.microsoft.com/office/powerpoint/2010/main" val="2475602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2C46A-DC32-4B88-A0EF-A4D909E71457}"/>
              </a:ext>
            </a:extLst>
          </p:cNvPr>
          <p:cNvSpPr>
            <a:spLocks noGrp="1"/>
          </p:cNvSpPr>
          <p:nvPr>
            <p:ph type="title"/>
          </p:nvPr>
        </p:nvSpPr>
        <p:spPr/>
        <p:txBody>
          <a:bodyPr/>
          <a:lstStyle/>
          <a:p>
            <a:r>
              <a:rPr lang="en-AU" dirty="0"/>
              <a:t>Direct CP Violation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1E4F2A8-5DEB-4BAE-8314-B04A2EEF2985}"/>
                  </a:ext>
                </a:extLst>
              </p:cNvPr>
              <p:cNvSpPr>
                <a:spLocks noGrp="1"/>
              </p:cNvSpPr>
              <p:nvPr>
                <p:ph idx="1"/>
              </p:nvPr>
            </p:nvSpPr>
            <p:spPr>
              <a:xfrm>
                <a:off x="468313" y="1412880"/>
                <a:ext cx="8229600" cy="3742449"/>
              </a:xfrm>
            </p:spPr>
            <p:txBody>
              <a:bodyPr>
                <a:normAutofit fontScale="62500" lnSpcReduction="20000"/>
              </a:bodyPr>
              <a:lstStyle/>
              <a:p>
                <a:r>
                  <a:rPr lang="en-AU" dirty="0"/>
                  <a:t>Direct CP violation when </a:t>
                </a:r>
                <a14:m>
                  <m:oMath xmlns:m="http://schemas.openxmlformats.org/officeDocument/2006/math">
                    <m:r>
                      <a:rPr lang="en-AU" i="1" smtClean="0">
                        <a:latin typeface="Cambria Math" panose="02040503050406030204" pitchFamily="18" charset="0"/>
                      </a:rPr>
                      <m:t>|</m:t>
                    </m:r>
                    <m:r>
                      <a:rPr lang="en-AU" i="1" smtClean="0">
                        <a:latin typeface="Cambria Math" panose="02040503050406030204" pitchFamily="18" charset="0"/>
                      </a:rPr>
                      <m:t>𝐴</m:t>
                    </m:r>
                    <m:d>
                      <m:dPr>
                        <m:ctrlPr>
                          <a:rPr lang="en-AU" i="1">
                            <a:latin typeface="Cambria Math" panose="02040503050406030204" pitchFamily="18" charset="0"/>
                          </a:rPr>
                        </m:ctrlPr>
                      </m:dPr>
                      <m:e>
                        <m:r>
                          <a:rPr lang="en-AU" i="1">
                            <a:latin typeface="Cambria Math" panose="02040503050406030204" pitchFamily="18" charset="0"/>
                          </a:rPr>
                          <m:t>𝑓</m:t>
                        </m:r>
                      </m:e>
                    </m:d>
                    <m:r>
                      <a:rPr lang="en-AU" i="1">
                        <a:latin typeface="Cambria Math" panose="02040503050406030204" pitchFamily="18" charset="0"/>
                      </a:rPr>
                      <m:t>|≠</m:t>
                    </m:r>
                    <m:bar>
                      <m:barPr>
                        <m:pos m:val="top"/>
                        <m:ctrlPr>
                          <a:rPr lang="en-AU" i="1">
                            <a:latin typeface="Cambria Math" panose="02040503050406030204" pitchFamily="18" charset="0"/>
                          </a:rPr>
                        </m:ctrlPr>
                      </m:barPr>
                      <m:e>
                        <m:r>
                          <a:rPr lang="en-AU" i="1">
                            <a:latin typeface="Cambria Math" panose="02040503050406030204" pitchFamily="18" charset="0"/>
                          </a:rPr>
                          <m:t>|</m:t>
                        </m:r>
                        <m:r>
                          <a:rPr lang="en-AU" i="1">
                            <a:latin typeface="Cambria Math" panose="02040503050406030204" pitchFamily="18" charset="0"/>
                          </a:rPr>
                          <m:t>𝐴</m:t>
                        </m:r>
                      </m:e>
                    </m:bar>
                    <m:d>
                      <m:dPr>
                        <m:ctrlPr>
                          <a:rPr lang="en-AU" i="1">
                            <a:latin typeface="Cambria Math" panose="02040503050406030204" pitchFamily="18" charset="0"/>
                          </a:rPr>
                        </m:ctrlPr>
                      </m:dPr>
                      <m:e>
                        <m:bar>
                          <m:barPr>
                            <m:pos m:val="top"/>
                            <m:ctrlPr>
                              <a:rPr lang="en-AU" i="1">
                                <a:latin typeface="Cambria Math" panose="02040503050406030204" pitchFamily="18" charset="0"/>
                              </a:rPr>
                            </m:ctrlPr>
                          </m:barPr>
                          <m:e>
                            <m:r>
                              <a:rPr lang="en-AU" i="1">
                                <a:latin typeface="Cambria Math" panose="02040503050406030204" pitchFamily="18" charset="0"/>
                              </a:rPr>
                              <m:t>𝑓</m:t>
                            </m:r>
                          </m:e>
                        </m:bar>
                      </m:e>
                    </m:d>
                    <m:r>
                      <a:rPr lang="en-AU" i="1">
                        <a:latin typeface="Cambria Math" panose="02040503050406030204" pitchFamily="18" charset="0"/>
                      </a:rPr>
                      <m:t>|</m:t>
                    </m:r>
                  </m:oMath>
                </a14:m>
                <a:endParaRPr lang="en-AU" dirty="0"/>
              </a:p>
              <a:p>
                <a:endParaRPr lang="en-AU" dirty="0"/>
              </a:p>
              <a:p>
                <a:endParaRPr lang="en-AU" dirty="0"/>
              </a:p>
              <a:p>
                <a:endParaRPr lang="en-AU" dirty="0"/>
              </a:p>
              <a:p>
                <a:endParaRPr lang="en-AU" dirty="0"/>
              </a:p>
              <a:p>
                <a:pPr marL="0" indent="0">
                  <a:buNone/>
                </a:pPr>
                <a:endParaRPr lang="en-AU" dirty="0"/>
              </a:p>
              <a:p>
                <a14:m>
                  <m:oMath xmlns:m="http://schemas.openxmlformats.org/officeDocument/2006/math">
                    <m:sSub>
                      <m:sSubPr>
                        <m:ctrlPr>
                          <a:rPr lang="en-AU" b="0" i="1" smtClean="0">
                            <a:latin typeface="Cambria Math" panose="02040503050406030204" pitchFamily="18" charset="0"/>
                          </a:rPr>
                        </m:ctrlPr>
                      </m:sSubPr>
                      <m:e>
                        <m:r>
                          <a:rPr lang="en-AU" i="1">
                            <a:latin typeface="Cambria Math" panose="02040503050406030204" pitchFamily="18" charset="0"/>
                          </a:rPr>
                          <m:t>𝜙</m:t>
                        </m:r>
                      </m:e>
                      <m:sub>
                        <m:r>
                          <a:rPr lang="en-AU" b="0" i="1" smtClean="0">
                            <a:latin typeface="Cambria Math" panose="02040503050406030204" pitchFamily="18" charset="0"/>
                          </a:rPr>
                          <m:t>1,2</m:t>
                        </m:r>
                      </m:sub>
                    </m:sSub>
                  </m:oMath>
                </a14:m>
                <a:r>
                  <a:rPr lang="en-AU" dirty="0"/>
                  <a:t> CP violating weak phase (CKM)</a:t>
                </a:r>
              </a:p>
              <a:p>
                <a14:m>
                  <m:oMath xmlns:m="http://schemas.openxmlformats.org/officeDocument/2006/math">
                    <m:sSub>
                      <m:sSubPr>
                        <m:ctrlPr>
                          <a:rPr lang="en-AU" i="1">
                            <a:latin typeface="Cambria Math" panose="02040503050406030204" pitchFamily="18" charset="0"/>
                          </a:rPr>
                        </m:ctrlPr>
                      </m:sSubPr>
                      <m:e>
                        <m:r>
                          <a:rPr lang="en-AU" i="1">
                            <a:latin typeface="Cambria Math" panose="02040503050406030204" pitchFamily="18" charset="0"/>
                          </a:rPr>
                          <m:t>𝛿</m:t>
                        </m:r>
                      </m:e>
                      <m:sub>
                        <m:r>
                          <a:rPr lang="en-AU" b="0" i="1" smtClean="0">
                            <a:latin typeface="Cambria Math" panose="02040503050406030204" pitchFamily="18" charset="0"/>
                          </a:rPr>
                          <m:t>1,</m:t>
                        </m:r>
                        <m:r>
                          <a:rPr lang="en-AU" i="1">
                            <a:latin typeface="Cambria Math" panose="02040503050406030204" pitchFamily="18" charset="0"/>
                          </a:rPr>
                          <m:t>2</m:t>
                        </m:r>
                      </m:sub>
                    </m:sSub>
                  </m:oMath>
                </a14:m>
                <a:r>
                  <a:rPr lang="en-AU" dirty="0"/>
                  <a:t> CP invariant strong phase (differing mechanisms)</a:t>
                </a:r>
              </a:p>
              <a:p>
                <a14:m>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𝐴</m:t>
                        </m:r>
                      </m:e>
                      <m:sub>
                        <m:r>
                          <a:rPr lang="en-AU" b="0" i="1" smtClean="0">
                            <a:latin typeface="Cambria Math" panose="02040503050406030204" pitchFamily="18" charset="0"/>
                          </a:rPr>
                          <m:t>𝐶𝑃</m:t>
                        </m:r>
                      </m:sub>
                    </m:sSub>
                    <m:d>
                      <m:dPr>
                        <m:ctrlPr>
                          <a:rPr lang="en-AU" b="0" i="1" smtClean="0">
                            <a:latin typeface="Cambria Math" panose="02040503050406030204" pitchFamily="18" charset="0"/>
                          </a:rPr>
                        </m:ctrlPr>
                      </m:dPr>
                      <m:e>
                        <m:r>
                          <a:rPr lang="en-AU" b="0" i="1" smtClean="0">
                            <a:latin typeface="Cambria Math" panose="02040503050406030204" pitchFamily="18" charset="0"/>
                          </a:rPr>
                          <m:t>𝑃</m:t>
                        </m:r>
                        <m:r>
                          <a:rPr lang="en-AU" b="0" i="1" smtClean="0">
                            <a:latin typeface="Cambria Math" panose="02040503050406030204" pitchFamily="18" charset="0"/>
                          </a:rPr>
                          <m:t>→</m:t>
                        </m:r>
                        <m:r>
                          <a:rPr lang="en-AU" b="0" i="1" smtClean="0">
                            <a:latin typeface="Cambria Math" panose="02040503050406030204" pitchFamily="18" charset="0"/>
                          </a:rPr>
                          <m:t>𝑓</m:t>
                        </m:r>
                      </m:e>
                    </m:d>
                    <m:r>
                      <a:rPr lang="en-AU" i="1">
                        <a:latin typeface="Cambria Math" panose="02040503050406030204" pitchFamily="18" charset="0"/>
                      </a:rPr>
                      <m:t>≡</m:t>
                    </m:r>
                    <m:f>
                      <m:fPr>
                        <m:ctrlPr>
                          <a:rPr lang="en-AU" b="0" i="1" smtClean="0">
                            <a:latin typeface="Cambria Math" panose="02040503050406030204" pitchFamily="18" charset="0"/>
                          </a:rPr>
                        </m:ctrlPr>
                      </m:fPr>
                      <m:num>
                        <m:r>
                          <m:rPr>
                            <m:sty m:val="p"/>
                          </m:rPr>
                          <a:rPr lang="en-AU" b="0" i="0" smtClean="0">
                            <a:latin typeface="Cambria Math" panose="02040503050406030204" pitchFamily="18" charset="0"/>
                          </a:rPr>
                          <m:t>Γ</m:t>
                        </m:r>
                        <m:d>
                          <m:dPr>
                            <m:ctrlPr>
                              <a:rPr lang="en-AU" b="0" i="1" smtClean="0">
                                <a:latin typeface="Cambria Math" panose="02040503050406030204" pitchFamily="18" charset="0"/>
                              </a:rPr>
                            </m:ctrlPr>
                          </m:dPr>
                          <m:e>
                            <m:r>
                              <m:rPr>
                                <m:sty m:val="p"/>
                              </m:rPr>
                              <a:rPr lang="en-AU" b="0" i="0" smtClean="0">
                                <a:latin typeface="Cambria Math" panose="02040503050406030204" pitchFamily="18" charset="0"/>
                              </a:rPr>
                              <m:t>P</m:t>
                            </m:r>
                            <m:r>
                              <a:rPr lang="en-AU" b="0" i="0" smtClean="0">
                                <a:latin typeface="Cambria Math" panose="02040503050406030204" pitchFamily="18" charset="0"/>
                              </a:rPr>
                              <m:t>→</m:t>
                            </m:r>
                            <m:r>
                              <m:rPr>
                                <m:sty m:val="p"/>
                              </m:rPr>
                              <a:rPr lang="en-AU" b="0" i="0" smtClean="0">
                                <a:latin typeface="Cambria Math" panose="02040503050406030204" pitchFamily="18" charset="0"/>
                              </a:rPr>
                              <m:t>f</m:t>
                            </m:r>
                          </m:e>
                        </m:d>
                        <m:r>
                          <a:rPr lang="en-AU" b="0" i="0" smtClean="0">
                            <a:latin typeface="Cambria Math" panose="02040503050406030204" pitchFamily="18" charset="0"/>
                          </a:rPr>
                          <m:t>−</m:t>
                        </m:r>
                        <m:r>
                          <m:rPr>
                            <m:sty m:val="p"/>
                          </m:rPr>
                          <a:rPr lang="en-AU" b="0" i="0" smtClean="0">
                            <a:latin typeface="Cambria Math" panose="02040503050406030204" pitchFamily="18" charset="0"/>
                          </a:rPr>
                          <m:t>Γ</m:t>
                        </m:r>
                        <m:d>
                          <m:dPr>
                            <m:ctrlPr>
                              <a:rPr lang="en-AU" b="0" i="1" smtClean="0">
                                <a:latin typeface="Cambria Math" panose="02040503050406030204" pitchFamily="18" charset="0"/>
                              </a:rPr>
                            </m:ctrlPr>
                          </m:dPr>
                          <m:e>
                            <m:bar>
                              <m:barPr>
                                <m:pos m:val="top"/>
                                <m:ctrlPr>
                                  <a:rPr lang="en-AU" b="0" i="1" smtClean="0">
                                    <a:latin typeface="Cambria Math" panose="02040503050406030204" pitchFamily="18" charset="0"/>
                                  </a:rPr>
                                </m:ctrlPr>
                              </m:barPr>
                              <m:e>
                                <m:r>
                                  <a:rPr lang="en-AU" b="0" i="1" smtClean="0">
                                    <a:latin typeface="Cambria Math" panose="02040503050406030204" pitchFamily="18" charset="0"/>
                                  </a:rPr>
                                  <m:t>𝑃</m:t>
                                </m:r>
                              </m:e>
                            </m:bar>
                            <m:r>
                              <a:rPr lang="en-AU" b="0" i="1" smtClean="0">
                                <a:latin typeface="Cambria Math" panose="02040503050406030204" pitchFamily="18" charset="0"/>
                              </a:rPr>
                              <m:t>→</m:t>
                            </m:r>
                            <m:bar>
                              <m:barPr>
                                <m:pos m:val="top"/>
                                <m:ctrlPr>
                                  <a:rPr lang="en-AU" b="0" i="1" smtClean="0">
                                    <a:latin typeface="Cambria Math" panose="02040503050406030204" pitchFamily="18" charset="0"/>
                                  </a:rPr>
                                </m:ctrlPr>
                              </m:barPr>
                              <m:e>
                                <m:r>
                                  <a:rPr lang="en-AU" b="0" i="1" smtClean="0">
                                    <a:latin typeface="Cambria Math" panose="02040503050406030204" pitchFamily="18" charset="0"/>
                                  </a:rPr>
                                  <m:t>𝑓</m:t>
                                </m:r>
                              </m:e>
                            </m:bar>
                          </m:e>
                        </m:d>
                      </m:num>
                      <m:den>
                        <m:r>
                          <m:rPr>
                            <m:sty m:val="p"/>
                          </m:rPr>
                          <a:rPr lang="en-AU">
                            <a:latin typeface="Cambria Math" panose="02040503050406030204" pitchFamily="18" charset="0"/>
                          </a:rPr>
                          <m:t>Γ</m:t>
                        </m:r>
                        <m:d>
                          <m:dPr>
                            <m:ctrlPr>
                              <a:rPr lang="en-AU" i="1">
                                <a:latin typeface="Cambria Math" panose="02040503050406030204" pitchFamily="18" charset="0"/>
                              </a:rPr>
                            </m:ctrlPr>
                          </m:dPr>
                          <m:e>
                            <m:r>
                              <m:rPr>
                                <m:sty m:val="p"/>
                              </m:rPr>
                              <a:rPr lang="en-AU">
                                <a:latin typeface="Cambria Math" panose="02040503050406030204" pitchFamily="18" charset="0"/>
                              </a:rPr>
                              <m:t>P</m:t>
                            </m:r>
                            <m:r>
                              <a:rPr lang="en-AU">
                                <a:latin typeface="Cambria Math" panose="02040503050406030204" pitchFamily="18" charset="0"/>
                              </a:rPr>
                              <m:t>→</m:t>
                            </m:r>
                            <m:r>
                              <m:rPr>
                                <m:sty m:val="p"/>
                              </m:rPr>
                              <a:rPr lang="en-AU">
                                <a:latin typeface="Cambria Math" panose="02040503050406030204" pitchFamily="18" charset="0"/>
                              </a:rPr>
                              <m:t>f</m:t>
                            </m:r>
                          </m:e>
                        </m:d>
                        <m:r>
                          <a:rPr lang="en-AU" b="0" i="0" smtClean="0">
                            <a:latin typeface="Cambria Math" panose="02040503050406030204" pitchFamily="18" charset="0"/>
                          </a:rPr>
                          <m:t>+</m:t>
                        </m:r>
                        <m:r>
                          <m:rPr>
                            <m:sty m:val="p"/>
                          </m:rPr>
                          <a:rPr lang="en-AU">
                            <a:latin typeface="Cambria Math" panose="02040503050406030204" pitchFamily="18" charset="0"/>
                          </a:rPr>
                          <m:t>Γ</m:t>
                        </m:r>
                        <m:d>
                          <m:dPr>
                            <m:ctrlPr>
                              <a:rPr lang="en-AU" i="1">
                                <a:latin typeface="Cambria Math" panose="02040503050406030204" pitchFamily="18" charset="0"/>
                              </a:rPr>
                            </m:ctrlPr>
                          </m:dPr>
                          <m:e>
                            <m:bar>
                              <m:barPr>
                                <m:pos m:val="top"/>
                                <m:ctrlPr>
                                  <a:rPr lang="en-AU" i="1">
                                    <a:latin typeface="Cambria Math" panose="02040503050406030204" pitchFamily="18" charset="0"/>
                                  </a:rPr>
                                </m:ctrlPr>
                              </m:barPr>
                              <m:e>
                                <m:r>
                                  <a:rPr lang="en-AU" i="1">
                                    <a:latin typeface="Cambria Math" panose="02040503050406030204" pitchFamily="18" charset="0"/>
                                  </a:rPr>
                                  <m:t>𝑃</m:t>
                                </m:r>
                              </m:e>
                            </m:bar>
                            <m:r>
                              <a:rPr lang="en-AU" i="1">
                                <a:latin typeface="Cambria Math" panose="02040503050406030204" pitchFamily="18" charset="0"/>
                              </a:rPr>
                              <m:t>→</m:t>
                            </m:r>
                            <m:bar>
                              <m:barPr>
                                <m:pos m:val="top"/>
                                <m:ctrlPr>
                                  <a:rPr lang="en-AU" i="1">
                                    <a:latin typeface="Cambria Math" panose="02040503050406030204" pitchFamily="18" charset="0"/>
                                  </a:rPr>
                                </m:ctrlPr>
                              </m:barPr>
                              <m:e>
                                <m:r>
                                  <a:rPr lang="en-AU" i="1">
                                    <a:latin typeface="Cambria Math" panose="02040503050406030204" pitchFamily="18" charset="0"/>
                                  </a:rPr>
                                  <m:t>𝑓</m:t>
                                </m:r>
                              </m:e>
                            </m:bar>
                          </m:e>
                        </m:d>
                      </m:den>
                    </m:f>
                    <m:r>
                      <a:rPr lang="en-AU" i="1">
                        <a:latin typeface="Cambria Math" panose="02040503050406030204" pitchFamily="18" charset="0"/>
                      </a:rPr>
                      <m:t>∝</m:t>
                    </m:r>
                    <m:func>
                      <m:funcPr>
                        <m:ctrlPr>
                          <a:rPr lang="en-AU" i="1" smtClean="0">
                            <a:latin typeface="Cambria Math" panose="02040503050406030204" pitchFamily="18" charset="0"/>
                          </a:rPr>
                        </m:ctrlPr>
                      </m:funcPr>
                      <m:fName>
                        <m:r>
                          <m:rPr>
                            <m:sty m:val="p"/>
                          </m:rPr>
                          <a:rPr lang="en-AU" i="0" smtClean="0">
                            <a:latin typeface="Cambria Math" panose="02040503050406030204" pitchFamily="18" charset="0"/>
                          </a:rPr>
                          <m:t>sin</m:t>
                        </m:r>
                      </m:fName>
                      <m:e>
                        <m:sSub>
                          <m:sSubPr>
                            <m:ctrlPr>
                              <a:rPr lang="en-AU" i="1">
                                <a:latin typeface="Cambria Math" panose="02040503050406030204" pitchFamily="18" charset="0"/>
                              </a:rPr>
                            </m:ctrlPr>
                          </m:sSubPr>
                          <m:e>
                            <m:r>
                              <a:rPr lang="en-AU" b="0" i="1" smtClean="0">
                                <a:latin typeface="Cambria Math" panose="02040503050406030204" pitchFamily="18" charset="0"/>
                              </a:rPr>
                              <m:t>(</m:t>
                            </m:r>
                            <m:r>
                              <a:rPr lang="en-AU" i="1">
                                <a:latin typeface="Cambria Math" panose="02040503050406030204" pitchFamily="18" charset="0"/>
                              </a:rPr>
                              <m:t>𝜙</m:t>
                            </m:r>
                          </m:e>
                          <m:sub>
                            <m:r>
                              <a:rPr lang="en-AU" i="1">
                                <a:latin typeface="Cambria Math" panose="02040503050406030204" pitchFamily="18" charset="0"/>
                              </a:rPr>
                              <m:t>1</m:t>
                            </m:r>
                          </m:sub>
                        </m:sSub>
                        <m:r>
                          <a:rPr lang="en-AU" b="0" i="1" smtClean="0">
                            <a:latin typeface="Cambria Math" panose="02040503050406030204" pitchFamily="18" charset="0"/>
                          </a:rPr>
                          <m:t>−</m:t>
                        </m:r>
                        <m:sSub>
                          <m:sSubPr>
                            <m:ctrlPr>
                              <a:rPr lang="en-AU" i="1">
                                <a:latin typeface="Cambria Math" panose="02040503050406030204" pitchFamily="18" charset="0"/>
                              </a:rPr>
                            </m:ctrlPr>
                          </m:sSubPr>
                          <m:e>
                            <m:r>
                              <a:rPr lang="en-AU" i="1">
                                <a:latin typeface="Cambria Math" panose="02040503050406030204" pitchFamily="18" charset="0"/>
                              </a:rPr>
                              <m:t>𝜙</m:t>
                            </m:r>
                          </m:e>
                          <m:sub>
                            <m:r>
                              <a:rPr lang="en-AU" b="0" i="1" smtClean="0">
                                <a:latin typeface="Cambria Math" panose="02040503050406030204" pitchFamily="18" charset="0"/>
                              </a:rPr>
                              <m:t>2</m:t>
                            </m:r>
                          </m:sub>
                        </m:sSub>
                        <m:r>
                          <a:rPr lang="en-AU" b="0" i="1" smtClean="0">
                            <a:latin typeface="Cambria Math" panose="02040503050406030204" pitchFamily="18" charset="0"/>
                          </a:rPr>
                          <m:t>)</m:t>
                        </m:r>
                      </m:e>
                    </m:func>
                    <m:func>
                      <m:funcPr>
                        <m:ctrlPr>
                          <a:rPr lang="en-AU" i="1">
                            <a:latin typeface="Cambria Math" panose="02040503050406030204" pitchFamily="18" charset="0"/>
                          </a:rPr>
                        </m:ctrlPr>
                      </m:funcPr>
                      <m:fName>
                        <m:r>
                          <m:rPr>
                            <m:sty m:val="p"/>
                          </m:rPr>
                          <a:rPr lang="en-AU">
                            <a:latin typeface="Cambria Math" panose="02040503050406030204" pitchFamily="18" charset="0"/>
                          </a:rPr>
                          <m:t>sin</m:t>
                        </m:r>
                      </m:fName>
                      <m:e>
                        <m:sSub>
                          <m:sSubPr>
                            <m:ctrlPr>
                              <a:rPr lang="en-AU" i="1">
                                <a:latin typeface="Cambria Math" panose="02040503050406030204" pitchFamily="18" charset="0"/>
                              </a:rPr>
                            </m:ctrlPr>
                          </m:sSubPr>
                          <m:e>
                            <m:r>
                              <a:rPr lang="en-AU" i="1">
                                <a:latin typeface="Cambria Math" panose="02040503050406030204" pitchFamily="18" charset="0"/>
                              </a:rPr>
                              <m:t>(</m:t>
                            </m:r>
                            <m:r>
                              <a:rPr lang="en-AU" i="1">
                                <a:latin typeface="Cambria Math" panose="02040503050406030204" pitchFamily="18" charset="0"/>
                              </a:rPr>
                              <m:t>𝛿</m:t>
                            </m:r>
                          </m:e>
                          <m:sub>
                            <m:r>
                              <a:rPr lang="en-AU" i="1">
                                <a:latin typeface="Cambria Math" panose="02040503050406030204" pitchFamily="18" charset="0"/>
                              </a:rPr>
                              <m:t>1</m:t>
                            </m:r>
                          </m:sub>
                        </m:sSub>
                        <m:r>
                          <a:rPr lang="en-AU" i="1">
                            <a:latin typeface="Cambria Math" panose="02040503050406030204" pitchFamily="18" charset="0"/>
                          </a:rPr>
                          <m:t>−</m:t>
                        </m:r>
                        <m:sSub>
                          <m:sSubPr>
                            <m:ctrlPr>
                              <a:rPr lang="en-AU" i="1">
                                <a:latin typeface="Cambria Math" panose="02040503050406030204" pitchFamily="18" charset="0"/>
                              </a:rPr>
                            </m:ctrlPr>
                          </m:sSubPr>
                          <m:e>
                            <m:r>
                              <a:rPr lang="en-AU" i="1">
                                <a:latin typeface="Cambria Math" panose="02040503050406030204" pitchFamily="18" charset="0"/>
                              </a:rPr>
                              <m:t>𝛿</m:t>
                            </m:r>
                          </m:e>
                          <m:sub>
                            <m:r>
                              <a:rPr lang="en-AU" i="1">
                                <a:latin typeface="Cambria Math" panose="02040503050406030204" pitchFamily="18" charset="0"/>
                              </a:rPr>
                              <m:t>2</m:t>
                            </m:r>
                          </m:sub>
                        </m:sSub>
                        <m:r>
                          <a:rPr lang="en-AU" i="1">
                            <a:latin typeface="Cambria Math" panose="02040503050406030204" pitchFamily="18" charset="0"/>
                          </a:rPr>
                          <m:t>)</m:t>
                        </m:r>
                      </m:e>
                    </m:func>
                  </m:oMath>
                </a14:m>
                <a:endParaRPr lang="en-AU" dirty="0"/>
              </a:p>
              <a:p>
                <a14:m>
                  <m:oMath xmlns:m="http://schemas.openxmlformats.org/officeDocument/2006/math">
                    <m:r>
                      <a:rPr lang="en-AU" i="1" smtClean="0">
                        <a:latin typeface="Cambria Math" panose="02040503050406030204" pitchFamily="18" charset="0"/>
                      </a:rPr>
                      <m:t>∴</m:t>
                    </m:r>
                  </m:oMath>
                </a14:m>
                <a:r>
                  <a:rPr lang="en-AU" dirty="0"/>
                  <a:t>Need possesses with both strong and weak phase difference.</a:t>
                </a:r>
              </a:p>
              <a:p>
                <a:endParaRPr lang="en-AU" dirty="0"/>
              </a:p>
            </p:txBody>
          </p:sp>
        </mc:Choice>
        <mc:Fallback xmlns="">
          <p:sp>
            <p:nvSpPr>
              <p:cNvPr id="3" name="Content Placeholder 2">
                <a:extLst>
                  <a:ext uri="{FF2B5EF4-FFF2-40B4-BE49-F238E27FC236}">
                    <a16:creationId xmlns:a16="http://schemas.microsoft.com/office/drawing/2014/main" id="{11E4F2A8-5DEB-4BAE-8314-B04A2EEF2985}"/>
                  </a:ext>
                </a:extLst>
              </p:cNvPr>
              <p:cNvSpPr>
                <a:spLocks noGrp="1" noRot="1" noChangeAspect="1" noMove="1" noResize="1" noEditPoints="1" noAdjustHandles="1" noChangeArrowheads="1" noChangeShapeType="1" noTextEdit="1"/>
              </p:cNvSpPr>
              <p:nvPr>
                <p:ph idx="1"/>
              </p:nvPr>
            </p:nvSpPr>
            <p:spPr>
              <a:xfrm>
                <a:off x="468313" y="1412880"/>
                <a:ext cx="8229600" cy="3742449"/>
              </a:xfrm>
              <a:blipFill>
                <a:blip r:embed="rId3"/>
                <a:stretch>
                  <a:fillRect l="-741" t="-1629"/>
                </a:stretch>
              </a:blipFill>
            </p:spPr>
            <p:txBody>
              <a:bodyPr/>
              <a:lstStyle/>
              <a:p>
                <a:r>
                  <a:rPr lang="en-AU">
                    <a:noFill/>
                  </a:rPr>
                  <a:t> </a:t>
                </a:r>
              </a:p>
            </p:txBody>
          </p:sp>
        </mc:Fallback>
      </mc:AlternateContent>
      <p:sp>
        <p:nvSpPr>
          <p:cNvPr id="4" name="Date Placeholder 3">
            <a:extLst>
              <a:ext uri="{FF2B5EF4-FFF2-40B4-BE49-F238E27FC236}">
                <a16:creationId xmlns:a16="http://schemas.microsoft.com/office/drawing/2014/main" id="{244CC84E-EE4F-4B00-B12C-35BF31ADCA50}"/>
              </a:ext>
            </a:extLst>
          </p:cNvPr>
          <p:cNvSpPr>
            <a:spLocks noGrp="1"/>
          </p:cNvSpPr>
          <p:nvPr>
            <p:ph type="dt" sz="half" idx="10"/>
          </p:nvPr>
        </p:nvSpPr>
        <p:spPr/>
        <p:txBody>
          <a:bodyPr/>
          <a:lstStyle/>
          <a:p>
            <a:fld id="{FA2D6129-D210-4343-9C7C-02402C65AE31}" type="datetime1">
              <a:rPr lang="en-US" smtClean="0"/>
              <a:t>9/18/2019</a:t>
            </a:fld>
            <a:endParaRPr lang="en-AU"/>
          </a:p>
        </p:txBody>
      </p:sp>
      <mc:AlternateContent xmlns:mc="http://schemas.openxmlformats.org/markup-compatibility/2006" xmlns:a14="http://schemas.microsoft.com/office/drawing/2010/main">
        <mc:Choice Requires="a14">
          <p:sp>
            <p:nvSpPr>
              <p:cNvPr id="5" name="Footer Placeholder 4">
                <a:extLst>
                  <a:ext uri="{FF2B5EF4-FFF2-40B4-BE49-F238E27FC236}">
                    <a16:creationId xmlns:a16="http://schemas.microsoft.com/office/drawing/2014/main" id="{131A5AF3-8B2F-4D76-B41A-912FF451F85D}"/>
                  </a:ext>
                </a:extLst>
              </p:cNvPr>
              <p:cNvSpPr>
                <a:spLocks noGrp="1"/>
              </p:cNvSpPr>
              <p:nvPr>
                <p:ph type="ftr" sz="quarter" idx="11"/>
              </p:nvPr>
            </p:nvSpPr>
            <p:spPr/>
            <p:txBody>
              <a:bodyPr/>
              <a:lstStyle/>
              <a:p>
                <a:r>
                  <a:rPr lang="en-AU" altLang="en-US">
                    <a:latin typeface="Cambria Math" panose="02040503050406030204" pitchFamily="18" charset="0"/>
                    <a:ea typeface="Cambria Math" panose="02040503050406030204" pitchFamily="18" charset="0"/>
                  </a:rPr>
                  <a:t>Hadronic B Decays at Belle, PIC2019</a:t>
                </a:r>
                <a:endParaRPr lang="en-AU" dirty="0"/>
              </a:p>
            </p:txBody>
          </p:sp>
        </mc:Choice>
        <mc:Fallback xmlns="">
          <p:sp>
            <p:nvSpPr>
              <p:cNvPr id="5" name="Footer Placeholder 4">
                <a:extLst>
                  <a:ext uri="{FF2B5EF4-FFF2-40B4-BE49-F238E27FC236}">
                    <a16:creationId xmlns:a16="http://schemas.microsoft.com/office/drawing/2014/main" id="{131A5AF3-8B2F-4D76-B41A-912FF451F85D}"/>
                  </a:ext>
                </a:extLst>
              </p:cNvPr>
              <p:cNvSpPr>
                <a:spLocks noGrp="1" noRot="1" noChangeAspect="1" noMove="1" noResize="1" noEditPoints="1" noAdjustHandles="1" noChangeArrowheads="1" noChangeShapeType="1" noTextEdit="1"/>
              </p:cNvSpPr>
              <p:nvPr>
                <p:ph type="ftr" sz="quarter" idx="11"/>
              </p:nvPr>
            </p:nvSpPr>
            <p:spPr>
              <a:blipFill>
                <a:blip r:embed="rId4"/>
                <a:stretch>
                  <a:fillRect/>
                </a:stretch>
              </a:blipFill>
            </p:spPr>
            <p:txBody>
              <a:bodyPr/>
              <a:lstStyle/>
              <a:p>
                <a:r>
                  <a:rPr lang="en-AU">
                    <a:noFill/>
                  </a:rPr>
                  <a:t> </a:t>
                </a:r>
              </a:p>
            </p:txBody>
          </p:sp>
        </mc:Fallback>
      </mc:AlternateContent>
      <p:sp>
        <p:nvSpPr>
          <p:cNvPr id="6" name="Slide Number Placeholder 5">
            <a:extLst>
              <a:ext uri="{FF2B5EF4-FFF2-40B4-BE49-F238E27FC236}">
                <a16:creationId xmlns:a16="http://schemas.microsoft.com/office/drawing/2014/main" id="{37B72C1F-BE95-4A4A-9D51-77AF045DF72C}"/>
              </a:ext>
            </a:extLst>
          </p:cNvPr>
          <p:cNvSpPr>
            <a:spLocks noGrp="1"/>
          </p:cNvSpPr>
          <p:nvPr>
            <p:ph type="sldNum" sz="quarter" idx="12"/>
          </p:nvPr>
        </p:nvSpPr>
        <p:spPr/>
        <p:txBody>
          <a:bodyPr/>
          <a:lstStyle/>
          <a:p>
            <a:fld id="{827338AE-70A8-4A03-982B-039069B7D21A}" type="slidenum">
              <a:rPr lang="en-AU" smtClean="0"/>
              <a:t>3</a:t>
            </a:fld>
            <a:endParaRPr lang="en-AU"/>
          </a:p>
        </p:txBody>
      </p:sp>
      <p:grpSp>
        <p:nvGrpSpPr>
          <p:cNvPr id="8" name="Group 7">
            <a:extLst>
              <a:ext uri="{FF2B5EF4-FFF2-40B4-BE49-F238E27FC236}">
                <a16:creationId xmlns:a16="http://schemas.microsoft.com/office/drawing/2014/main" id="{3BA23571-0D25-4109-90DA-FA5321D7E8D7}"/>
              </a:ext>
            </a:extLst>
          </p:cNvPr>
          <p:cNvGrpSpPr/>
          <p:nvPr/>
        </p:nvGrpSpPr>
        <p:grpSpPr>
          <a:xfrm>
            <a:off x="1532426" y="1800529"/>
            <a:ext cx="6190360" cy="1464964"/>
            <a:chOff x="869033" y="1791563"/>
            <a:chExt cx="6190360" cy="1464963"/>
          </a:xfrm>
        </p:grpSpPr>
        <p:grpSp>
          <p:nvGrpSpPr>
            <p:cNvPr id="23" name="Group 22">
              <a:extLst>
                <a:ext uri="{FF2B5EF4-FFF2-40B4-BE49-F238E27FC236}">
                  <a16:creationId xmlns:a16="http://schemas.microsoft.com/office/drawing/2014/main" id="{161936EA-4F2C-41B9-8754-B73FFD7A5A8D}"/>
                </a:ext>
              </a:extLst>
            </p:cNvPr>
            <p:cNvGrpSpPr/>
            <p:nvPr/>
          </p:nvGrpSpPr>
          <p:grpSpPr>
            <a:xfrm>
              <a:off x="869033" y="1805990"/>
              <a:ext cx="2495331" cy="1450536"/>
              <a:chOff x="1070526" y="4270036"/>
              <a:chExt cx="2495331" cy="1450536"/>
            </a:xfrm>
          </p:grpSpPr>
          <p:sp>
            <p:nvSpPr>
              <p:cNvPr id="24" name="Arc 23">
                <a:extLst>
                  <a:ext uri="{FF2B5EF4-FFF2-40B4-BE49-F238E27FC236}">
                    <a16:creationId xmlns:a16="http://schemas.microsoft.com/office/drawing/2014/main" id="{E95634A2-F676-42D7-B302-E0F81CD62136}"/>
                  </a:ext>
                </a:extLst>
              </p:cNvPr>
              <p:cNvSpPr/>
              <p:nvPr/>
            </p:nvSpPr>
            <p:spPr>
              <a:xfrm rot="16200000">
                <a:off x="1990379" y="3861482"/>
                <a:ext cx="689428" cy="2268072"/>
              </a:xfrm>
              <a:prstGeom prst="arc">
                <a:avLst>
                  <a:gd name="adj1" fmla="val 17508082"/>
                  <a:gd name="adj2" fmla="val 4191939"/>
                </a:avLst>
              </a:prstGeom>
              <a:ln w="28575" cap="flat" cmpd="sng" algn="ctr">
                <a:solidFill>
                  <a:srgbClr val="C0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148D9E6-4AC3-4E2C-9A7E-6C586FFC3FDB}"/>
                      </a:ext>
                    </a:extLst>
                  </p:cNvPr>
                  <p:cNvSpPr txBox="1"/>
                  <p:nvPr/>
                </p:nvSpPr>
                <p:spPr>
                  <a:xfrm>
                    <a:off x="1070526" y="4756406"/>
                    <a:ext cx="498855"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AU" sz="2800" b="1" i="1" dirty="0">
                              <a:latin typeface="Cambria Math" panose="02040503050406030204" pitchFamily="18" charset="0"/>
                              <a:ea typeface="Cambria Math" panose="02040503050406030204" pitchFamily="18" charset="0"/>
                            </a:rPr>
                            <m:t>𝑨</m:t>
                          </m:r>
                        </m:oMath>
                      </m:oMathPara>
                    </a14:m>
                    <a:endParaRPr lang="en-AU" sz="2800" b="1" dirty="0">
                      <a:latin typeface="Cambria Math" panose="02040503050406030204" pitchFamily="18" charset="0"/>
                      <a:ea typeface="Cambria Math" panose="02040503050406030204" pitchFamily="18" charset="0"/>
                    </a:endParaRPr>
                  </a:p>
                </p:txBody>
              </p:sp>
            </mc:Choice>
            <mc:Fallback xmlns="">
              <p:sp>
                <p:nvSpPr>
                  <p:cNvPr id="25" name="TextBox 24">
                    <a:extLst>
                      <a:ext uri="{FF2B5EF4-FFF2-40B4-BE49-F238E27FC236}">
                        <a16:creationId xmlns:a16="http://schemas.microsoft.com/office/drawing/2014/main" id="{1148D9E6-4AC3-4E2C-9A7E-6C586FFC3FDB}"/>
                      </a:ext>
                    </a:extLst>
                  </p:cNvPr>
                  <p:cNvSpPr txBox="1">
                    <a:spLocks noRot="1" noChangeAspect="1" noMove="1" noResize="1" noEditPoints="1" noAdjustHandles="1" noChangeArrowheads="1" noChangeShapeType="1" noTextEdit="1"/>
                  </p:cNvSpPr>
                  <p:nvPr/>
                </p:nvSpPr>
                <p:spPr>
                  <a:xfrm>
                    <a:off x="1070526" y="4756406"/>
                    <a:ext cx="498855" cy="523220"/>
                  </a:xfrm>
                  <a:prstGeom prst="rect">
                    <a:avLst/>
                  </a:prstGeom>
                  <a:blipFill>
                    <a:blip r:embed="rId5"/>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5490288C-0953-4771-8EDE-262E3B825AA5}"/>
                      </a:ext>
                    </a:extLst>
                  </p:cNvPr>
                  <p:cNvSpPr txBox="1"/>
                  <p:nvPr/>
                </p:nvSpPr>
                <p:spPr>
                  <a:xfrm>
                    <a:off x="3102269" y="4701886"/>
                    <a:ext cx="46358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AU" sz="2800" b="1" i="1" dirty="0">
                              <a:latin typeface="Cambria Math" panose="02040503050406030204" pitchFamily="18" charset="0"/>
                              <a:ea typeface="Cambria Math" panose="02040503050406030204" pitchFamily="18" charset="0"/>
                            </a:rPr>
                            <m:t>𝒇</m:t>
                          </m:r>
                        </m:oMath>
                      </m:oMathPara>
                    </a14:m>
                    <a:endParaRPr lang="en-AU" sz="2800" b="1" dirty="0">
                      <a:latin typeface="Cambria Math" panose="02040503050406030204" pitchFamily="18" charset="0"/>
                      <a:ea typeface="Cambria Math" panose="02040503050406030204" pitchFamily="18" charset="0"/>
                    </a:endParaRPr>
                  </a:p>
                </p:txBody>
              </p:sp>
            </mc:Choice>
            <mc:Fallback xmlns="">
              <p:sp>
                <p:nvSpPr>
                  <p:cNvPr id="26" name="TextBox 25">
                    <a:extLst>
                      <a:ext uri="{FF2B5EF4-FFF2-40B4-BE49-F238E27FC236}">
                        <a16:creationId xmlns:a16="http://schemas.microsoft.com/office/drawing/2014/main" id="{5490288C-0953-4771-8EDE-262E3B825AA5}"/>
                      </a:ext>
                    </a:extLst>
                  </p:cNvPr>
                  <p:cNvSpPr txBox="1">
                    <a:spLocks noRot="1" noChangeAspect="1" noMove="1" noResize="1" noEditPoints="1" noAdjustHandles="1" noChangeArrowheads="1" noChangeShapeType="1" noTextEdit="1"/>
                  </p:cNvSpPr>
                  <p:nvPr/>
                </p:nvSpPr>
                <p:spPr>
                  <a:xfrm>
                    <a:off x="3102269" y="4701886"/>
                    <a:ext cx="463588" cy="523220"/>
                  </a:xfrm>
                  <a:prstGeom prst="rect">
                    <a:avLst/>
                  </a:prstGeom>
                  <a:blipFill>
                    <a:blip r:embed="rId6"/>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89F88486-3A87-4CA6-BB4C-7DB08985178C}"/>
                      </a:ext>
                    </a:extLst>
                  </p:cNvPr>
                  <p:cNvSpPr txBox="1"/>
                  <p:nvPr/>
                </p:nvSpPr>
                <p:spPr>
                  <a:xfrm>
                    <a:off x="1533430" y="4270036"/>
                    <a:ext cx="1852007" cy="35522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AU" sz="1600" i="1">
                                  <a:solidFill>
                                    <a:srgbClr val="C00000"/>
                                  </a:solidFill>
                                  <a:latin typeface="Cambria Math" panose="02040503050406030204" pitchFamily="18" charset="0"/>
                                </a:rPr>
                              </m:ctrlPr>
                            </m:sSubPr>
                            <m:e>
                              <m:r>
                                <a:rPr lang="en-AU" sz="1600" i="1">
                                  <a:solidFill>
                                    <a:srgbClr val="C00000"/>
                                  </a:solidFill>
                                  <a:latin typeface="Cambria Math" panose="02040503050406030204" pitchFamily="18" charset="0"/>
                                </a:rPr>
                                <m:t>𝐴</m:t>
                              </m:r>
                            </m:e>
                            <m:sub>
                              <m:r>
                                <a:rPr lang="en-AU" sz="1600" i="1">
                                  <a:solidFill>
                                    <a:srgbClr val="C00000"/>
                                  </a:solidFill>
                                  <a:latin typeface="Cambria Math" panose="02040503050406030204" pitchFamily="18" charset="0"/>
                                </a:rPr>
                                <m:t>1</m:t>
                              </m:r>
                            </m:sub>
                          </m:sSub>
                          <m:r>
                            <a:rPr lang="en-AU" sz="1600" i="1">
                              <a:solidFill>
                                <a:srgbClr val="C00000"/>
                              </a:solidFill>
                              <a:latin typeface="Cambria Math" panose="02040503050406030204" pitchFamily="18" charset="0"/>
                            </a:rPr>
                            <m:t>=</m:t>
                          </m:r>
                          <m:sSub>
                            <m:sSubPr>
                              <m:ctrlPr>
                                <a:rPr lang="en-AU" sz="1600" i="1">
                                  <a:solidFill>
                                    <a:srgbClr val="C00000"/>
                                  </a:solidFill>
                                  <a:latin typeface="Cambria Math" panose="02040503050406030204" pitchFamily="18" charset="0"/>
                                </a:rPr>
                              </m:ctrlPr>
                            </m:sSubPr>
                            <m:e>
                              <m:r>
                                <a:rPr lang="en-AU" sz="1600" i="1">
                                  <a:solidFill>
                                    <a:srgbClr val="C00000"/>
                                  </a:solidFill>
                                  <a:latin typeface="Cambria Math" panose="02040503050406030204" pitchFamily="18" charset="0"/>
                                </a:rPr>
                                <m:t>|</m:t>
                              </m:r>
                              <m:r>
                                <a:rPr lang="en-AU" sz="1600" i="1">
                                  <a:solidFill>
                                    <a:srgbClr val="C00000"/>
                                  </a:solidFill>
                                  <a:latin typeface="Cambria Math" panose="02040503050406030204" pitchFamily="18" charset="0"/>
                                </a:rPr>
                                <m:t>𝑎</m:t>
                              </m:r>
                            </m:e>
                            <m:sub>
                              <m:r>
                                <a:rPr lang="en-AU" sz="1600" i="1">
                                  <a:solidFill>
                                    <a:srgbClr val="C00000"/>
                                  </a:solidFill>
                                  <a:latin typeface="Cambria Math" panose="02040503050406030204" pitchFamily="18" charset="0"/>
                                </a:rPr>
                                <m:t>1</m:t>
                              </m:r>
                            </m:sub>
                          </m:sSub>
                          <m:r>
                            <a:rPr lang="en-AU" sz="1600" i="1">
                              <a:solidFill>
                                <a:srgbClr val="C00000"/>
                              </a:solidFill>
                              <a:latin typeface="Cambria Math" panose="02040503050406030204" pitchFamily="18" charset="0"/>
                            </a:rPr>
                            <m:t>|</m:t>
                          </m:r>
                          <m:sSup>
                            <m:sSupPr>
                              <m:ctrlPr>
                                <a:rPr lang="en-AU" sz="1600" i="1">
                                  <a:solidFill>
                                    <a:srgbClr val="C00000"/>
                                  </a:solidFill>
                                  <a:latin typeface="Cambria Math" panose="02040503050406030204" pitchFamily="18" charset="0"/>
                                </a:rPr>
                              </m:ctrlPr>
                            </m:sSupPr>
                            <m:e>
                              <m:r>
                                <a:rPr lang="en-AU" sz="1600" i="1">
                                  <a:solidFill>
                                    <a:srgbClr val="C00000"/>
                                  </a:solidFill>
                                  <a:latin typeface="Cambria Math" panose="02040503050406030204" pitchFamily="18" charset="0"/>
                                </a:rPr>
                                <m:t>𝑒</m:t>
                              </m:r>
                            </m:e>
                            <m:sup>
                              <m:r>
                                <a:rPr lang="en-AU" sz="1600" i="1">
                                  <a:solidFill>
                                    <a:srgbClr val="C00000"/>
                                  </a:solidFill>
                                  <a:latin typeface="Cambria Math" panose="02040503050406030204" pitchFamily="18" charset="0"/>
                                </a:rPr>
                                <m:t>𝑖</m:t>
                              </m:r>
                              <m:d>
                                <m:dPr>
                                  <m:ctrlPr>
                                    <a:rPr lang="en-AU" sz="1600" i="1">
                                      <a:solidFill>
                                        <a:srgbClr val="C00000"/>
                                      </a:solidFill>
                                      <a:latin typeface="Cambria Math" panose="02040503050406030204" pitchFamily="18" charset="0"/>
                                    </a:rPr>
                                  </m:ctrlPr>
                                </m:dPr>
                                <m:e>
                                  <m:sSub>
                                    <m:sSubPr>
                                      <m:ctrlPr>
                                        <a:rPr lang="en-AU" sz="1600" i="1">
                                          <a:solidFill>
                                            <a:srgbClr val="C00000"/>
                                          </a:solidFill>
                                          <a:latin typeface="Cambria Math" panose="02040503050406030204" pitchFamily="18" charset="0"/>
                                        </a:rPr>
                                      </m:ctrlPr>
                                    </m:sSubPr>
                                    <m:e>
                                      <m:r>
                                        <a:rPr lang="en-AU" sz="1600" i="1">
                                          <a:solidFill>
                                            <a:srgbClr val="C00000"/>
                                          </a:solidFill>
                                          <a:latin typeface="Cambria Math" panose="02040503050406030204" pitchFamily="18" charset="0"/>
                                        </a:rPr>
                                        <m:t>𝛿</m:t>
                                      </m:r>
                                    </m:e>
                                    <m:sub>
                                      <m:r>
                                        <a:rPr lang="en-AU" sz="1600" i="1">
                                          <a:solidFill>
                                            <a:srgbClr val="C00000"/>
                                          </a:solidFill>
                                          <a:latin typeface="Cambria Math" panose="02040503050406030204" pitchFamily="18" charset="0"/>
                                        </a:rPr>
                                        <m:t>1</m:t>
                                      </m:r>
                                    </m:sub>
                                  </m:sSub>
                                  <m:r>
                                    <a:rPr lang="en-AU" sz="1600" i="1">
                                      <a:solidFill>
                                        <a:srgbClr val="C00000"/>
                                      </a:solidFill>
                                      <a:latin typeface="Cambria Math" panose="02040503050406030204" pitchFamily="18" charset="0"/>
                                    </a:rPr>
                                    <m:t>+</m:t>
                                  </m:r>
                                  <m:sSub>
                                    <m:sSubPr>
                                      <m:ctrlPr>
                                        <a:rPr lang="en-AU" sz="1600" i="1">
                                          <a:solidFill>
                                            <a:srgbClr val="C00000"/>
                                          </a:solidFill>
                                          <a:latin typeface="Cambria Math" panose="02040503050406030204" pitchFamily="18" charset="0"/>
                                        </a:rPr>
                                      </m:ctrlPr>
                                    </m:sSubPr>
                                    <m:e>
                                      <m:r>
                                        <a:rPr lang="en-AU" sz="1600" i="1">
                                          <a:solidFill>
                                            <a:srgbClr val="C00000"/>
                                          </a:solidFill>
                                          <a:latin typeface="Cambria Math" panose="02040503050406030204" pitchFamily="18" charset="0"/>
                                        </a:rPr>
                                        <m:t>𝜙</m:t>
                                      </m:r>
                                    </m:e>
                                    <m:sub>
                                      <m:r>
                                        <a:rPr lang="en-AU" sz="1600" i="1">
                                          <a:solidFill>
                                            <a:srgbClr val="C00000"/>
                                          </a:solidFill>
                                          <a:latin typeface="Cambria Math" panose="02040503050406030204" pitchFamily="18" charset="0"/>
                                        </a:rPr>
                                        <m:t>1</m:t>
                                      </m:r>
                                    </m:sub>
                                  </m:sSub>
                                </m:e>
                              </m:d>
                            </m:sup>
                          </m:sSup>
                        </m:oMath>
                      </m:oMathPara>
                    </a14:m>
                    <a:endParaRPr lang="en-AU" sz="1600" dirty="0"/>
                  </a:p>
                </p:txBody>
              </p:sp>
            </mc:Choice>
            <mc:Fallback xmlns="">
              <p:sp>
                <p:nvSpPr>
                  <p:cNvPr id="27" name="TextBox 26">
                    <a:extLst>
                      <a:ext uri="{FF2B5EF4-FFF2-40B4-BE49-F238E27FC236}">
                        <a16:creationId xmlns:a16="http://schemas.microsoft.com/office/drawing/2014/main" id="{89F88486-3A87-4CA6-BB4C-7DB08985178C}"/>
                      </a:ext>
                    </a:extLst>
                  </p:cNvPr>
                  <p:cNvSpPr txBox="1">
                    <a:spLocks noRot="1" noChangeAspect="1" noMove="1" noResize="1" noEditPoints="1" noAdjustHandles="1" noChangeArrowheads="1" noChangeShapeType="1" noTextEdit="1"/>
                  </p:cNvSpPr>
                  <p:nvPr/>
                </p:nvSpPr>
                <p:spPr>
                  <a:xfrm>
                    <a:off x="1533430" y="4270036"/>
                    <a:ext cx="1852007" cy="355225"/>
                  </a:xfrm>
                  <a:prstGeom prst="rect">
                    <a:avLst/>
                  </a:prstGeom>
                  <a:blipFill>
                    <a:blip r:embed="rId7"/>
                    <a:stretch>
                      <a:fillRect b="-12069"/>
                    </a:stretch>
                  </a:blipFill>
                </p:spPr>
                <p:txBody>
                  <a:bodyPr/>
                  <a:lstStyle/>
                  <a:p>
                    <a:r>
                      <a:rPr lang="en-AU">
                        <a:noFill/>
                      </a:rPr>
                      <a:t> </a:t>
                    </a:r>
                  </a:p>
                </p:txBody>
              </p:sp>
            </mc:Fallback>
          </mc:AlternateContent>
          <p:sp>
            <p:nvSpPr>
              <p:cNvPr id="28" name="Arc 27">
                <a:extLst>
                  <a:ext uri="{FF2B5EF4-FFF2-40B4-BE49-F238E27FC236}">
                    <a16:creationId xmlns:a16="http://schemas.microsoft.com/office/drawing/2014/main" id="{4A0CF3C7-C5CA-476B-B0D0-FF6E7C77E511}"/>
                  </a:ext>
                </a:extLst>
              </p:cNvPr>
              <p:cNvSpPr/>
              <p:nvPr/>
            </p:nvSpPr>
            <p:spPr>
              <a:xfrm rot="16200000" flipH="1">
                <a:off x="1958793" y="3852518"/>
                <a:ext cx="725714" cy="2268070"/>
              </a:xfrm>
              <a:prstGeom prst="arc">
                <a:avLst>
                  <a:gd name="adj1" fmla="val 17508082"/>
                  <a:gd name="adj2" fmla="val 4191939"/>
                </a:avLst>
              </a:prstGeom>
              <a:ln w="28575"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FD98CBC5-7089-4B41-B076-973939EC7970}"/>
                      </a:ext>
                    </a:extLst>
                  </p:cNvPr>
                  <p:cNvSpPr txBox="1"/>
                  <p:nvPr/>
                </p:nvSpPr>
                <p:spPr>
                  <a:xfrm>
                    <a:off x="1545901" y="5365347"/>
                    <a:ext cx="1839536" cy="35522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AU" sz="1600" i="1">
                                  <a:solidFill>
                                    <a:srgbClr val="0070C0"/>
                                  </a:solidFill>
                                  <a:latin typeface="Cambria Math" panose="02040503050406030204" pitchFamily="18" charset="0"/>
                                </a:rPr>
                              </m:ctrlPr>
                            </m:sSubPr>
                            <m:e>
                              <m:r>
                                <a:rPr lang="en-AU" sz="1600" i="1">
                                  <a:solidFill>
                                    <a:srgbClr val="0070C0"/>
                                  </a:solidFill>
                                  <a:latin typeface="Cambria Math" panose="02040503050406030204" pitchFamily="18" charset="0"/>
                                </a:rPr>
                                <m:t>𝐴</m:t>
                              </m:r>
                            </m:e>
                            <m:sub>
                              <m:r>
                                <a:rPr lang="en-AU" sz="1600" i="1">
                                  <a:solidFill>
                                    <a:srgbClr val="0070C0"/>
                                  </a:solidFill>
                                  <a:latin typeface="Cambria Math" panose="02040503050406030204" pitchFamily="18" charset="0"/>
                                </a:rPr>
                                <m:t>2</m:t>
                              </m:r>
                            </m:sub>
                          </m:sSub>
                          <m:r>
                            <a:rPr lang="en-AU" sz="1600" i="1">
                              <a:solidFill>
                                <a:srgbClr val="0070C0"/>
                              </a:solidFill>
                              <a:latin typeface="Cambria Math" panose="02040503050406030204" pitchFamily="18" charset="0"/>
                            </a:rPr>
                            <m:t>=</m:t>
                          </m:r>
                          <m:sSub>
                            <m:sSubPr>
                              <m:ctrlPr>
                                <a:rPr lang="en-AU" sz="1600" i="1">
                                  <a:solidFill>
                                    <a:srgbClr val="0070C0"/>
                                  </a:solidFill>
                                  <a:latin typeface="Cambria Math" panose="02040503050406030204" pitchFamily="18" charset="0"/>
                                </a:rPr>
                              </m:ctrlPr>
                            </m:sSubPr>
                            <m:e>
                              <m:r>
                                <a:rPr lang="en-AU" sz="1600" i="1">
                                  <a:solidFill>
                                    <a:srgbClr val="0070C0"/>
                                  </a:solidFill>
                                  <a:latin typeface="Cambria Math" panose="02040503050406030204" pitchFamily="18" charset="0"/>
                                </a:rPr>
                                <m:t>|</m:t>
                              </m:r>
                              <m:r>
                                <a:rPr lang="en-AU" sz="1600" i="1">
                                  <a:solidFill>
                                    <a:srgbClr val="0070C0"/>
                                  </a:solidFill>
                                  <a:latin typeface="Cambria Math" panose="02040503050406030204" pitchFamily="18" charset="0"/>
                                </a:rPr>
                                <m:t>𝑎</m:t>
                              </m:r>
                            </m:e>
                            <m:sub>
                              <m:r>
                                <a:rPr lang="en-AU" sz="1600" i="1">
                                  <a:solidFill>
                                    <a:srgbClr val="0070C0"/>
                                  </a:solidFill>
                                  <a:latin typeface="Cambria Math" panose="02040503050406030204" pitchFamily="18" charset="0"/>
                                </a:rPr>
                                <m:t>2</m:t>
                              </m:r>
                            </m:sub>
                          </m:sSub>
                          <m:r>
                            <a:rPr lang="en-AU" sz="1600" i="1">
                              <a:solidFill>
                                <a:srgbClr val="0070C0"/>
                              </a:solidFill>
                              <a:latin typeface="Cambria Math" panose="02040503050406030204" pitchFamily="18" charset="0"/>
                            </a:rPr>
                            <m:t>|</m:t>
                          </m:r>
                          <m:sSup>
                            <m:sSupPr>
                              <m:ctrlPr>
                                <a:rPr lang="en-AU" sz="1600" i="1">
                                  <a:solidFill>
                                    <a:srgbClr val="0070C0"/>
                                  </a:solidFill>
                                  <a:latin typeface="Cambria Math" panose="02040503050406030204" pitchFamily="18" charset="0"/>
                                </a:rPr>
                              </m:ctrlPr>
                            </m:sSupPr>
                            <m:e>
                              <m:r>
                                <a:rPr lang="en-AU" sz="1600" i="1">
                                  <a:solidFill>
                                    <a:srgbClr val="0070C0"/>
                                  </a:solidFill>
                                  <a:latin typeface="Cambria Math" panose="02040503050406030204" pitchFamily="18" charset="0"/>
                                </a:rPr>
                                <m:t>𝑒</m:t>
                              </m:r>
                            </m:e>
                            <m:sup>
                              <m:r>
                                <a:rPr lang="en-AU" sz="1600" i="1">
                                  <a:solidFill>
                                    <a:srgbClr val="0070C0"/>
                                  </a:solidFill>
                                  <a:latin typeface="Cambria Math" panose="02040503050406030204" pitchFamily="18" charset="0"/>
                                </a:rPr>
                                <m:t>𝑖</m:t>
                              </m:r>
                              <m:d>
                                <m:dPr>
                                  <m:ctrlPr>
                                    <a:rPr lang="en-AU" sz="1600" i="1">
                                      <a:solidFill>
                                        <a:srgbClr val="0070C0"/>
                                      </a:solidFill>
                                      <a:latin typeface="Cambria Math" panose="02040503050406030204" pitchFamily="18" charset="0"/>
                                    </a:rPr>
                                  </m:ctrlPr>
                                </m:dPr>
                                <m:e>
                                  <m:sSub>
                                    <m:sSubPr>
                                      <m:ctrlPr>
                                        <a:rPr lang="en-AU" sz="1600" i="1">
                                          <a:solidFill>
                                            <a:srgbClr val="0070C0"/>
                                          </a:solidFill>
                                          <a:latin typeface="Cambria Math" panose="02040503050406030204" pitchFamily="18" charset="0"/>
                                        </a:rPr>
                                      </m:ctrlPr>
                                    </m:sSubPr>
                                    <m:e>
                                      <m:r>
                                        <a:rPr lang="en-AU" sz="1600" i="1">
                                          <a:solidFill>
                                            <a:srgbClr val="0070C0"/>
                                          </a:solidFill>
                                          <a:latin typeface="Cambria Math" panose="02040503050406030204" pitchFamily="18" charset="0"/>
                                        </a:rPr>
                                        <m:t>𝛿</m:t>
                                      </m:r>
                                    </m:e>
                                    <m:sub>
                                      <m:r>
                                        <a:rPr lang="en-AU" sz="1600" i="1">
                                          <a:solidFill>
                                            <a:srgbClr val="0070C0"/>
                                          </a:solidFill>
                                          <a:latin typeface="Cambria Math" panose="02040503050406030204" pitchFamily="18" charset="0"/>
                                        </a:rPr>
                                        <m:t>2</m:t>
                                      </m:r>
                                    </m:sub>
                                  </m:sSub>
                                  <m:r>
                                    <a:rPr lang="en-AU" sz="1600" i="1">
                                      <a:solidFill>
                                        <a:srgbClr val="0070C0"/>
                                      </a:solidFill>
                                      <a:latin typeface="Cambria Math" panose="02040503050406030204" pitchFamily="18" charset="0"/>
                                    </a:rPr>
                                    <m:t>+</m:t>
                                  </m:r>
                                  <m:sSub>
                                    <m:sSubPr>
                                      <m:ctrlPr>
                                        <a:rPr lang="en-AU" sz="1600" i="1">
                                          <a:solidFill>
                                            <a:srgbClr val="0070C0"/>
                                          </a:solidFill>
                                          <a:latin typeface="Cambria Math" panose="02040503050406030204" pitchFamily="18" charset="0"/>
                                        </a:rPr>
                                      </m:ctrlPr>
                                    </m:sSubPr>
                                    <m:e>
                                      <m:r>
                                        <a:rPr lang="en-AU" sz="1600" i="1">
                                          <a:solidFill>
                                            <a:srgbClr val="0070C0"/>
                                          </a:solidFill>
                                          <a:latin typeface="Cambria Math" panose="02040503050406030204" pitchFamily="18" charset="0"/>
                                        </a:rPr>
                                        <m:t>𝜙</m:t>
                                      </m:r>
                                    </m:e>
                                    <m:sub>
                                      <m:r>
                                        <a:rPr lang="en-AU" sz="1600" i="1">
                                          <a:solidFill>
                                            <a:srgbClr val="0070C0"/>
                                          </a:solidFill>
                                          <a:latin typeface="Cambria Math" panose="02040503050406030204" pitchFamily="18" charset="0"/>
                                        </a:rPr>
                                        <m:t>2</m:t>
                                      </m:r>
                                    </m:sub>
                                  </m:sSub>
                                </m:e>
                              </m:d>
                            </m:sup>
                          </m:sSup>
                        </m:oMath>
                      </m:oMathPara>
                    </a14:m>
                    <a:endParaRPr lang="en-AU" sz="1600" dirty="0">
                      <a:solidFill>
                        <a:srgbClr val="0070C0"/>
                      </a:solidFill>
                    </a:endParaRPr>
                  </a:p>
                </p:txBody>
              </p:sp>
            </mc:Choice>
            <mc:Fallback xmlns="">
              <p:sp>
                <p:nvSpPr>
                  <p:cNvPr id="29" name="TextBox 28">
                    <a:extLst>
                      <a:ext uri="{FF2B5EF4-FFF2-40B4-BE49-F238E27FC236}">
                        <a16:creationId xmlns:a16="http://schemas.microsoft.com/office/drawing/2014/main" id="{FD98CBC5-7089-4B41-B076-973939EC7970}"/>
                      </a:ext>
                    </a:extLst>
                  </p:cNvPr>
                  <p:cNvSpPr txBox="1">
                    <a:spLocks noRot="1" noChangeAspect="1" noMove="1" noResize="1" noEditPoints="1" noAdjustHandles="1" noChangeArrowheads="1" noChangeShapeType="1" noTextEdit="1"/>
                  </p:cNvSpPr>
                  <p:nvPr/>
                </p:nvSpPr>
                <p:spPr>
                  <a:xfrm>
                    <a:off x="1545901" y="5365347"/>
                    <a:ext cx="1839536" cy="355225"/>
                  </a:xfrm>
                  <a:prstGeom prst="rect">
                    <a:avLst/>
                  </a:prstGeom>
                  <a:blipFill>
                    <a:blip r:embed="rId8"/>
                    <a:stretch>
                      <a:fillRect b="-10169"/>
                    </a:stretch>
                  </a:blipFill>
                </p:spPr>
                <p:txBody>
                  <a:bodyPr/>
                  <a:lstStyle/>
                  <a:p>
                    <a:r>
                      <a:rPr lang="en-AU">
                        <a:noFill/>
                      </a:rPr>
                      <a:t> </a:t>
                    </a:r>
                  </a:p>
                </p:txBody>
              </p:sp>
            </mc:Fallback>
          </mc:AlternateContent>
        </p:grpSp>
        <mc:AlternateContent xmlns:mc="http://schemas.openxmlformats.org/markup-compatibility/2006" xmlns:a14="http://schemas.microsoft.com/office/drawing/2010/main">
          <mc:Choice Requires="a14">
            <p:sp>
              <p:nvSpPr>
                <p:cNvPr id="37" name="Arrow: Right 36">
                  <a:extLst>
                    <a:ext uri="{FF2B5EF4-FFF2-40B4-BE49-F238E27FC236}">
                      <a16:creationId xmlns:a16="http://schemas.microsoft.com/office/drawing/2014/main" id="{4B4E8BE4-35EA-436B-B6A4-C1E7ED46BB75}"/>
                    </a:ext>
                  </a:extLst>
                </p:cNvPr>
                <p:cNvSpPr/>
                <p:nvPr/>
              </p:nvSpPr>
              <p:spPr>
                <a:xfrm>
                  <a:off x="3676056" y="2154950"/>
                  <a:ext cx="681946" cy="668103"/>
                </a:xfrm>
                <a:prstGeom prst="rightArrow">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AU" b="1" i="1">
                            <a:latin typeface="Cambria Math" panose="02040503050406030204" pitchFamily="18" charset="0"/>
                          </a:rPr>
                          <m:t>𝑪𝑷</m:t>
                        </m:r>
                      </m:oMath>
                    </m:oMathPara>
                  </a14:m>
                  <a:endParaRPr lang="en-AU" b="1" dirty="0"/>
                </a:p>
              </p:txBody>
            </p:sp>
          </mc:Choice>
          <mc:Fallback xmlns="">
            <p:sp>
              <p:nvSpPr>
                <p:cNvPr id="37" name="Arrow: Right 36">
                  <a:extLst>
                    <a:ext uri="{FF2B5EF4-FFF2-40B4-BE49-F238E27FC236}">
                      <a16:creationId xmlns:a16="http://schemas.microsoft.com/office/drawing/2014/main" id="{4B4E8BE4-35EA-436B-B6A4-C1E7ED46BB75}"/>
                    </a:ext>
                  </a:extLst>
                </p:cNvPr>
                <p:cNvSpPr>
                  <a:spLocks noRot="1" noChangeAspect="1" noMove="1" noResize="1" noEditPoints="1" noAdjustHandles="1" noChangeArrowheads="1" noChangeShapeType="1" noTextEdit="1"/>
                </p:cNvSpPr>
                <p:nvPr/>
              </p:nvSpPr>
              <p:spPr>
                <a:xfrm>
                  <a:off x="3676056" y="2154950"/>
                  <a:ext cx="681946" cy="668103"/>
                </a:xfrm>
                <a:prstGeom prst="rightArrow">
                  <a:avLst/>
                </a:prstGeom>
                <a:blipFill>
                  <a:blip r:embed="rId9"/>
                  <a:stretch>
                    <a:fillRect/>
                  </a:stretch>
                </a:blipFill>
                <a:ln>
                  <a:solidFill>
                    <a:schemeClr val="tx1"/>
                  </a:solidFill>
                </a:ln>
              </p:spPr>
              <p:txBody>
                <a:bodyPr/>
                <a:lstStyle/>
                <a:p>
                  <a:r>
                    <a:rPr lang="en-AU">
                      <a:noFill/>
                    </a:rPr>
                    <a:t> </a:t>
                  </a:r>
                </a:p>
              </p:txBody>
            </p:sp>
          </mc:Fallback>
        </mc:AlternateContent>
        <p:grpSp>
          <p:nvGrpSpPr>
            <p:cNvPr id="44" name="Group 43">
              <a:extLst>
                <a:ext uri="{FF2B5EF4-FFF2-40B4-BE49-F238E27FC236}">
                  <a16:creationId xmlns:a16="http://schemas.microsoft.com/office/drawing/2014/main" id="{73282F9A-C380-465E-84FE-0C4AAAD593A5}"/>
                </a:ext>
              </a:extLst>
            </p:cNvPr>
            <p:cNvGrpSpPr/>
            <p:nvPr/>
          </p:nvGrpSpPr>
          <p:grpSpPr>
            <a:xfrm>
              <a:off x="4564062" y="1791563"/>
              <a:ext cx="2495331" cy="1450536"/>
              <a:chOff x="1070526" y="4270036"/>
              <a:chExt cx="2495331" cy="1450536"/>
            </a:xfrm>
          </p:grpSpPr>
          <p:sp>
            <p:nvSpPr>
              <p:cNvPr id="45" name="Arc 44">
                <a:extLst>
                  <a:ext uri="{FF2B5EF4-FFF2-40B4-BE49-F238E27FC236}">
                    <a16:creationId xmlns:a16="http://schemas.microsoft.com/office/drawing/2014/main" id="{B8312432-D2FB-4B22-BFAD-47D170AE5848}"/>
                  </a:ext>
                </a:extLst>
              </p:cNvPr>
              <p:cNvSpPr/>
              <p:nvPr/>
            </p:nvSpPr>
            <p:spPr>
              <a:xfrm rot="16200000">
                <a:off x="1990379" y="3861482"/>
                <a:ext cx="689428" cy="2268072"/>
              </a:xfrm>
              <a:prstGeom prst="arc">
                <a:avLst>
                  <a:gd name="adj1" fmla="val 17508082"/>
                  <a:gd name="adj2" fmla="val 4191939"/>
                </a:avLst>
              </a:prstGeom>
              <a:ln w="28575" cap="flat" cmpd="sng" algn="ctr">
                <a:solidFill>
                  <a:srgbClr val="C0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D2F23AC0-35C4-48B3-9BF7-1EA8403856B9}"/>
                      </a:ext>
                    </a:extLst>
                  </p:cNvPr>
                  <p:cNvSpPr txBox="1"/>
                  <p:nvPr/>
                </p:nvSpPr>
                <p:spPr>
                  <a:xfrm>
                    <a:off x="1070526" y="4756406"/>
                    <a:ext cx="498855"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AU" sz="2800" b="1" i="1" dirty="0">
                                  <a:latin typeface="Cambria Math" panose="02040503050406030204" pitchFamily="18" charset="0"/>
                                  <a:ea typeface="Cambria Math" panose="02040503050406030204" pitchFamily="18" charset="0"/>
                                </a:rPr>
                              </m:ctrlPr>
                            </m:accPr>
                            <m:e>
                              <m:r>
                                <a:rPr lang="en-AU" sz="2800" b="1" i="1" dirty="0">
                                  <a:latin typeface="Cambria Math" panose="02040503050406030204" pitchFamily="18" charset="0"/>
                                  <a:ea typeface="Cambria Math" panose="02040503050406030204" pitchFamily="18" charset="0"/>
                                </a:rPr>
                                <m:t>𝑨</m:t>
                              </m:r>
                            </m:e>
                          </m:acc>
                        </m:oMath>
                      </m:oMathPara>
                    </a14:m>
                    <a:endParaRPr lang="en-AU" sz="2800" b="1" dirty="0">
                      <a:latin typeface="Cambria Math" panose="02040503050406030204" pitchFamily="18" charset="0"/>
                      <a:ea typeface="Cambria Math" panose="02040503050406030204" pitchFamily="18" charset="0"/>
                    </a:endParaRPr>
                  </a:p>
                </p:txBody>
              </p:sp>
            </mc:Choice>
            <mc:Fallback xmlns="">
              <p:sp>
                <p:nvSpPr>
                  <p:cNvPr id="46" name="TextBox 45">
                    <a:extLst>
                      <a:ext uri="{FF2B5EF4-FFF2-40B4-BE49-F238E27FC236}">
                        <a16:creationId xmlns:a16="http://schemas.microsoft.com/office/drawing/2014/main" id="{D2F23AC0-35C4-48B3-9BF7-1EA8403856B9}"/>
                      </a:ext>
                    </a:extLst>
                  </p:cNvPr>
                  <p:cNvSpPr txBox="1">
                    <a:spLocks noRot="1" noChangeAspect="1" noMove="1" noResize="1" noEditPoints="1" noAdjustHandles="1" noChangeArrowheads="1" noChangeShapeType="1" noTextEdit="1"/>
                  </p:cNvSpPr>
                  <p:nvPr/>
                </p:nvSpPr>
                <p:spPr>
                  <a:xfrm>
                    <a:off x="1070526" y="4756406"/>
                    <a:ext cx="498855" cy="523220"/>
                  </a:xfrm>
                  <a:prstGeom prst="rect">
                    <a:avLst/>
                  </a:prstGeom>
                  <a:blipFill>
                    <a:blip r:embed="rId10"/>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B5B53BFB-24C2-4E15-9CBA-E5591FEC2944}"/>
                      </a:ext>
                    </a:extLst>
                  </p:cNvPr>
                  <p:cNvSpPr txBox="1"/>
                  <p:nvPr/>
                </p:nvSpPr>
                <p:spPr>
                  <a:xfrm>
                    <a:off x="3102269" y="4701886"/>
                    <a:ext cx="463588" cy="5338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AU" sz="2800" b="1" i="1" dirty="0">
                                  <a:latin typeface="Cambria Math" panose="02040503050406030204" pitchFamily="18" charset="0"/>
                                  <a:ea typeface="Cambria Math" panose="02040503050406030204" pitchFamily="18" charset="0"/>
                                </a:rPr>
                              </m:ctrlPr>
                            </m:accPr>
                            <m:e>
                              <m:r>
                                <a:rPr lang="en-AU" sz="2800" b="1" i="1" dirty="0">
                                  <a:latin typeface="Cambria Math" panose="02040503050406030204" pitchFamily="18" charset="0"/>
                                  <a:ea typeface="Cambria Math" panose="02040503050406030204" pitchFamily="18" charset="0"/>
                                </a:rPr>
                                <m:t>𝒇</m:t>
                              </m:r>
                            </m:e>
                          </m:acc>
                        </m:oMath>
                      </m:oMathPara>
                    </a14:m>
                    <a:endParaRPr lang="en-AU" sz="2800" b="1" dirty="0">
                      <a:latin typeface="Cambria Math" panose="02040503050406030204" pitchFamily="18" charset="0"/>
                      <a:ea typeface="Cambria Math" panose="02040503050406030204" pitchFamily="18" charset="0"/>
                    </a:endParaRPr>
                  </a:p>
                </p:txBody>
              </p:sp>
            </mc:Choice>
            <mc:Fallback xmlns="">
              <p:sp>
                <p:nvSpPr>
                  <p:cNvPr id="47" name="TextBox 46">
                    <a:extLst>
                      <a:ext uri="{FF2B5EF4-FFF2-40B4-BE49-F238E27FC236}">
                        <a16:creationId xmlns:a16="http://schemas.microsoft.com/office/drawing/2014/main" id="{B5B53BFB-24C2-4E15-9CBA-E5591FEC2944}"/>
                      </a:ext>
                    </a:extLst>
                  </p:cNvPr>
                  <p:cNvSpPr txBox="1">
                    <a:spLocks noRot="1" noChangeAspect="1" noMove="1" noResize="1" noEditPoints="1" noAdjustHandles="1" noChangeArrowheads="1" noChangeShapeType="1" noTextEdit="1"/>
                  </p:cNvSpPr>
                  <p:nvPr/>
                </p:nvSpPr>
                <p:spPr>
                  <a:xfrm>
                    <a:off x="3102269" y="4701886"/>
                    <a:ext cx="463588" cy="533800"/>
                  </a:xfrm>
                  <a:prstGeom prst="rect">
                    <a:avLst/>
                  </a:prstGeom>
                  <a:blipFill>
                    <a:blip r:embed="rId11"/>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75F8672B-DC57-4DBB-903C-1FB7E832F944}"/>
                      </a:ext>
                    </a:extLst>
                  </p:cNvPr>
                  <p:cNvSpPr txBox="1"/>
                  <p:nvPr/>
                </p:nvSpPr>
                <p:spPr>
                  <a:xfrm>
                    <a:off x="1533430" y="4270036"/>
                    <a:ext cx="1852007" cy="35522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AU" sz="1600" i="1">
                                  <a:solidFill>
                                    <a:srgbClr val="C00000"/>
                                  </a:solidFill>
                                  <a:latin typeface="Cambria Math" panose="02040503050406030204" pitchFamily="18" charset="0"/>
                                </a:rPr>
                              </m:ctrlPr>
                            </m:accPr>
                            <m:e>
                              <m:sSub>
                                <m:sSubPr>
                                  <m:ctrlPr>
                                    <a:rPr lang="en-AU" sz="1600" i="1">
                                      <a:solidFill>
                                        <a:srgbClr val="C00000"/>
                                      </a:solidFill>
                                      <a:latin typeface="Cambria Math" panose="02040503050406030204" pitchFamily="18" charset="0"/>
                                    </a:rPr>
                                  </m:ctrlPr>
                                </m:sSubPr>
                                <m:e>
                                  <m:r>
                                    <a:rPr lang="en-AU" sz="1600" i="1">
                                      <a:solidFill>
                                        <a:srgbClr val="C00000"/>
                                      </a:solidFill>
                                      <a:latin typeface="Cambria Math" panose="02040503050406030204" pitchFamily="18" charset="0"/>
                                    </a:rPr>
                                    <m:t>𝐴</m:t>
                                  </m:r>
                                </m:e>
                                <m:sub>
                                  <m:r>
                                    <a:rPr lang="en-AU" sz="1600" i="1">
                                      <a:solidFill>
                                        <a:srgbClr val="C00000"/>
                                      </a:solidFill>
                                      <a:latin typeface="Cambria Math" panose="02040503050406030204" pitchFamily="18" charset="0"/>
                                    </a:rPr>
                                    <m:t>1</m:t>
                                  </m:r>
                                </m:sub>
                              </m:sSub>
                            </m:e>
                          </m:acc>
                          <m:r>
                            <a:rPr lang="en-AU" sz="1600" i="1">
                              <a:solidFill>
                                <a:srgbClr val="C00000"/>
                              </a:solidFill>
                              <a:latin typeface="Cambria Math" panose="02040503050406030204" pitchFamily="18" charset="0"/>
                            </a:rPr>
                            <m:t>=</m:t>
                          </m:r>
                          <m:sSub>
                            <m:sSubPr>
                              <m:ctrlPr>
                                <a:rPr lang="en-AU" sz="1600" i="1">
                                  <a:solidFill>
                                    <a:srgbClr val="C00000"/>
                                  </a:solidFill>
                                  <a:latin typeface="Cambria Math" panose="02040503050406030204" pitchFamily="18" charset="0"/>
                                </a:rPr>
                              </m:ctrlPr>
                            </m:sSubPr>
                            <m:e>
                              <m:r>
                                <a:rPr lang="en-AU" sz="1600" i="1">
                                  <a:solidFill>
                                    <a:srgbClr val="C00000"/>
                                  </a:solidFill>
                                  <a:latin typeface="Cambria Math" panose="02040503050406030204" pitchFamily="18" charset="0"/>
                                </a:rPr>
                                <m:t>|</m:t>
                              </m:r>
                              <m:r>
                                <a:rPr lang="en-AU" sz="1600" i="1">
                                  <a:solidFill>
                                    <a:srgbClr val="C00000"/>
                                  </a:solidFill>
                                  <a:latin typeface="Cambria Math" panose="02040503050406030204" pitchFamily="18" charset="0"/>
                                </a:rPr>
                                <m:t>𝑎</m:t>
                              </m:r>
                            </m:e>
                            <m:sub>
                              <m:r>
                                <a:rPr lang="en-AU" sz="1600" i="1">
                                  <a:solidFill>
                                    <a:srgbClr val="C00000"/>
                                  </a:solidFill>
                                  <a:latin typeface="Cambria Math" panose="02040503050406030204" pitchFamily="18" charset="0"/>
                                </a:rPr>
                                <m:t>1</m:t>
                              </m:r>
                            </m:sub>
                          </m:sSub>
                          <m:r>
                            <a:rPr lang="en-AU" sz="1600" i="1">
                              <a:solidFill>
                                <a:srgbClr val="C00000"/>
                              </a:solidFill>
                              <a:latin typeface="Cambria Math" panose="02040503050406030204" pitchFamily="18" charset="0"/>
                            </a:rPr>
                            <m:t>|</m:t>
                          </m:r>
                          <m:sSup>
                            <m:sSupPr>
                              <m:ctrlPr>
                                <a:rPr lang="en-AU" sz="1600" i="1">
                                  <a:solidFill>
                                    <a:srgbClr val="C00000"/>
                                  </a:solidFill>
                                  <a:latin typeface="Cambria Math" panose="02040503050406030204" pitchFamily="18" charset="0"/>
                                </a:rPr>
                              </m:ctrlPr>
                            </m:sSupPr>
                            <m:e>
                              <m:r>
                                <a:rPr lang="en-AU" sz="1600" i="1">
                                  <a:solidFill>
                                    <a:srgbClr val="C00000"/>
                                  </a:solidFill>
                                  <a:latin typeface="Cambria Math" panose="02040503050406030204" pitchFamily="18" charset="0"/>
                                </a:rPr>
                                <m:t>𝑒</m:t>
                              </m:r>
                            </m:e>
                            <m:sup>
                              <m:r>
                                <a:rPr lang="en-AU" sz="1600" i="1">
                                  <a:solidFill>
                                    <a:srgbClr val="C00000"/>
                                  </a:solidFill>
                                  <a:latin typeface="Cambria Math" panose="02040503050406030204" pitchFamily="18" charset="0"/>
                                </a:rPr>
                                <m:t>𝑖</m:t>
                              </m:r>
                              <m:d>
                                <m:dPr>
                                  <m:ctrlPr>
                                    <a:rPr lang="en-AU" sz="1600" i="1">
                                      <a:solidFill>
                                        <a:srgbClr val="C00000"/>
                                      </a:solidFill>
                                      <a:latin typeface="Cambria Math" panose="02040503050406030204" pitchFamily="18" charset="0"/>
                                    </a:rPr>
                                  </m:ctrlPr>
                                </m:dPr>
                                <m:e>
                                  <m:sSub>
                                    <m:sSubPr>
                                      <m:ctrlPr>
                                        <a:rPr lang="en-AU" sz="1600" i="1">
                                          <a:solidFill>
                                            <a:srgbClr val="C00000"/>
                                          </a:solidFill>
                                          <a:latin typeface="Cambria Math" panose="02040503050406030204" pitchFamily="18" charset="0"/>
                                        </a:rPr>
                                      </m:ctrlPr>
                                    </m:sSubPr>
                                    <m:e>
                                      <m:r>
                                        <a:rPr lang="en-AU" sz="1600" i="1">
                                          <a:solidFill>
                                            <a:srgbClr val="C00000"/>
                                          </a:solidFill>
                                          <a:latin typeface="Cambria Math" panose="02040503050406030204" pitchFamily="18" charset="0"/>
                                        </a:rPr>
                                        <m:t>𝛿</m:t>
                                      </m:r>
                                    </m:e>
                                    <m:sub>
                                      <m:r>
                                        <a:rPr lang="en-AU" sz="1600" i="1">
                                          <a:solidFill>
                                            <a:srgbClr val="C00000"/>
                                          </a:solidFill>
                                          <a:latin typeface="Cambria Math" panose="02040503050406030204" pitchFamily="18" charset="0"/>
                                        </a:rPr>
                                        <m:t>1</m:t>
                                      </m:r>
                                    </m:sub>
                                  </m:sSub>
                                  <m:r>
                                    <a:rPr lang="en-AU" sz="1600" i="1">
                                      <a:solidFill>
                                        <a:srgbClr val="C00000"/>
                                      </a:solidFill>
                                      <a:latin typeface="Cambria Math" panose="02040503050406030204" pitchFamily="18" charset="0"/>
                                    </a:rPr>
                                    <m:t>−</m:t>
                                  </m:r>
                                  <m:sSub>
                                    <m:sSubPr>
                                      <m:ctrlPr>
                                        <a:rPr lang="en-AU" sz="1600" i="1">
                                          <a:solidFill>
                                            <a:srgbClr val="C00000"/>
                                          </a:solidFill>
                                          <a:latin typeface="Cambria Math" panose="02040503050406030204" pitchFamily="18" charset="0"/>
                                        </a:rPr>
                                      </m:ctrlPr>
                                    </m:sSubPr>
                                    <m:e>
                                      <m:r>
                                        <a:rPr lang="en-AU" sz="1600" i="1">
                                          <a:solidFill>
                                            <a:srgbClr val="C00000"/>
                                          </a:solidFill>
                                          <a:latin typeface="Cambria Math" panose="02040503050406030204" pitchFamily="18" charset="0"/>
                                        </a:rPr>
                                        <m:t>𝜙</m:t>
                                      </m:r>
                                    </m:e>
                                    <m:sub>
                                      <m:r>
                                        <a:rPr lang="en-AU" sz="1600" i="1">
                                          <a:solidFill>
                                            <a:srgbClr val="C00000"/>
                                          </a:solidFill>
                                          <a:latin typeface="Cambria Math" panose="02040503050406030204" pitchFamily="18" charset="0"/>
                                        </a:rPr>
                                        <m:t>1</m:t>
                                      </m:r>
                                    </m:sub>
                                  </m:sSub>
                                </m:e>
                              </m:d>
                            </m:sup>
                          </m:sSup>
                        </m:oMath>
                      </m:oMathPara>
                    </a14:m>
                    <a:endParaRPr lang="en-AU" sz="1600" dirty="0"/>
                  </a:p>
                </p:txBody>
              </p:sp>
            </mc:Choice>
            <mc:Fallback xmlns="">
              <p:sp>
                <p:nvSpPr>
                  <p:cNvPr id="48" name="TextBox 47">
                    <a:extLst>
                      <a:ext uri="{FF2B5EF4-FFF2-40B4-BE49-F238E27FC236}">
                        <a16:creationId xmlns:a16="http://schemas.microsoft.com/office/drawing/2014/main" id="{75F8672B-DC57-4DBB-903C-1FB7E832F944}"/>
                      </a:ext>
                    </a:extLst>
                  </p:cNvPr>
                  <p:cNvSpPr txBox="1">
                    <a:spLocks noRot="1" noChangeAspect="1" noMove="1" noResize="1" noEditPoints="1" noAdjustHandles="1" noChangeArrowheads="1" noChangeShapeType="1" noTextEdit="1"/>
                  </p:cNvSpPr>
                  <p:nvPr/>
                </p:nvSpPr>
                <p:spPr>
                  <a:xfrm>
                    <a:off x="1533430" y="4270036"/>
                    <a:ext cx="1852007" cy="355225"/>
                  </a:xfrm>
                  <a:prstGeom prst="rect">
                    <a:avLst/>
                  </a:prstGeom>
                  <a:blipFill>
                    <a:blip r:embed="rId12"/>
                    <a:stretch>
                      <a:fillRect b="-10169"/>
                    </a:stretch>
                  </a:blipFill>
                </p:spPr>
                <p:txBody>
                  <a:bodyPr/>
                  <a:lstStyle/>
                  <a:p>
                    <a:r>
                      <a:rPr lang="en-AU">
                        <a:noFill/>
                      </a:rPr>
                      <a:t> </a:t>
                    </a:r>
                  </a:p>
                </p:txBody>
              </p:sp>
            </mc:Fallback>
          </mc:AlternateContent>
          <p:sp>
            <p:nvSpPr>
              <p:cNvPr id="49" name="Arc 48">
                <a:extLst>
                  <a:ext uri="{FF2B5EF4-FFF2-40B4-BE49-F238E27FC236}">
                    <a16:creationId xmlns:a16="http://schemas.microsoft.com/office/drawing/2014/main" id="{5A24D541-193D-4A70-A330-86A67DF4EE5A}"/>
                  </a:ext>
                </a:extLst>
              </p:cNvPr>
              <p:cNvSpPr/>
              <p:nvPr/>
            </p:nvSpPr>
            <p:spPr>
              <a:xfrm rot="16200000" flipH="1">
                <a:off x="1958793" y="3852518"/>
                <a:ext cx="725714" cy="2268070"/>
              </a:xfrm>
              <a:prstGeom prst="arc">
                <a:avLst>
                  <a:gd name="adj1" fmla="val 17508082"/>
                  <a:gd name="adj2" fmla="val 4191939"/>
                </a:avLst>
              </a:prstGeom>
              <a:ln w="28575" cap="flat" cmpd="sng" algn="ctr">
                <a:solidFill>
                  <a:srgbClr val="0070C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29E4ECFC-74B7-434A-84A1-1B830D075A1B}"/>
                      </a:ext>
                    </a:extLst>
                  </p:cNvPr>
                  <p:cNvSpPr txBox="1"/>
                  <p:nvPr/>
                </p:nvSpPr>
                <p:spPr>
                  <a:xfrm>
                    <a:off x="1545901" y="5365347"/>
                    <a:ext cx="1839536" cy="35522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AU" sz="1600" i="1">
                                  <a:solidFill>
                                    <a:srgbClr val="0070C0"/>
                                  </a:solidFill>
                                  <a:latin typeface="Cambria Math" panose="02040503050406030204" pitchFamily="18" charset="0"/>
                                </a:rPr>
                              </m:ctrlPr>
                            </m:accPr>
                            <m:e>
                              <m:sSub>
                                <m:sSubPr>
                                  <m:ctrlPr>
                                    <a:rPr lang="en-AU" sz="1600" i="1">
                                      <a:solidFill>
                                        <a:srgbClr val="0070C0"/>
                                      </a:solidFill>
                                      <a:latin typeface="Cambria Math" panose="02040503050406030204" pitchFamily="18" charset="0"/>
                                    </a:rPr>
                                  </m:ctrlPr>
                                </m:sSubPr>
                                <m:e>
                                  <m:r>
                                    <a:rPr lang="en-AU" sz="1600" i="1">
                                      <a:solidFill>
                                        <a:srgbClr val="0070C0"/>
                                      </a:solidFill>
                                      <a:latin typeface="Cambria Math" panose="02040503050406030204" pitchFamily="18" charset="0"/>
                                    </a:rPr>
                                    <m:t>𝐴</m:t>
                                  </m:r>
                                </m:e>
                                <m:sub>
                                  <m:r>
                                    <a:rPr lang="en-AU" sz="1600" i="1">
                                      <a:solidFill>
                                        <a:srgbClr val="0070C0"/>
                                      </a:solidFill>
                                      <a:latin typeface="Cambria Math" panose="02040503050406030204" pitchFamily="18" charset="0"/>
                                    </a:rPr>
                                    <m:t>2</m:t>
                                  </m:r>
                                </m:sub>
                              </m:sSub>
                            </m:e>
                          </m:acc>
                          <m:r>
                            <a:rPr lang="en-AU" sz="1600" i="1">
                              <a:solidFill>
                                <a:srgbClr val="0070C0"/>
                              </a:solidFill>
                              <a:latin typeface="Cambria Math" panose="02040503050406030204" pitchFamily="18" charset="0"/>
                            </a:rPr>
                            <m:t>=</m:t>
                          </m:r>
                          <m:sSub>
                            <m:sSubPr>
                              <m:ctrlPr>
                                <a:rPr lang="en-AU" sz="1600" i="1">
                                  <a:solidFill>
                                    <a:srgbClr val="0070C0"/>
                                  </a:solidFill>
                                  <a:latin typeface="Cambria Math" panose="02040503050406030204" pitchFamily="18" charset="0"/>
                                </a:rPr>
                              </m:ctrlPr>
                            </m:sSubPr>
                            <m:e>
                              <m:r>
                                <a:rPr lang="en-AU" sz="1600" i="1">
                                  <a:solidFill>
                                    <a:srgbClr val="0070C0"/>
                                  </a:solidFill>
                                  <a:latin typeface="Cambria Math" panose="02040503050406030204" pitchFamily="18" charset="0"/>
                                </a:rPr>
                                <m:t>|</m:t>
                              </m:r>
                              <m:r>
                                <a:rPr lang="en-AU" sz="1600" i="1">
                                  <a:solidFill>
                                    <a:srgbClr val="0070C0"/>
                                  </a:solidFill>
                                  <a:latin typeface="Cambria Math" panose="02040503050406030204" pitchFamily="18" charset="0"/>
                                </a:rPr>
                                <m:t>𝑎</m:t>
                              </m:r>
                            </m:e>
                            <m:sub>
                              <m:r>
                                <a:rPr lang="en-AU" sz="1600" i="1">
                                  <a:solidFill>
                                    <a:srgbClr val="0070C0"/>
                                  </a:solidFill>
                                  <a:latin typeface="Cambria Math" panose="02040503050406030204" pitchFamily="18" charset="0"/>
                                </a:rPr>
                                <m:t>2</m:t>
                              </m:r>
                            </m:sub>
                          </m:sSub>
                          <m:r>
                            <a:rPr lang="en-AU" sz="1600" i="1">
                              <a:solidFill>
                                <a:srgbClr val="0070C0"/>
                              </a:solidFill>
                              <a:latin typeface="Cambria Math" panose="02040503050406030204" pitchFamily="18" charset="0"/>
                            </a:rPr>
                            <m:t>|</m:t>
                          </m:r>
                          <m:sSup>
                            <m:sSupPr>
                              <m:ctrlPr>
                                <a:rPr lang="en-AU" sz="1600" i="1">
                                  <a:solidFill>
                                    <a:srgbClr val="0070C0"/>
                                  </a:solidFill>
                                  <a:latin typeface="Cambria Math" panose="02040503050406030204" pitchFamily="18" charset="0"/>
                                </a:rPr>
                              </m:ctrlPr>
                            </m:sSupPr>
                            <m:e>
                              <m:r>
                                <a:rPr lang="en-AU" sz="1600" i="1">
                                  <a:solidFill>
                                    <a:srgbClr val="0070C0"/>
                                  </a:solidFill>
                                  <a:latin typeface="Cambria Math" panose="02040503050406030204" pitchFamily="18" charset="0"/>
                                </a:rPr>
                                <m:t>𝑒</m:t>
                              </m:r>
                            </m:e>
                            <m:sup>
                              <m:r>
                                <a:rPr lang="en-AU" sz="1600" i="1">
                                  <a:solidFill>
                                    <a:srgbClr val="0070C0"/>
                                  </a:solidFill>
                                  <a:latin typeface="Cambria Math" panose="02040503050406030204" pitchFamily="18" charset="0"/>
                                </a:rPr>
                                <m:t>𝑖</m:t>
                              </m:r>
                              <m:d>
                                <m:dPr>
                                  <m:ctrlPr>
                                    <a:rPr lang="en-AU" sz="1600" i="1">
                                      <a:solidFill>
                                        <a:srgbClr val="0070C0"/>
                                      </a:solidFill>
                                      <a:latin typeface="Cambria Math" panose="02040503050406030204" pitchFamily="18" charset="0"/>
                                    </a:rPr>
                                  </m:ctrlPr>
                                </m:dPr>
                                <m:e>
                                  <m:sSub>
                                    <m:sSubPr>
                                      <m:ctrlPr>
                                        <a:rPr lang="en-AU" sz="1600" i="1">
                                          <a:solidFill>
                                            <a:srgbClr val="0070C0"/>
                                          </a:solidFill>
                                          <a:latin typeface="Cambria Math" panose="02040503050406030204" pitchFamily="18" charset="0"/>
                                        </a:rPr>
                                      </m:ctrlPr>
                                    </m:sSubPr>
                                    <m:e>
                                      <m:r>
                                        <a:rPr lang="en-AU" sz="1600" i="1">
                                          <a:solidFill>
                                            <a:srgbClr val="0070C0"/>
                                          </a:solidFill>
                                          <a:latin typeface="Cambria Math" panose="02040503050406030204" pitchFamily="18" charset="0"/>
                                        </a:rPr>
                                        <m:t>𝛿</m:t>
                                      </m:r>
                                    </m:e>
                                    <m:sub>
                                      <m:r>
                                        <a:rPr lang="en-AU" sz="1600" i="1">
                                          <a:solidFill>
                                            <a:srgbClr val="0070C0"/>
                                          </a:solidFill>
                                          <a:latin typeface="Cambria Math" panose="02040503050406030204" pitchFamily="18" charset="0"/>
                                        </a:rPr>
                                        <m:t>2</m:t>
                                      </m:r>
                                    </m:sub>
                                  </m:sSub>
                                  <m:r>
                                    <a:rPr lang="en-AU" sz="1600" i="1">
                                      <a:solidFill>
                                        <a:srgbClr val="0070C0"/>
                                      </a:solidFill>
                                      <a:latin typeface="Cambria Math" panose="02040503050406030204" pitchFamily="18" charset="0"/>
                                    </a:rPr>
                                    <m:t>−</m:t>
                                  </m:r>
                                  <m:sSub>
                                    <m:sSubPr>
                                      <m:ctrlPr>
                                        <a:rPr lang="en-AU" sz="1600" i="1">
                                          <a:solidFill>
                                            <a:srgbClr val="0070C0"/>
                                          </a:solidFill>
                                          <a:latin typeface="Cambria Math" panose="02040503050406030204" pitchFamily="18" charset="0"/>
                                        </a:rPr>
                                      </m:ctrlPr>
                                    </m:sSubPr>
                                    <m:e>
                                      <m:r>
                                        <a:rPr lang="en-AU" sz="1600" i="1">
                                          <a:solidFill>
                                            <a:srgbClr val="0070C0"/>
                                          </a:solidFill>
                                          <a:latin typeface="Cambria Math" panose="02040503050406030204" pitchFamily="18" charset="0"/>
                                        </a:rPr>
                                        <m:t>𝜙</m:t>
                                      </m:r>
                                    </m:e>
                                    <m:sub>
                                      <m:r>
                                        <a:rPr lang="en-AU" sz="1600" i="1">
                                          <a:solidFill>
                                            <a:srgbClr val="0070C0"/>
                                          </a:solidFill>
                                          <a:latin typeface="Cambria Math" panose="02040503050406030204" pitchFamily="18" charset="0"/>
                                        </a:rPr>
                                        <m:t>2</m:t>
                                      </m:r>
                                    </m:sub>
                                  </m:sSub>
                                </m:e>
                              </m:d>
                            </m:sup>
                          </m:sSup>
                        </m:oMath>
                      </m:oMathPara>
                    </a14:m>
                    <a:endParaRPr lang="en-AU" sz="1600" dirty="0">
                      <a:solidFill>
                        <a:srgbClr val="0070C0"/>
                      </a:solidFill>
                    </a:endParaRPr>
                  </a:p>
                </p:txBody>
              </p:sp>
            </mc:Choice>
            <mc:Fallback xmlns="">
              <p:sp>
                <p:nvSpPr>
                  <p:cNvPr id="50" name="TextBox 49">
                    <a:extLst>
                      <a:ext uri="{FF2B5EF4-FFF2-40B4-BE49-F238E27FC236}">
                        <a16:creationId xmlns:a16="http://schemas.microsoft.com/office/drawing/2014/main" id="{29E4ECFC-74B7-434A-84A1-1B830D075A1B}"/>
                      </a:ext>
                    </a:extLst>
                  </p:cNvPr>
                  <p:cNvSpPr txBox="1">
                    <a:spLocks noRot="1" noChangeAspect="1" noMove="1" noResize="1" noEditPoints="1" noAdjustHandles="1" noChangeArrowheads="1" noChangeShapeType="1" noTextEdit="1"/>
                  </p:cNvSpPr>
                  <p:nvPr/>
                </p:nvSpPr>
                <p:spPr>
                  <a:xfrm>
                    <a:off x="1545901" y="5365347"/>
                    <a:ext cx="1839536" cy="355225"/>
                  </a:xfrm>
                  <a:prstGeom prst="rect">
                    <a:avLst/>
                  </a:prstGeom>
                  <a:blipFill>
                    <a:blip r:embed="rId13"/>
                    <a:stretch>
                      <a:fillRect b="-12069"/>
                    </a:stretch>
                  </a:blipFill>
                </p:spPr>
                <p:txBody>
                  <a:bodyPr/>
                  <a:lstStyle/>
                  <a:p>
                    <a:r>
                      <a:rPr lang="en-AU">
                        <a:noFill/>
                      </a:rPr>
                      <a:t> </a:t>
                    </a:r>
                  </a:p>
                </p:txBody>
              </p:sp>
            </mc:Fallback>
          </mc:AlternateContent>
        </p:grpSp>
      </p:grpSp>
      <p:pic>
        <p:nvPicPr>
          <p:cNvPr id="13" name="Graphic 12">
            <a:extLst>
              <a:ext uri="{FF2B5EF4-FFF2-40B4-BE49-F238E27FC236}">
                <a16:creationId xmlns:a16="http://schemas.microsoft.com/office/drawing/2014/main" id="{093128BA-ED61-4EC9-994F-400C34EF603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561860" y="4949142"/>
            <a:ext cx="5670065" cy="1481533"/>
          </a:xfrm>
          <a:prstGeom prst="rect">
            <a:avLst/>
          </a:prstGeom>
        </p:spPr>
      </p:pic>
    </p:spTree>
    <p:extLst>
      <p:ext uri="{BB962C8B-B14F-4D97-AF65-F5344CB8AC3E}">
        <p14:creationId xmlns:p14="http://schemas.microsoft.com/office/powerpoint/2010/main" val="38390211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6B30429D-EE96-4039-AD87-3E7522A4B9FB}"/>
                  </a:ext>
                </a:extLst>
              </p:cNvPr>
              <p:cNvSpPr>
                <a:spLocks noGrp="1"/>
              </p:cNvSpPr>
              <p:nvPr>
                <p:ph type="title"/>
              </p:nvPr>
            </p:nvSpPr>
            <p:spPr/>
            <p:txBody>
              <a:bodyPr>
                <a:normAutofit fontScale="90000"/>
              </a:bodyPr>
              <a:lstStyle/>
              <a:p>
                <a:r>
                  <a:rPr lang="en-AU" dirty="0"/>
                  <a:t>Systematic Uncertainties (</a:t>
                </a:r>
                <a14:m>
                  <m:oMath xmlns:m="http://schemas.openxmlformats.org/officeDocument/2006/math">
                    <m:sSub>
                      <m:sSubPr>
                        <m:ctrlPr>
                          <a:rPr lang="en-AU" b="0" i="1" dirty="0" smtClean="0">
                            <a:latin typeface="Cambria Math" panose="02040503050406030204" pitchFamily="18" charset="0"/>
                          </a:rPr>
                        </m:ctrlPr>
                      </m:sSubPr>
                      <m:e>
                        <m:r>
                          <a:rPr lang="en-AU" b="0" i="1" dirty="0" smtClean="0">
                            <a:latin typeface="Cambria Math" panose="02040503050406030204" pitchFamily="18" charset="0"/>
                          </a:rPr>
                          <m:t>𝐴</m:t>
                        </m:r>
                      </m:e>
                      <m:sub>
                        <m:r>
                          <a:rPr lang="en-AU" b="0" i="1" dirty="0" smtClean="0">
                            <a:latin typeface="Cambria Math" panose="02040503050406030204" pitchFamily="18" charset="0"/>
                          </a:rPr>
                          <m:t>𝐶𝑃</m:t>
                        </m:r>
                      </m:sub>
                    </m:sSub>
                  </m:oMath>
                </a14:m>
                <a:r>
                  <a:rPr lang="en-AU" dirty="0"/>
                  <a:t>)</a:t>
                </a:r>
              </a:p>
            </p:txBody>
          </p:sp>
        </mc:Choice>
        <mc:Fallback xmlns="">
          <p:sp>
            <p:nvSpPr>
              <p:cNvPr id="2" name="Title 1">
                <a:extLst>
                  <a:ext uri="{FF2B5EF4-FFF2-40B4-BE49-F238E27FC236}">
                    <a16:creationId xmlns:a16="http://schemas.microsoft.com/office/drawing/2014/main" id="{6B30429D-EE96-4039-AD87-3E7522A4B9FB}"/>
                  </a:ext>
                </a:extLst>
              </p:cNvPr>
              <p:cNvSpPr>
                <a:spLocks noGrp="1" noRot="1" noChangeAspect="1" noMove="1" noResize="1" noEditPoints="1" noAdjustHandles="1" noChangeArrowheads="1" noChangeShapeType="1" noTextEdit="1"/>
              </p:cNvSpPr>
              <p:nvPr>
                <p:ph type="title"/>
              </p:nvPr>
            </p:nvSpPr>
            <p:spPr>
              <a:blipFill>
                <a:blip r:embed="rId4"/>
                <a:stretch>
                  <a:fillRect t="-16489" b="-30319"/>
                </a:stretch>
              </a:blipFill>
            </p:spPr>
            <p:txBody>
              <a:bodyPr/>
              <a:lstStyle/>
              <a:p>
                <a:r>
                  <a:rPr lang="en-AU">
                    <a:noFill/>
                  </a:rPr>
                  <a:t> </a:t>
                </a:r>
              </a:p>
            </p:txBody>
          </p:sp>
        </mc:Fallback>
      </mc:AlternateContent>
      <p:sp>
        <p:nvSpPr>
          <p:cNvPr id="4" name="Date Placeholder 3">
            <a:extLst>
              <a:ext uri="{FF2B5EF4-FFF2-40B4-BE49-F238E27FC236}">
                <a16:creationId xmlns:a16="http://schemas.microsoft.com/office/drawing/2014/main" id="{605F4C2B-7D63-43D8-BA3E-E19C76BE96FE}"/>
              </a:ext>
            </a:extLst>
          </p:cNvPr>
          <p:cNvSpPr>
            <a:spLocks noGrp="1"/>
          </p:cNvSpPr>
          <p:nvPr>
            <p:ph type="dt" sz="half" idx="10"/>
          </p:nvPr>
        </p:nvSpPr>
        <p:spPr/>
        <p:txBody>
          <a:bodyPr/>
          <a:lstStyle/>
          <a:p>
            <a:r>
              <a:rPr lang="en-US" altLang="ja-JP"/>
              <a:t>09/08/2019</a:t>
            </a:r>
            <a:endParaRPr lang="en-AU" dirty="0"/>
          </a:p>
        </p:txBody>
      </p:sp>
      <mc:AlternateContent xmlns:mc="http://schemas.openxmlformats.org/markup-compatibility/2006" xmlns:a14="http://schemas.microsoft.com/office/drawing/2010/main">
        <mc:Choice Requires="a14">
          <p:sp>
            <p:nvSpPr>
              <p:cNvPr id="5" name="Footer Placeholder 4">
                <a:extLst>
                  <a:ext uri="{FF2B5EF4-FFF2-40B4-BE49-F238E27FC236}">
                    <a16:creationId xmlns:a16="http://schemas.microsoft.com/office/drawing/2014/main" id="{47058457-C584-49FD-AEF5-B8EB22C980C0}"/>
                  </a:ext>
                </a:extLst>
              </p:cNvPr>
              <p:cNvSpPr>
                <a:spLocks noGrp="1"/>
              </p:cNvSpPr>
              <p:nvPr>
                <p:ph type="ftr" sz="quarter" idx="11"/>
              </p:nvPr>
            </p:nvSpPr>
            <p:spPr/>
            <p:txBody>
              <a:bodyPr/>
              <a:lstStyle/>
              <a:p>
                <a:r>
                  <a:rPr lang="en-AU" altLang="en-US" dirty="0">
                    <a:latin typeface="Cambria Math" panose="02040503050406030204" pitchFamily="18" charset="0"/>
                    <a:ea typeface="Cambria Math" panose="02040503050406030204" pitchFamily="18" charset="0"/>
                  </a:rPr>
                  <a:t>Measurement of </a:t>
                </a:r>
                <a14:m>
                  <m:oMath xmlns:m="http://schemas.openxmlformats.org/officeDocument/2006/math">
                    <m:r>
                      <a:rPr lang="en-AU" altLang="en-US" i="1">
                        <a:latin typeface="Cambria Math" panose="02040503050406030204" pitchFamily="18" charset="0"/>
                        <a:ea typeface="Cambria Math" panose="02040503050406030204" pitchFamily="18" charset="0"/>
                      </a:rPr>
                      <m:t>𝔅</m:t>
                    </m:r>
                  </m:oMath>
                </a14:m>
                <a:r>
                  <a:rPr lang="en-AU" altLang="en-US" dirty="0">
                    <a:latin typeface="Cambria Math" panose="02040503050406030204" pitchFamily="18" charset="0"/>
                    <a:ea typeface="Cambria Math" panose="02040503050406030204" pitchFamily="18" charset="0"/>
                  </a:rPr>
                  <a:t> and </a:t>
                </a:r>
                <a14:m>
                  <m:oMath xmlns:m="http://schemas.openxmlformats.org/officeDocument/2006/math">
                    <m:sSub>
                      <m:sSubPr>
                        <m:ctrlPr>
                          <a:rPr lang="en-AU" altLang="en-US" i="1">
                            <a:latin typeface="Cambria Math" panose="02040503050406030204" pitchFamily="18" charset="0"/>
                            <a:ea typeface="Cambria Math" panose="02040503050406030204" pitchFamily="18" charset="0"/>
                          </a:rPr>
                        </m:ctrlPr>
                      </m:sSubPr>
                      <m:e>
                        <m:r>
                          <a:rPr lang="en-AU" altLang="en-US" i="1">
                            <a:latin typeface="Cambria Math" panose="02040503050406030204" pitchFamily="18" charset="0"/>
                            <a:ea typeface="Cambria Math" panose="02040503050406030204" pitchFamily="18" charset="0"/>
                          </a:rPr>
                          <m:t>𝐴</m:t>
                        </m:r>
                      </m:e>
                      <m:sub>
                        <m:r>
                          <a:rPr lang="en-AU" altLang="en-US" i="1">
                            <a:latin typeface="Cambria Math" panose="02040503050406030204" pitchFamily="18" charset="0"/>
                            <a:ea typeface="Cambria Math" panose="02040503050406030204" pitchFamily="18" charset="0"/>
                          </a:rPr>
                          <m:t>𝐶𝑃</m:t>
                        </m:r>
                      </m:sub>
                    </m:sSub>
                  </m:oMath>
                </a14:m>
                <a:r>
                  <a:rPr lang="en-AU" altLang="en-US" dirty="0">
                    <a:latin typeface="Cambria Math" panose="02040503050406030204" pitchFamily="18" charset="0"/>
                    <a:ea typeface="Cambria Math" panose="02040503050406030204" pitchFamily="18" charset="0"/>
                  </a:rPr>
                  <a:t> in </a:t>
                </a:r>
                <a14:m>
                  <m:oMath xmlns:m="http://schemas.openxmlformats.org/officeDocument/2006/math">
                    <m:r>
                      <m:rPr>
                        <m:sty m:val="p"/>
                      </m:rPr>
                      <a:rPr lang="en-AU">
                        <a:latin typeface="Cambria Math" panose="02040503050406030204" pitchFamily="18" charset="0"/>
                        <a:ea typeface="Cambria Math" panose="02040503050406030204" pitchFamily="18" charset="0"/>
                      </a:rPr>
                      <m:t>B</m:t>
                    </m:r>
                    <m:r>
                      <a:rPr lang="en-AU">
                        <a:latin typeface="Cambria Math" panose="02040503050406030204" pitchFamily="18" charset="0"/>
                        <a:ea typeface="Cambria Math" panose="02040503050406030204" pitchFamily="18" charset="0"/>
                      </a:rPr>
                      <m:t>→</m:t>
                    </m:r>
                    <m:bar>
                      <m:barPr>
                        <m:pos m:val="top"/>
                        <m:ctrlPr>
                          <a:rPr lang="en-AU" i="1">
                            <a:latin typeface="Cambria Math" panose="02040503050406030204" pitchFamily="18" charset="0"/>
                            <a:ea typeface="Cambria Math" panose="02040503050406030204" pitchFamily="18" charset="0"/>
                          </a:rPr>
                        </m:ctrlPr>
                      </m:barPr>
                      <m:e>
                        <m:sSup>
                          <m:sSupPr>
                            <m:ctrlPr>
                              <a:rPr lang="en-AU" i="1">
                                <a:latin typeface="Cambria Math" panose="02040503050406030204" pitchFamily="18" charset="0"/>
                                <a:ea typeface="Cambria Math" panose="02040503050406030204" pitchFamily="18" charset="0"/>
                              </a:rPr>
                            </m:ctrlPr>
                          </m:sSupPr>
                          <m:e>
                            <m:r>
                              <m:rPr>
                                <m:sty m:val="p"/>
                              </m:rPr>
                              <a:rPr lang="en-AU">
                                <a:latin typeface="Cambria Math" panose="02040503050406030204" pitchFamily="18" charset="0"/>
                                <a:ea typeface="Cambria Math" panose="02040503050406030204" pitchFamily="18" charset="0"/>
                              </a:rPr>
                              <m:t>D</m:t>
                            </m:r>
                          </m:e>
                          <m:sup>
                            <m:r>
                              <a:rPr lang="en-AU">
                                <a:latin typeface="Cambria Math" panose="02040503050406030204" pitchFamily="18" charset="0"/>
                                <a:ea typeface="Cambria Math" panose="02040503050406030204" pitchFamily="18" charset="0"/>
                              </a:rPr>
                              <m:t>0</m:t>
                            </m:r>
                          </m:sup>
                        </m:sSup>
                      </m:e>
                    </m:bar>
                    <m:sSup>
                      <m:sSupPr>
                        <m:ctrlPr>
                          <a:rPr lang="en-AU" i="1">
                            <a:latin typeface="Cambria Math" panose="02040503050406030204" pitchFamily="18" charset="0"/>
                            <a:ea typeface="Cambria Math" panose="02040503050406030204" pitchFamily="18" charset="0"/>
                          </a:rPr>
                        </m:ctrlPr>
                      </m:sSupPr>
                      <m:e>
                        <m:r>
                          <a:rPr lang="en-AU">
                            <a:latin typeface="Cambria Math" panose="02040503050406030204" pitchFamily="18" charset="0"/>
                            <a:ea typeface="Cambria Math" panose="02040503050406030204" pitchFamily="18" charset="0"/>
                          </a:rPr>
                          <m:t>𝜋</m:t>
                        </m:r>
                      </m:e>
                      <m:sup>
                        <m:r>
                          <a:rPr lang="en-AU">
                            <a:latin typeface="Cambria Math" panose="02040503050406030204" pitchFamily="18" charset="0"/>
                            <a:ea typeface="Cambria Math" panose="02040503050406030204" pitchFamily="18" charset="0"/>
                          </a:rPr>
                          <m:t>0</m:t>
                        </m:r>
                      </m:sup>
                    </m:sSup>
                  </m:oMath>
                </a14:m>
                <a:r>
                  <a:rPr lang="en-AU" altLang="en-US" dirty="0">
                    <a:latin typeface="Cambria Math" panose="02040503050406030204" pitchFamily="18" charset="0"/>
                    <a:ea typeface="Cambria Math" panose="02040503050406030204" pitchFamily="18" charset="0"/>
                  </a:rPr>
                  <a:t> decays</a:t>
                </a:r>
                <a:endParaRPr lang="en-AU" dirty="0"/>
              </a:p>
            </p:txBody>
          </p:sp>
        </mc:Choice>
        <mc:Fallback xmlns="">
          <p:sp>
            <p:nvSpPr>
              <p:cNvPr id="5" name="Footer Placeholder 4">
                <a:extLst>
                  <a:ext uri="{FF2B5EF4-FFF2-40B4-BE49-F238E27FC236}">
                    <a16:creationId xmlns:a16="http://schemas.microsoft.com/office/drawing/2014/main" id="{47058457-C584-49FD-AEF5-B8EB22C980C0}"/>
                  </a:ext>
                </a:extLst>
              </p:cNvPr>
              <p:cNvSpPr>
                <a:spLocks noGrp="1" noRot="1" noChangeAspect="1" noMove="1" noResize="1" noEditPoints="1" noAdjustHandles="1" noChangeArrowheads="1" noChangeShapeType="1" noTextEdit="1"/>
              </p:cNvSpPr>
              <p:nvPr>
                <p:ph type="ftr" sz="quarter" idx="11"/>
              </p:nvPr>
            </p:nvSpPr>
            <p:spPr>
              <a:blipFill>
                <a:blip r:embed="rId5"/>
                <a:stretch>
                  <a:fillRect/>
                </a:stretch>
              </a:blipFill>
            </p:spPr>
            <p:txBody>
              <a:bodyPr/>
              <a:lstStyle/>
              <a:p>
                <a:r>
                  <a:rPr lang="en-AU">
                    <a:noFill/>
                  </a:rPr>
                  <a:t> </a:t>
                </a:r>
              </a:p>
            </p:txBody>
          </p:sp>
        </mc:Fallback>
      </mc:AlternateContent>
      <p:sp>
        <p:nvSpPr>
          <p:cNvPr id="6" name="Slide Number Placeholder 5">
            <a:extLst>
              <a:ext uri="{FF2B5EF4-FFF2-40B4-BE49-F238E27FC236}">
                <a16:creationId xmlns:a16="http://schemas.microsoft.com/office/drawing/2014/main" id="{89F175EC-914A-4B8C-9EB2-29960D9AF3AA}"/>
              </a:ext>
            </a:extLst>
          </p:cNvPr>
          <p:cNvSpPr>
            <a:spLocks noGrp="1"/>
          </p:cNvSpPr>
          <p:nvPr>
            <p:ph type="sldNum" sz="quarter" idx="12"/>
          </p:nvPr>
        </p:nvSpPr>
        <p:spPr/>
        <p:txBody>
          <a:bodyPr/>
          <a:lstStyle/>
          <a:p>
            <a:fld id="{83552B19-A077-4D04-8AD8-16FAFF0D17D1}" type="slidenum">
              <a:rPr lang="en-AU" smtClean="0"/>
              <a:pPr/>
              <a:t>30</a:t>
            </a:fld>
            <a:endParaRPr lang="en-AU" dirty="0"/>
          </a:p>
        </p:txBody>
      </p:sp>
      <p:graphicFrame>
        <p:nvGraphicFramePr>
          <p:cNvPr id="7" name="Object 6">
            <a:extLst>
              <a:ext uri="{FF2B5EF4-FFF2-40B4-BE49-F238E27FC236}">
                <a16:creationId xmlns:a16="http://schemas.microsoft.com/office/drawing/2014/main" id="{81767B38-A6B8-4DE0-9BCC-7B40608E8E76}"/>
              </a:ext>
            </a:extLst>
          </p:cNvPr>
          <p:cNvGraphicFramePr>
            <a:graphicFrameLocks noChangeAspect="1"/>
          </p:cNvGraphicFramePr>
          <p:nvPr>
            <p:extLst>
              <p:ext uri="{D42A27DB-BD31-4B8C-83A1-F6EECF244321}">
                <p14:modId xmlns:p14="http://schemas.microsoft.com/office/powerpoint/2010/main" val="3881336608"/>
              </p:ext>
            </p:extLst>
          </p:nvPr>
        </p:nvGraphicFramePr>
        <p:xfrm>
          <a:off x="1935956" y="2143919"/>
          <a:ext cx="5272087" cy="3381375"/>
        </p:xfrm>
        <a:graphic>
          <a:graphicData uri="http://schemas.openxmlformats.org/presentationml/2006/ole">
            <mc:AlternateContent xmlns:mc="http://schemas.openxmlformats.org/markup-compatibility/2006">
              <mc:Choice xmlns:v="urn:schemas-microsoft-com:vml" Requires="v">
                <p:oleObj spid="_x0000_s2053" name="Document" r:id="rId6" imgW="5271564" imgH="3381241" progId="Word.Document.12">
                  <p:embed/>
                </p:oleObj>
              </mc:Choice>
              <mc:Fallback>
                <p:oleObj name="Document" r:id="rId6" imgW="5271564" imgH="3381241" progId="Word.Document.12">
                  <p:embed/>
                  <p:pic>
                    <p:nvPicPr>
                      <p:cNvPr id="0" name=""/>
                      <p:cNvPicPr/>
                      <p:nvPr/>
                    </p:nvPicPr>
                    <p:blipFill>
                      <a:blip r:embed="rId7"/>
                      <a:stretch>
                        <a:fillRect/>
                      </a:stretch>
                    </p:blipFill>
                    <p:spPr>
                      <a:xfrm>
                        <a:off x="1935956" y="2143919"/>
                        <a:ext cx="5272087" cy="3381375"/>
                      </a:xfrm>
                      <a:prstGeom prst="rect">
                        <a:avLst/>
                      </a:prstGeom>
                    </p:spPr>
                  </p:pic>
                </p:oleObj>
              </mc:Fallback>
            </mc:AlternateContent>
          </a:graphicData>
        </a:graphic>
      </p:graphicFrame>
    </p:spTree>
    <p:extLst>
      <p:ext uri="{BB962C8B-B14F-4D97-AF65-F5344CB8AC3E}">
        <p14:creationId xmlns:p14="http://schemas.microsoft.com/office/powerpoint/2010/main" val="1418456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78D9C-8575-4BF9-B0C8-936ED730BB4E}"/>
              </a:ext>
            </a:extLst>
          </p:cNvPr>
          <p:cNvSpPr>
            <a:spLocks noGrp="1"/>
          </p:cNvSpPr>
          <p:nvPr>
            <p:ph type="title"/>
          </p:nvPr>
        </p:nvSpPr>
        <p:spPr/>
        <p:txBody>
          <a:bodyPr/>
          <a:lstStyle/>
          <a:p>
            <a:r>
              <a:rPr lang="en-AU" dirty="0"/>
              <a:t>Signal Reconstruction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3746E2E-699A-421B-829B-6DE26DA40EB0}"/>
                  </a:ext>
                </a:extLst>
              </p:cNvPr>
              <p:cNvSpPr>
                <a:spLocks noGrp="1"/>
              </p:cNvSpPr>
              <p:nvPr>
                <p:ph idx="1"/>
              </p:nvPr>
            </p:nvSpPr>
            <p:spPr>
              <a:xfrm>
                <a:off x="468314" y="1412878"/>
                <a:ext cx="8034556" cy="2617875"/>
              </a:xfrm>
            </p:spPr>
            <p:txBody>
              <a:bodyPr>
                <a:normAutofit fontScale="77500" lnSpcReduction="20000"/>
              </a:bodyPr>
              <a:lstStyle/>
              <a:p>
                <a:r>
                  <a:rPr lang="en-AU" dirty="0"/>
                  <a:t>Charged particles from hadron ID and tracking.</a:t>
                </a:r>
              </a:p>
              <a:p>
                <a:r>
                  <a:rPr lang="en-AU" b="0" dirty="0"/>
                  <a:t>Neutral particles from decays:</a:t>
                </a:r>
              </a:p>
              <a:p>
                <a:pPr lvl="1"/>
                <a14:m>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𝜋</m:t>
                        </m:r>
                      </m:e>
                      <m:sup>
                        <m:r>
                          <a:rPr lang="en-AU" i="1">
                            <a:latin typeface="Cambria Math" panose="02040503050406030204" pitchFamily="18" charset="0"/>
                          </a:rPr>
                          <m:t>0</m:t>
                        </m:r>
                      </m:sup>
                    </m:sSup>
                    <m:r>
                      <a:rPr lang="en-AU">
                        <a:latin typeface="Cambria Math" panose="02040503050406030204" pitchFamily="18" charset="0"/>
                      </a:rPr>
                      <m:t>→</m:t>
                    </m:r>
                    <m:r>
                      <a:rPr lang="en-AU" i="1">
                        <a:latin typeface="Cambria Math" panose="02040503050406030204" pitchFamily="18" charset="0"/>
                      </a:rPr>
                      <m:t>𝛾𝛾</m:t>
                    </m:r>
                  </m:oMath>
                </a14:m>
                <a:r>
                  <a:rPr lang="en-AU" dirty="0"/>
                  <a:t>, pairs in ECL.</a:t>
                </a:r>
                <a:endParaRPr lang="en-AU" b="0" dirty="0"/>
              </a:p>
              <a:p>
                <a:pPr lvl="1"/>
                <a14:m>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𝐾</m:t>
                        </m:r>
                      </m:e>
                      <m:sub>
                        <m:r>
                          <a:rPr lang="en-AU" b="0" i="1" smtClean="0">
                            <a:latin typeface="Cambria Math" panose="02040503050406030204" pitchFamily="18" charset="0"/>
                          </a:rPr>
                          <m:t>𝑠</m:t>
                        </m:r>
                      </m:sub>
                    </m:sSub>
                    <m:r>
                      <a:rPr lang="en-AU" b="0" i="1" smtClean="0">
                        <a:latin typeface="Cambria Math" panose="02040503050406030204" pitchFamily="18" charset="0"/>
                      </a:rPr>
                      <m:t>→</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𝜋</m:t>
                        </m:r>
                      </m:e>
                      <m:sup>
                        <m:r>
                          <a:rPr lang="en-AU" b="0" i="1" smtClean="0">
                            <a:latin typeface="Cambria Math" panose="02040503050406030204" pitchFamily="18" charset="0"/>
                          </a:rPr>
                          <m:t>+</m:t>
                        </m:r>
                      </m:sup>
                    </m:sSup>
                    <m:sSup>
                      <m:sSupPr>
                        <m:ctrlPr>
                          <a:rPr lang="en-AU" b="0" i="1" smtClean="0">
                            <a:latin typeface="Cambria Math" panose="02040503050406030204" pitchFamily="18" charset="0"/>
                          </a:rPr>
                        </m:ctrlPr>
                      </m:sSupPr>
                      <m:e>
                        <m:r>
                          <a:rPr lang="en-AU" b="0" i="1" smtClean="0">
                            <a:latin typeface="Cambria Math" panose="02040503050406030204" pitchFamily="18" charset="0"/>
                          </a:rPr>
                          <m:t>𝜋</m:t>
                        </m:r>
                      </m:e>
                      <m:sup>
                        <m:r>
                          <a:rPr lang="en-AU" b="0" i="1" smtClean="0">
                            <a:latin typeface="Cambria Math" panose="02040503050406030204" pitchFamily="18" charset="0"/>
                          </a:rPr>
                          <m:t>−</m:t>
                        </m:r>
                      </m:sup>
                    </m:sSup>
                  </m:oMath>
                </a14:m>
                <a:r>
                  <a:rPr lang="en-AU" b="0" dirty="0"/>
                  <a:t> </a:t>
                </a:r>
              </a:p>
              <a:p>
                <a:r>
                  <a:rPr lang="en-AU" dirty="0"/>
                  <a:t>Kinematic variables for fitting:</a:t>
                </a:r>
                <a:br>
                  <a:rPr lang="en-AU" dirty="0"/>
                </a:br>
                <a14:m>
                  <m:oMath xmlns:m="http://schemas.openxmlformats.org/officeDocument/2006/math">
                    <m:sSub>
                      <m:sSubPr>
                        <m:ctrlPr>
                          <a:rPr lang="en-AU" i="1">
                            <a:latin typeface="Cambria Math" panose="02040503050406030204" pitchFamily="18" charset="0"/>
                          </a:rPr>
                        </m:ctrlPr>
                      </m:sSubPr>
                      <m:e>
                        <m:r>
                          <a:rPr lang="en-AU" b="0" i="1">
                            <a:latin typeface="Cambria Math" panose="02040503050406030204" pitchFamily="18" charset="0"/>
                          </a:rPr>
                          <m:t>𝑀</m:t>
                        </m:r>
                      </m:e>
                      <m:sub>
                        <m:r>
                          <a:rPr lang="en-AU" b="0" i="1" smtClean="0">
                            <a:latin typeface="Cambria Math" panose="02040503050406030204" pitchFamily="18" charset="0"/>
                          </a:rPr>
                          <m:t>𝑏𝑐</m:t>
                        </m:r>
                      </m:sub>
                    </m:sSub>
                    <m:r>
                      <a:rPr lang="en-AU" b="0" i="1" smtClean="0">
                        <a:latin typeface="Cambria Math" panose="02040503050406030204" pitchFamily="18" charset="0"/>
                      </a:rPr>
                      <m:t>=</m:t>
                    </m:r>
                    <m:rad>
                      <m:radPr>
                        <m:degHide m:val="on"/>
                        <m:ctrlPr>
                          <a:rPr lang="en-AU" i="1">
                            <a:latin typeface="Cambria Math" panose="02040503050406030204" pitchFamily="18" charset="0"/>
                          </a:rPr>
                        </m:ctrlPr>
                      </m:radPr>
                      <m:deg/>
                      <m:e>
                        <m:sSubSup>
                          <m:sSubSupPr>
                            <m:ctrlPr>
                              <a:rPr lang="en-AU" i="1">
                                <a:latin typeface="Cambria Math" panose="02040503050406030204" pitchFamily="18" charset="0"/>
                              </a:rPr>
                            </m:ctrlPr>
                          </m:sSubSupPr>
                          <m:e>
                            <m:r>
                              <a:rPr lang="en-AU" b="0" i="1">
                                <a:latin typeface="Cambria Math" panose="02040503050406030204" pitchFamily="18" charset="0"/>
                              </a:rPr>
                              <m:t>𝐸</m:t>
                            </m:r>
                          </m:e>
                          <m:sub>
                            <m:r>
                              <a:rPr lang="en-AU" b="0" i="1">
                                <a:latin typeface="Cambria Math" panose="02040503050406030204" pitchFamily="18" charset="0"/>
                              </a:rPr>
                              <m:t>𝐵𝑒𝑎𝑚</m:t>
                            </m:r>
                          </m:sub>
                          <m:sup>
                            <m:r>
                              <a:rPr lang="en-AU" b="0" i="1">
                                <a:latin typeface="Cambria Math" panose="02040503050406030204" pitchFamily="18" charset="0"/>
                              </a:rPr>
                              <m:t>2</m:t>
                            </m:r>
                          </m:sup>
                        </m:sSubSup>
                        <m:r>
                          <a:rPr lang="en-AU" b="0" i="1" smtClean="0">
                            <a:latin typeface="Cambria Math" panose="02040503050406030204" pitchFamily="18" charset="0"/>
                          </a:rPr>
                          <m:t>−</m:t>
                        </m:r>
                        <m:sSubSup>
                          <m:sSubSupPr>
                            <m:ctrlPr>
                              <a:rPr lang="en-AU" i="1">
                                <a:latin typeface="Cambria Math" panose="02040503050406030204" pitchFamily="18" charset="0"/>
                              </a:rPr>
                            </m:ctrlPr>
                          </m:sSubSupPr>
                          <m:e>
                            <m:r>
                              <a:rPr lang="en-AU" b="0" i="1">
                                <a:latin typeface="Cambria Math" panose="02040503050406030204" pitchFamily="18" charset="0"/>
                              </a:rPr>
                              <m:t>𝑝</m:t>
                            </m:r>
                          </m:e>
                          <m:sub>
                            <m:r>
                              <a:rPr lang="en-AU" b="0" i="1">
                                <a:latin typeface="Cambria Math" panose="02040503050406030204" pitchFamily="18" charset="0"/>
                              </a:rPr>
                              <m:t>𝐵</m:t>
                            </m:r>
                          </m:sub>
                          <m:sup>
                            <m:r>
                              <a:rPr lang="en-AU" b="0" i="1">
                                <a:latin typeface="Cambria Math" panose="02040503050406030204" pitchFamily="18" charset="0"/>
                              </a:rPr>
                              <m:t>2</m:t>
                            </m:r>
                          </m:sup>
                        </m:sSubSup>
                      </m:e>
                    </m:rad>
                    <m:r>
                      <a:rPr lang="en-AU" b="0" i="1" smtClean="0">
                        <a:latin typeface="Cambria Math" panose="02040503050406030204" pitchFamily="18" charset="0"/>
                      </a:rPr>
                      <m:t>,  </m:t>
                    </m:r>
                    <m:r>
                      <a:rPr lang="en-AU" b="0" i="1">
                        <a:latin typeface="Cambria Math" panose="02040503050406030204" pitchFamily="18" charset="0"/>
                      </a:rPr>
                      <m:t>𝛥</m:t>
                    </m:r>
                    <m:r>
                      <a:rPr lang="en-AU" b="0" i="1">
                        <a:latin typeface="Cambria Math" panose="02040503050406030204" pitchFamily="18" charset="0"/>
                      </a:rPr>
                      <m:t>𝐸</m:t>
                    </m:r>
                    <m:r>
                      <a:rPr lang="en-AU" b="0" i="1">
                        <a:latin typeface="Cambria Math" panose="02040503050406030204" pitchFamily="18" charset="0"/>
                      </a:rPr>
                      <m:t>=</m:t>
                    </m:r>
                    <m:sSub>
                      <m:sSubPr>
                        <m:ctrlPr>
                          <a:rPr lang="en-AU" i="1">
                            <a:latin typeface="Cambria Math" panose="02040503050406030204" pitchFamily="18" charset="0"/>
                          </a:rPr>
                        </m:ctrlPr>
                      </m:sSubPr>
                      <m:e>
                        <m:r>
                          <a:rPr lang="en-AU" b="0" i="1">
                            <a:latin typeface="Cambria Math" panose="02040503050406030204" pitchFamily="18" charset="0"/>
                          </a:rPr>
                          <m:t>𝐸</m:t>
                        </m:r>
                      </m:e>
                      <m:sub>
                        <m:r>
                          <a:rPr lang="en-AU" b="0" i="1">
                            <a:latin typeface="Cambria Math" panose="02040503050406030204" pitchFamily="18" charset="0"/>
                          </a:rPr>
                          <m:t>𝐵</m:t>
                        </m:r>
                      </m:sub>
                    </m:sSub>
                    <m:r>
                      <a:rPr lang="en-AU" b="0" i="1">
                        <a:latin typeface="Cambria Math" panose="02040503050406030204" pitchFamily="18" charset="0"/>
                      </a:rPr>
                      <m:t>−</m:t>
                    </m:r>
                    <m:sSub>
                      <m:sSubPr>
                        <m:ctrlPr>
                          <a:rPr lang="en-AU" i="1">
                            <a:latin typeface="Cambria Math" panose="02040503050406030204" pitchFamily="18" charset="0"/>
                          </a:rPr>
                        </m:ctrlPr>
                      </m:sSubPr>
                      <m:e>
                        <m:r>
                          <a:rPr lang="en-AU" b="0" i="1">
                            <a:latin typeface="Cambria Math" panose="02040503050406030204" pitchFamily="18" charset="0"/>
                          </a:rPr>
                          <m:t>𝐸</m:t>
                        </m:r>
                      </m:e>
                      <m:sub>
                        <m:r>
                          <a:rPr lang="en-AU" b="0" i="1">
                            <a:latin typeface="Cambria Math" panose="02040503050406030204" pitchFamily="18" charset="0"/>
                          </a:rPr>
                          <m:t>𝐵𝑒𝑎𝑚</m:t>
                        </m:r>
                      </m:sub>
                    </m:sSub>
                  </m:oMath>
                </a14:m>
                <a:endParaRPr lang="en-AU" dirty="0"/>
              </a:p>
              <a:p>
                <a:endParaRPr lang="en-AU" i="1" dirty="0"/>
              </a:p>
              <a:p>
                <a:endParaRPr lang="en-AU" dirty="0"/>
              </a:p>
              <a:p>
                <a:endParaRPr lang="en-AU" dirty="0"/>
              </a:p>
            </p:txBody>
          </p:sp>
        </mc:Choice>
        <mc:Fallback xmlns="">
          <p:sp>
            <p:nvSpPr>
              <p:cNvPr id="3" name="Content Placeholder 2">
                <a:extLst>
                  <a:ext uri="{FF2B5EF4-FFF2-40B4-BE49-F238E27FC236}">
                    <a16:creationId xmlns:a16="http://schemas.microsoft.com/office/drawing/2014/main" id="{A3746E2E-699A-421B-829B-6DE26DA40EB0}"/>
                  </a:ext>
                </a:extLst>
              </p:cNvPr>
              <p:cNvSpPr>
                <a:spLocks noGrp="1" noRot="1" noChangeAspect="1" noMove="1" noResize="1" noEditPoints="1" noAdjustHandles="1" noChangeArrowheads="1" noChangeShapeType="1" noTextEdit="1"/>
              </p:cNvSpPr>
              <p:nvPr>
                <p:ph idx="1"/>
              </p:nvPr>
            </p:nvSpPr>
            <p:spPr>
              <a:xfrm>
                <a:off x="468314" y="1412878"/>
                <a:ext cx="8034556" cy="2617875"/>
              </a:xfrm>
              <a:blipFill>
                <a:blip r:embed="rId3"/>
                <a:stretch>
                  <a:fillRect l="-1214" t="-4895"/>
                </a:stretch>
              </a:blipFill>
            </p:spPr>
            <p:txBody>
              <a:bodyPr/>
              <a:lstStyle/>
              <a:p>
                <a:r>
                  <a:rPr lang="en-AU">
                    <a:noFill/>
                  </a:rPr>
                  <a:t> </a:t>
                </a:r>
              </a:p>
            </p:txBody>
          </p:sp>
        </mc:Fallback>
      </mc:AlternateContent>
      <p:sp>
        <p:nvSpPr>
          <p:cNvPr id="4" name="Date Placeholder 3">
            <a:extLst>
              <a:ext uri="{FF2B5EF4-FFF2-40B4-BE49-F238E27FC236}">
                <a16:creationId xmlns:a16="http://schemas.microsoft.com/office/drawing/2014/main" id="{81325CDC-A5B8-43FF-9958-90D526DD59A6}"/>
              </a:ext>
            </a:extLst>
          </p:cNvPr>
          <p:cNvSpPr>
            <a:spLocks noGrp="1"/>
          </p:cNvSpPr>
          <p:nvPr>
            <p:ph type="dt" sz="half" idx="10"/>
          </p:nvPr>
        </p:nvSpPr>
        <p:spPr/>
        <p:txBody>
          <a:bodyPr/>
          <a:lstStyle/>
          <a:p>
            <a:fld id="{08517506-FA28-47B9-8BAE-43D62E0D4F0A}" type="datetime1">
              <a:rPr lang="en-US" smtClean="0"/>
              <a:t>9/18/2019</a:t>
            </a:fld>
            <a:endParaRPr lang="en-AU"/>
          </a:p>
        </p:txBody>
      </p:sp>
      <mc:AlternateContent xmlns:mc="http://schemas.openxmlformats.org/markup-compatibility/2006" xmlns:a14="http://schemas.microsoft.com/office/drawing/2010/main">
        <mc:Choice Requires="a14">
          <p:sp>
            <p:nvSpPr>
              <p:cNvPr id="5" name="Footer Placeholder 4">
                <a:extLst>
                  <a:ext uri="{FF2B5EF4-FFF2-40B4-BE49-F238E27FC236}">
                    <a16:creationId xmlns:a16="http://schemas.microsoft.com/office/drawing/2014/main" id="{AC6687E4-71CB-4AE9-A193-58BF244BA11F}"/>
                  </a:ext>
                </a:extLst>
              </p:cNvPr>
              <p:cNvSpPr>
                <a:spLocks noGrp="1"/>
              </p:cNvSpPr>
              <p:nvPr>
                <p:ph type="ftr" sz="quarter" idx="11"/>
              </p:nvPr>
            </p:nvSpPr>
            <p:spPr/>
            <p:txBody>
              <a:bodyPr/>
              <a:lstStyle/>
              <a:p>
                <a:r>
                  <a:rPr lang="en-AU" altLang="en-US">
                    <a:latin typeface="Cambria Math" panose="02040503050406030204" pitchFamily="18" charset="0"/>
                    <a:ea typeface="Cambria Math" panose="02040503050406030204" pitchFamily="18" charset="0"/>
                  </a:rPr>
                  <a:t>Hadronic B Decays at Belle, PIC2019</a:t>
                </a:r>
                <a:endParaRPr lang="en-AU" dirty="0"/>
              </a:p>
            </p:txBody>
          </p:sp>
        </mc:Choice>
        <mc:Fallback xmlns="">
          <p:sp>
            <p:nvSpPr>
              <p:cNvPr id="5" name="Footer Placeholder 4">
                <a:extLst>
                  <a:ext uri="{FF2B5EF4-FFF2-40B4-BE49-F238E27FC236}">
                    <a16:creationId xmlns:a16="http://schemas.microsoft.com/office/drawing/2014/main" id="{AC6687E4-71CB-4AE9-A193-58BF244BA11F}"/>
                  </a:ext>
                </a:extLst>
              </p:cNvPr>
              <p:cNvSpPr>
                <a:spLocks noGrp="1" noRot="1" noChangeAspect="1" noMove="1" noResize="1" noEditPoints="1" noAdjustHandles="1" noChangeArrowheads="1" noChangeShapeType="1" noTextEdit="1"/>
              </p:cNvSpPr>
              <p:nvPr>
                <p:ph type="ftr" sz="quarter" idx="11"/>
              </p:nvPr>
            </p:nvSpPr>
            <p:spPr>
              <a:blipFill>
                <a:blip r:embed="rId4"/>
                <a:stretch>
                  <a:fillRect/>
                </a:stretch>
              </a:blipFill>
            </p:spPr>
            <p:txBody>
              <a:bodyPr/>
              <a:lstStyle/>
              <a:p>
                <a:r>
                  <a:rPr lang="en-AU">
                    <a:noFill/>
                  </a:rPr>
                  <a:t> </a:t>
                </a:r>
              </a:p>
            </p:txBody>
          </p:sp>
        </mc:Fallback>
      </mc:AlternateContent>
      <p:sp>
        <p:nvSpPr>
          <p:cNvPr id="6" name="Slide Number Placeholder 5">
            <a:extLst>
              <a:ext uri="{FF2B5EF4-FFF2-40B4-BE49-F238E27FC236}">
                <a16:creationId xmlns:a16="http://schemas.microsoft.com/office/drawing/2014/main" id="{B1F600FA-BCC1-45E5-AF03-283C81D5A0E9}"/>
              </a:ext>
            </a:extLst>
          </p:cNvPr>
          <p:cNvSpPr>
            <a:spLocks noGrp="1"/>
          </p:cNvSpPr>
          <p:nvPr>
            <p:ph type="sldNum" sz="quarter" idx="12"/>
          </p:nvPr>
        </p:nvSpPr>
        <p:spPr/>
        <p:txBody>
          <a:bodyPr/>
          <a:lstStyle/>
          <a:p>
            <a:fld id="{827338AE-70A8-4A03-982B-039069B7D21A}" type="slidenum">
              <a:rPr lang="en-AU" smtClean="0"/>
              <a:t>4</a:t>
            </a:fld>
            <a:endParaRPr lang="en-AU"/>
          </a:p>
        </p:txBody>
      </p:sp>
      <p:pic>
        <p:nvPicPr>
          <p:cNvPr id="7" name="Picture 6">
            <a:extLst>
              <a:ext uri="{FF2B5EF4-FFF2-40B4-BE49-F238E27FC236}">
                <a16:creationId xmlns:a16="http://schemas.microsoft.com/office/drawing/2014/main" id="{2286D1DC-5E21-490D-8B4E-F0ADC1EB7A60}"/>
              </a:ext>
            </a:extLst>
          </p:cNvPr>
          <p:cNvPicPr>
            <a:picLocks noChangeAspect="1"/>
          </p:cNvPicPr>
          <p:nvPr/>
        </p:nvPicPr>
        <p:blipFill>
          <a:blip r:embed="rId5"/>
          <a:stretch>
            <a:fillRect/>
          </a:stretch>
        </p:blipFill>
        <p:spPr>
          <a:xfrm>
            <a:off x="1348864" y="4152024"/>
            <a:ext cx="2778859" cy="2041611"/>
          </a:xfrm>
          <a:prstGeom prst="rect">
            <a:avLst/>
          </a:prstGeom>
        </p:spPr>
      </p:pic>
      <p:pic>
        <p:nvPicPr>
          <p:cNvPr id="8" name="Picture 7">
            <a:extLst>
              <a:ext uri="{FF2B5EF4-FFF2-40B4-BE49-F238E27FC236}">
                <a16:creationId xmlns:a16="http://schemas.microsoft.com/office/drawing/2014/main" id="{360F6060-B43F-482B-A079-CAB4AFEACF10}"/>
              </a:ext>
            </a:extLst>
          </p:cNvPr>
          <p:cNvPicPr>
            <a:picLocks noChangeAspect="1"/>
          </p:cNvPicPr>
          <p:nvPr/>
        </p:nvPicPr>
        <p:blipFill>
          <a:blip r:embed="rId6"/>
          <a:stretch>
            <a:fillRect/>
          </a:stretch>
        </p:blipFill>
        <p:spPr>
          <a:xfrm>
            <a:off x="4664519" y="4152026"/>
            <a:ext cx="2752940" cy="2225591"/>
          </a:xfrm>
          <a:prstGeom prst="rect">
            <a:avLst/>
          </a:prstGeom>
        </p:spPr>
      </p:pic>
    </p:spTree>
    <p:extLst>
      <p:ext uri="{BB962C8B-B14F-4D97-AF65-F5344CB8AC3E}">
        <p14:creationId xmlns:p14="http://schemas.microsoft.com/office/powerpoint/2010/main" val="2582855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BEDF2-949A-446C-8E7F-388890A666C9}"/>
              </a:ext>
            </a:extLst>
          </p:cNvPr>
          <p:cNvSpPr>
            <a:spLocks noGrp="1"/>
          </p:cNvSpPr>
          <p:nvPr>
            <p:ph type="title"/>
          </p:nvPr>
        </p:nvSpPr>
        <p:spPr/>
        <p:txBody>
          <a:bodyPr/>
          <a:lstStyle/>
          <a:p>
            <a:r>
              <a:rPr lang="en-AU" dirty="0"/>
              <a:t>Continuum Suppression</a:t>
            </a:r>
          </a:p>
        </p:txBody>
      </p:sp>
      <p:sp>
        <p:nvSpPr>
          <p:cNvPr id="4" name="Date Placeholder 3">
            <a:extLst>
              <a:ext uri="{FF2B5EF4-FFF2-40B4-BE49-F238E27FC236}">
                <a16:creationId xmlns:a16="http://schemas.microsoft.com/office/drawing/2014/main" id="{2FF42115-C6CE-4FAD-8FFF-A82820B8ECA0}"/>
              </a:ext>
            </a:extLst>
          </p:cNvPr>
          <p:cNvSpPr>
            <a:spLocks noGrp="1"/>
          </p:cNvSpPr>
          <p:nvPr>
            <p:ph type="dt" sz="half" idx="10"/>
          </p:nvPr>
        </p:nvSpPr>
        <p:spPr/>
        <p:txBody>
          <a:bodyPr/>
          <a:lstStyle/>
          <a:p>
            <a:fld id="{71D011BD-6801-4EFE-9215-003F54915479}" type="datetime1">
              <a:rPr lang="en-US" smtClean="0"/>
              <a:t>9/18/2019</a:t>
            </a:fld>
            <a:endParaRPr lang="en-AU"/>
          </a:p>
        </p:txBody>
      </p:sp>
      <mc:AlternateContent xmlns:mc="http://schemas.openxmlformats.org/markup-compatibility/2006" xmlns:a14="http://schemas.microsoft.com/office/drawing/2010/main">
        <mc:Choice Requires="a14">
          <p:sp>
            <p:nvSpPr>
              <p:cNvPr id="5" name="Footer Placeholder 4">
                <a:extLst>
                  <a:ext uri="{FF2B5EF4-FFF2-40B4-BE49-F238E27FC236}">
                    <a16:creationId xmlns:a16="http://schemas.microsoft.com/office/drawing/2014/main" id="{76C32F63-72A6-4956-88BD-166C10E2C948}"/>
                  </a:ext>
                </a:extLst>
              </p:cNvPr>
              <p:cNvSpPr>
                <a:spLocks noGrp="1"/>
              </p:cNvSpPr>
              <p:nvPr>
                <p:ph type="ftr" sz="quarter" idx="11"/>
              </p:nvPr>
            </p:nvSpPr>
            <p:spPr/>
            <p:txBody>
              <a:bodyPr/>
              <a:lstStyle/>
              <a:p>
                <a:r>
                  <a:rPr lang="en-AU" altLang="en-US">
                    <a:latin typeface="Cambria Math" panose="02040503050406030204" pitchFamily="18" charset="0"/>
                    <a:ea typeface="Cambria Math" panose="02040503050406030204" pitchFamily="18" charset="0"/>
                  </a:rPr>
                  <a:t>Hadronic B Decays at Belle, PIC2019</a:t>
                </a:r>
                <a:endParaRPr lang="en-AU" dirty="0"/>
              </a:p>
            </p:txBody>
          </p:sp>
        </mc:Choice>
        <mc:Fallback xmlns="">
          <p:sp>
            <p:nvSpPr>
              <p:cNvPr id="5" name="Footer Placeholder 4">
                <a:extLst>
                  <a:ext uri="{FF2B5EF4-FFF2-40B4-BE49-F238E27FC236}">
                    <a16:creationId xmlns:a16="http://schemas.microsoft.com/office/drawing/2014/main" id="{76C32F63-72A6-4956-88BD-166C10E2C948}"/>
                  </a:ext>
                </a:extLst>
              </p:cNvPr>
              <p:cNvSpPr>
                <a:spLocks noGrp="1" noRot="1" noChangeAspect="1" noMove="1" noResize="1" noEditPoints="1" noAdjustHandles="1" noChangeArrowheads="1" noChangeShapeType="1" noTextEdit="1"/>
              </p:cNvSpPr>
              <p:nvPr>
                <p:ph type="ftr" sz="quarter" idx="11"/>
              </p:nvPr>
            </p:nvSpPr>
            <p:spPr>
              <a:blipFill>
                <a:blip r:embed="rId3"/>
                <a:stretch>
                  <a:fillRect/>
                </a:stretch>
              </a:blipFill>
            </p:spPr>
            <p:txBody>
              <a:bodyPr/>
              <a:lstStyle/>
              <a:p>
                <a:r>
                  <a:rPr lang="en-AU">
                    <a:noFill/>
                  </a:rPr>
                  <a:t> </a:t>
                </a:r>
              </a:p>
            </p:txBody>
          </p:sp>
        </mc:Fallback>
      </mc:AlternateContent>
      <p:sp>
        <p:nvSpPr>
          <p:cNvPr id="6" name="Slide Number Placeholder 5">
            <a:extLst>
              <a:ext uri="{FF2B5EF4-FFF2-40B4-BE49-F238E27FC236}">
                <a16:creationId xmlns:a16="http://schemas.microsoft.com/office/drawing/2014/main" id="{56C58869-EA6F-4676-9267-3BA89C86209B}"/>
              </a:ext>
            </a:extLst>
          </p:cNvPr>
          <p:cNvSpPr>
            <a:spLocks noGrp="1"/>
          </p:cNvSpPr>
          <p:nvPr>
            <p:ph type="sldNum" sz="quarter" idx="12"/>
          </p:nvPr>
        </p:nvSpPr>
        <p:spPr/>
        <p:txBody>
          <a:bodyPr/>
          <a:lstStyle/>
          <a:p>
            <a:fld id="{827338AE-70A8-4A03-982B-039069B7D21A}" type="slidenum">
              <a:rPr lang="en-AU" smtClean="0"/>
              <a:t>5</a:t>
            </a:fld>
            <a:endParaRPr lang="en-AU"/>
          </a:p>
        </p:txBody>
      </p:sp>
      <mc:AlternateContent xmlns:mc="http://schemas.openxmlformats.org/markup-compatibility/2006" xmlns:a14="http://schemas.microsoft.com/office/drawing/2010/main">
        <mc:Choice Requires="a14">
          <p:sp>
            <p:nvSpPr>
              <p:cNvPr id="15" name="Content Placeholder 14">
                <a:extLst>
                  <a:ext uri="{FF2B5EF4-FFF2-40B4-BE49-F238E27FC236}">
                    <a16:creationId xmlns:a16="http://schemas.microsoft.com/office/drawing/2014/main" id="{9B42F891-FD74-4482-96FB-A271FDF5EB54}"/>
                  </a:ext>
                </a:extLst>
              </p:cNvPr>
              <p:cNvSpPr>
                <a:spLocks noGrp="1"/>
              </p:cNvSpPr>
              <p:nvPr>
                <p:ph idx="1"/>
              </p:nvPr>
            </p:nvSpPr>
            <p:spPr>
              <a:xfrm>
                <a:off x="468316" y="1412877"/>
                <a:ext cx="8567739" cy="687532"/>
              </a:xfrm>
            </p:spPr>
            <p:txBody>
              <a:bodyPr>
                <a:normAutofit fontScale="70000" lnSpcReduction="20000"/>
              </a:bodyPr>
              <a:lstStyle/>
              <a:p>
                <a14:m>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𝑒</m:t>
                        </m:r>
                      </m:e>
                      <m:sup>
                        <m:r>
                          <a:rPr lang="en-AU" i="1">
                            <a:latin typeface="Cambria Math" panose="02040503050406030204" pitchFamily="18" charset="0"/>
                          </a:rPr>
                          <m:t>+</m:t>
                        </m:r>
                      </m:sup>
                    </m:sSup>
                    <m:sSup>
                      <m:sSupPr>
                        <m:ctrlPr>
                          <a:rPr lang="en-AU" i="1">
                            <a:latin typeface="Cambria Math" panose="02040503050406030204" pitchFamily="18" charset="0"/>
                          </a:rPr>
                        </m:ctrlPr>
                      </m:sSupPr>
                      <m:e>
                        <m:r>
                          <a:rPr lang="en-AU" i="1">
                            <a:latin typeface="Cambria Math" panose="02040503050406030204" pitchFamily="18" charset="0"/>
                          </a:rPr>
                          <m:t>𝑒</m:t>
                        </m:r>
                      </m:e>
                      <m:sup>
                        <m:r>
                          <a:rPr lang="en-AU" i="1">
                            <a:latin typeface="Cambria Math" panose="02040503050406030204" pitchFamily="18" charset="0"/>
                          </a:rPr>
                          <m:t>−</m:t>
                        </m:r>
                      </m:sup>
                    </m:sSup>
                    <m:r>
                      <a:rPr lang="en-AU" i="1">
                        <a:latin typeface="Cambria Math" panose="02040503050406030204" pitchFamily="18" charset="0"/>
                      </a:rPr>
                      <m:t>→</m:t>
                    </m:r>
                    <m:r>
                      <a:rPr lang="en-AU" i="1">
                        <a:latin typeface="Cambria Math" panose="02040503050406030204" pitchFamily="18" charset="0"/>
                      </a:rPr>
                      <m:t>𝑞</m:t>
                    </m:r>
                    <m:bar>
                      <m:barPr>
                        <m:pos m:val="top"/>
                        <m:ctrlPr>
                          <a:rPr lang="en-AU" i="1">
                            <a:latin typeface="Cambria Math" panose="02040503050406030204" pitchFamily="18" charset="0"/>
                          </a:rPr>
                        </m:ctrlPr>
                      </m:barPr>
                      <m:e>
                        <m:r>
                          <a:rPr lang="en-AU" i="1">
                            <a:latin typeface="Cambria Math" panose="02040503050406030204" pitchFamily="18" charset="0"/>
                          </a:rPr>
                          <m:t>𝑞</m:t>
                        </m:r>
                      </m:e>
                    </m:bar>
                    <m:r>
                      <a:rPr lang="en-AU" i="1">
                        <a:latin typeface="Cambria Math" panose="02040503050406030204" pitchFamily="18" charset="0"/>
                      </a:rPr>
                      <m:t> (</m:t>
                    </m:r>
                    <m:r>
                      <a:rPr lang="en-AU" i="1">
                        <a:latin typeface="Cambria Math" panose="02040503050406030204" pitchFamily="18" charset="0"/>
                      </a:rPr>
                      <m:t>𝑞</m:t>
                    </m:r>
                    <m:r>
                      <a:rPr lang="en-AU" i="1">
                        <a:latin typeface="Cambria Math" panose="02040503050406030204" pitchFamily="18" charset="0"/>
                      </a:rPr>
                      <m:t>∈</m:t>
                    </m:r>
                    <m:r>
                      <a:rPr lang="en-AU" i="1">
                        <a:latin typeface="Cambria Math" panose="02040503050406030204" pitchFamily="18" charset="0"/>
                      </a:rPr>
                      <m:t>𝑢</m:t>
                    </m:r>
                    <m:r>
                      <a:rPr lang="en-AU" i="1">
                        <a:latin typeface="Cambria Math" panose="02040503050406030204" pitchFamily="18" charset="0"/>
                      </a:rPr>
                      <m:t>,</m:t>
                    </m:r>
                    <m:r>
                      <a:rPr lang="en-AU" i="1">
                        <a:latin typeface="Cambria Math" panose="02040503050406030204" pitchFamily="18" charset="0"/>
                      </a:rPr>
                      <m:t>𝑑</m:t>
                    </m:r>
                    <m:r>
                      <a:rPr lang="en-AU" i="1">
                        <a:latin typeface="Cambria Math" panose="02040503050406030204" pitchFamily="18" charset="0"/>
                      </a:rPr>
                      <m:t>,</m:t>
                    </m:r>
                    <m:r>
                      <a:rPr lang="en-AU" i="1">
                        <a:latin typeface="Cambria Math" panose="02040503050406030204" pitchFamily="18" charset="0"/>
                      </a:rPr>
                      <m:t>𝑠</m:t>
                    </m:r>
                    <m:r>
                      <a:rPr lang="en-AU" i="1">
                        <a:latin typeface="Cambria Math" panose="02040503050406030204" pitchFamily="18" charset="0"/>
                      </a:rPr>
                      <m:t>,</m:t>
                    </m:r>
                    <m:r>
                      <a:rPr lang="en-AU" i="1">
                        <a:latin typeface="Cambria Math" panose="02040503050406030204" pitchFamily="18" charset="0"/>
                      </a:rPr>
                      <m:t>𝑐</m:t>
                    </m:r>
                    <m:r>
                      <a:rPr lang="en-AU" i="1">
                        <a:latin typeface="Cambria Math" panose="02040503050406030204" pitchFamily="18" charset="0"/>
                      </a:rPr>
                      <m:t>)</m:t>
                    </m:r>
                  </m:oMath>
                </a14:m>
                <a:r>
                  <a:rPr lang="en-AU" dirty="0"/>
                  <a:t> dominant background.</a:t>
                </a:r>
                <a:br>
                  <a:rPr lang="en-AU" dirty="0"/>
                </a:br>
                <a:r>
                  <a:rPr lang="en-AU" dirty="0"/>
                  <a:t>~3 times </a:t>
                </a:r>
                <a14:m>
                  <m:oMath xmlns:m="http://schemas.openxmlformats.org/officeDocument/2006/math">
                    <m:sSup>
                      <m:sSupPr>
                        <m:ctrlPr>
                          <a:rPr lang="en-AU" i="1">
                            <a:latin typeface="Cambria Math" panose="02040503050406030204" pitchFamily="18" charset="0"/>
                          </a:rPr>
                        </m:ctrlPr>
                      </m:sSupPr>
                      <m:e>
                        <m:r>
                          <a:rPr lang="en-AU" i="1">
                            <a:latin typeface="Cambria Math" panose="02040503050406030204" pitchFamily="18" charset="0"/>
                          </a:rPr>
                          <m:t>𝑒</m:t>
                        </m:r>
                      </m:e>
                      <m:sup>
                        <m:r>
                          <a:rPr lang="en-AU" i="1">
                            <a:latin typeface="Cambria Math" panose="02040503050406030204" pitchFamily="18" charset="0"/>
                          </a:rPr>
                          <m:t>+</m:t>
                        </m:r>
                      </m:sup>
                    </m:sSup>
                    <m:sSup>
                      <m:sSupPr>
                        <m:ctrlPr>
                          <a:rPr lang="en-AU" i="1">
                            <a:latin typeface="Cambria Math" panose="02040503050406030204" pitchFamily="18" charset="0"/>
                          </a:rPr>
                        </m:ctrlPr>
                      </m:sSupPr>
                      <m:e>
                        <m:r>
                          <a:rPr lang="en-AU" i="1">
                            <a:latin typeface="Cambria Math" panose="02040503050406030204" pitchFamily="18" charset="0"/>
                          </a:rPr>
                          <m:t>𝑒</m:t>
                        </m:r>
                      </m:e>
                      <m:sup>
                        <m:r>
                          <a:rPr lang="en-AU" i="1">
                            <a:latin typeface="Cambria Math" panose="02040503050406030204" pitchFamily="18" charset="0"/>
                          </a:rPr>
                          <m:t>−</m:t>
                        </m:r>
                      </m:sup>
                    </m:sSup>
                    <m:r>
                      <a:rPr lang="en-AU" i="1">
                        <a:latin typeface="Cambria Math" panose="02040503050406030204" pitchFamily="18" charset="0"/>
                      </a:rPr>
                      <m:t>→</m:t>
                    </m:r>
                    <m:r>
                      <m:rPr>
                        <m:sty m:val="p"/>
                      </m:rPr>
                      <a:rPr lang="en-AU">
                        <a:latin typeface="Cambria Math" panose="02040503050406030204" pitchFamily="18" charset="0"/>
                      </a:rPr>
                      <m:t>Υ</m:t>
                    </m:r>
                    <m:d>
                      <m:dPr>
                        <m:ctrlPr>
                          <a:rPr lang="en-AU" i="1">
                            <a:latin typeface="Cambria Math" panose="02040503050406030204" pitchFamily="18" charset="0"/>
                          </a:rPr>
                        </m:ctrlPr>
                      </m:dPr>
                      <m:e>
                        <m:r>
                          <a:rPr lang="en-AU" i="1">
                            <a:latin typeface="Cambria Math" panose="02040503050406030204" pitchFamily="18" charset="0"/>
                          </a:rPr>
                          <m:t>4</m:t>
                        </m:r>
                        <m:r>
                          <a:rPr lang="en-AU" i="1">
                            <a:latin typeface="Cambria Math" panose="02040503050406030204" pitchFamily="18" charset="0"/>
                          </a:rPr>
                          <m:t>𝑆</m:t>
                        </m:r>
                      </m:e>
                    </m:d>
                  </m:oMath>
                </a14:m>
                <a:r>
                  <a:rPr lang="en-AU" dirty="0"/>
                  <a:t> cross-section.</a:t>
                </a:r>
              </a:p>
              <a:p>
                <a:endParaRPr lang="en-AU" dirty="0"/>
              </a:p>
            </p:txBody>
          </p:sp>
        </mc:Choice>
        <mc:Fallback xmlns="">
          <p:sp>
            <p:nvSpPr>
              <p:cNvPr id="15" name="Content Placeholder 14">
                <a:extLst>
                  <a:ext uri="{FF2B5EF4-FFF2-40B4-BE49-F238E27FC236}">
                    <a16:creationId xmlns:a16="http://schemas.microsoft.com/office/drawing/2014/main" id="{9B42F891-FD74-4482-96FB-A271FDF5EB54}"/>
                  </a:ext>
                </a:extLst>
              </p:cNvPr>
              <p:cNvSpPr>
                <a:spLocks noGrp="1" noRot="1" noChangeAspect="1" noMove="1" noResize="1" noEditPoints="1" noAdjustHandles="1" noChangeArrowheads="1" noChangeShapeType="1" noTextEdit="1"/>
              </p:cNvSpPr>
              <p:nvPr>
                <p:ph idx="1"/>
              </p:nvPr>
            </p:nvSpPr>
            <p:spPr>
              <a:xfrm>
                <a:off x="468316" y="1412877"/>
                <a:ext cx="8567739" cy="687532"/>
              </a:xfrm>
              <a:blipFill>
                <a:blip r:embed="rId4"/>
                <a:stretch>
                  <a:fillRect l="-925" t="-15929" b="-8850"/>
                </a:stretch>
              </a:blipFill>
            </p:spPr>
            <p:txBody>
              <a:bodyPr/>
              <a:lstStyle/>
              <a:p>
                <a:r>
                  <a:rPr lang="en-AU">
                    <a:noFill/>
                  </a:rPr>
                  <a:t> </a:t>
                </a:r>
              </a:p>
            </p:txBody>
          </p:sp>
        </mc:Fallback>
      </mc:AlternateContent>
      <p:pic>
        <p:nvPicPr>
          <p:cNvPr id="17" name="Picture 16">
            <a:extLst>
              <a:ext uri="{FF2B5EF4-FFF2-40B4-BE49-F238E27FC236}">
                <a16:creationId xmlns:a16="http://schemas.microsoft.com/office/drawing/2014/main" id="{476A39DB-EC76-415D-907D-803F893BE0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2596" y="2247417"/>
            <a:ext cx="4331409" cy="1770807"/>
          </a:xfrm>
          <a:prstGeom prst="rect">
            <a:avLst/>
          </a:prstGeom>
        </p:spPr>
      </p:pic>
      <mc:AlternateContent xmlns:mc="http://schemas.openxmlformats.org/markup-compatibility/2006" xmlns:a14="http://schemas.microsoft.com/office/drawing/2010/main">
        <mc:Choice Requires="a14">
          <p:sp>
            <p:nvSpPr>
              <p:cNvPr id="10" name="Content Placeholder 14">
                <a:extLst>
                  <a:ext uri="{FF2B5EF4-FFF2-40B4-BE49-F238E27FC236}">
                    <a16:creationId xmlns:a16="http://schemas.microsoft.com/office/drawing/2014/main" id="{DF4ED7F8-7262-4A49-BB78-CB313E34CC3D}"/>
                  </a:ext>
                </a:extLst>
              </p:cNvPr>
              <p:cNvSpPr txBox="1">
                <a:spLocks/>
              </p:cNvSpPr>
              <p:nvPr/>
            </p:nvSpPr>
            <p:spPr bwMode="auto">
              <a:xfrm>
                <a:off x="468313" y="2003430"/>
                <a:ext cx="4448176" cy="423366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70000" lnSpcReduction="20000"/>
              </a:bodyPr>
              <a:lstStyle>
                <a:lvl1pPr marL="342900" indent="-342900" algn="l" rtl="0" eaLnBrk="1" fontAlgn="base" hangingPunct="1">
                  <a:spcBef>
                    <a:spcPct val="20000"/>
                  </a:spcBef>
                  <a:spcAft>
                    <a:spcPct val="0"/>
                  </a:spcAft>
                  <a:buChar char="•"/>
                  <a:defRPr sz="3200" kern="1200">
                    <a:solidFill>
                      <a:schemeClr val="tx1"/>
                    </a:solidFill>
                    <a:latin typeface="Cambria Math" panose="02040503050406030204" pitchFamily="18" charset="0"/>
                    <a:ea typeface="Cambria Math" panose="02040503050406030204" pitchFamily="18" charset="0"/>
                    <a:cs typeface="+mn-cs"/>
                  </a:defRPr>
                </a:lvl1pPr>
                <a:lvl2pPr marL="742950" indent="-285750" algn="l" rtl="0" eaLnBrk="1" fontAlgn="base" hangingPunct="1">
                  <a:spcBef>
                    <a:spcPct val="20000"/>
                  </a:spcBef>
                  <a:spcAft>
                    <a:spcPct val="0"/>
                  </a:spcAft>
                  <a:buChar char="–"/>
                  <a:defRPr sz="2800" kern="1200">
                    <a:solidFill>
                      <a:schemeClr val="tx1"/>
                    </a:solidFill>
                    <a:latin typeface="Cambria Math" panose="02040503050406030204" pitchFamily="18" charset="0"/>
                    <a:ea typeface="Cambria Math" panose="02040503050406030204" pitchFamily="18" charset="0"/>
                    <a:cs typeface="+mn-cs"/>
                  </a:defRPr>
                </a:lvl2pPr>
                <a:lvl3pPr marL="1143000" indent="-228600" algn="l" rtl="0" eaLnBrk="1" fontAlgn="base" hangingPunct="1">
                  <a:spcBef>
                    <a:spcPct val="20000"/>
                  </a:spcBef>
                  <a:spcAft>
                    <a:spcPct val="0"/>
                  </a:spcAft>
                  <a:buChar char="•"/>
                  <a:defRPr sz="2400" kern="1200">
                    <a:solidFill>
                      <a:schemeClr val="tx1"/>
                    </a:solidFill>
                    <a:latin typeface="Cambria Math" panose="02040503050406030204" pitchFamily="18" charset="0"/>
                    <a:ea typeface="Cambria Math" panose="02040503050406030204" pitchFamily="18" charset="0"/>
                    <a:cs typeface="+mn-cs"/>
                  </a:defRPr>
                </a:lvl3pPr>
                <a:lvl4pPr marL="1600200" indent="-228600" algn="l" rtl="0" eaLnBrk="1" fontAlgn="base" hangingPunct="1">
                  <a:spcBef>
                    <a:spcPct val="20000"/>
                  </a:spcBef>
                  <a:spcAft>
                    <a:spcPct val="0"/>
                  </a:spcAft>
                  <a:buChar char="–"/>
                  <a:defRPr sz="2000" kern="1200">
                    <a:solidFill>
                      <a:schemeClr val="tx1"/>
                    </a:solidFill>
                    <a:latin typeface="Cambria Math" panose="02040503050406030204" pitchFamily="18" charset="0"/>
                    <a:ea typeface="Cambria Math" panose="02040503050406030204" pitchFamily="18" charset="0"/>
                    <a:cs typeface="+mn-cs"/>
                  </a:defRPr>
                </a:lvl4pPr>
                <a:lvl5pPr marL="2057400" indent="-228600" algn="l" rtl="0" eaLnBrk="1" fontAlgn="base" hangingPunct="1">
                  <a:spcBef>
                    <a:spcPct val="20000"/>
                  </a:spcBef>
                  <a:spcAft>
                    <a:spcPct val="0"/>
                  </a:spcAft>
                  <a:buChar char="»"/>
                  <a:defRPr sz="2000" kern="1200">
                    <a:solidFill>
                      <a:schemeClr val="tx1"/>
                    </a:solidFill>
                    <a:latin typeface="Cambria Math" panose="02040503050406030204" pitchFamily="18" charset="0"/>
                    <a:ea typeface="Cambria Math"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Discriminate using event topology.</a:t>
                </a:r>
              </a:p>
              <a:p>
                <a:r>
                  <a:rPr lang="en-AU" dirty="0"/>
                  <a:t>Modified Fox-Wolfram moments</a:t>
                </a:r>
                <a:br>
                  <a:rPr lang="en-AU" dirty="0"/>
                </a:br>
                <a:br>
                  <a:rPr lang="en-AU" dirty="0"/>
                </a:br>
                <a14:m>
                  <m:oMath xmlns:m="http://schemas.openxmlformats.org/officeDocument/2006/math">
                    <m:sSub>
                      <m:sSubPr>
                        <m:ctrlPr>
                          <a:rPr lang="en-AU" i="1">
                            <a:latin typeface="Cambria Math" panose="02040503050406030204" pitchFamily="18" charset="0"/>
                          </a:rPr>
                        </m:ctrlPr>
                      </m:sSubPr>
                      <m:e>
                        <m:r>
                          <a:rPr lang="en-AU" i="1">
                            <a:latin typeface="Cambria Math" panose="02040503050406030204" pitchFamily="18" charset="0"/>
                          </a:rPr>
                          <m:t>𝑅</m:t>
                        </m:r>
                      </m:e>
                      <m:sub>
                        <m:r>
                          <a:rPr lang="en-AU" i="1">
                            <a:latin typeface="Cambria Math" panose="02040503050406030204" pitchFamily="18" charset="0"/>
                          </a:rPr>
                          <m:t>2</m:t>
                        </m:r>
                      </m:sub>
                    </m:sSub>
                    <m:r>
                      <a:rPr lang="en-AU" i="1">
                        <a:latin typeface="Cambria Math" panose="02040503050406030204" pitchFamily="18" charset="0"/>
                      </a:rPr>
                      <m:t>=</m:t>
                    </m:r>
                    <m:f>
                      <m:fPr>
                        <m:ctrlPr>
                          <a:rPr lang="en-AU" i="1">
                            <a:latin typeface="Cambria Math" panose="02040503050406030204" pitchFamily="18" charset="0"/>
                          </a:rPr>
                        </m:ctrlPr>
                      </m:fPr>
                      <m:num>
                        <m:nary>
                          <m:naryPr>
                            <m:chr m:val="∑"/>
                            <m:supHide m:val="on"/>
                            <m:ctrlPr>
                              <a:rPr lang="en-AU" i="1">
                                <a:latin typeface="Cambria Math" panose="02040503050406030204" pitchFamily="18" charset="0"/>
                              </a:rPr>
                            </m:ctrlPr>
                          </m:naryPr>
                          <m:sub>
                            <m:r>
                              <a:rPr lang="en-AU" i="1">
                                <a:latin typeface="Cambria Math" panose="02040503050406030204" pitchFamily="18" charset="0"/>
                              </a:rPr>
                              <m:t>𝑖</m:t>
                            </m:r>
                            <m:r>
                              <a:rPr lang="en-AU" i="1">
                                <a:latin typeface="Cambria Math" panose="02040503050406030204" pitchFamily="18" charset="0"/>
                              </a:rPr>
                              <m:t>,</m:t>
                            </m:r>
                            <m:r>
                              <a:rPr lang="en-AU" i="1">
                                <a:latin typeface="Cambria Math" panose="02040503050406030204" pitchFamily="18" charset="0"/>
                              </a:rPr>
                              <m:t>𝑗</m:t>
                            </m:r>
                          </m:sub>
                          <m:sup/>
                          <m:e>
                            <m:d>
                              <m:dPr>
                                <m:begChr m:val="|"/>
                                <m:endChr m:val="|"/>
                                <m:ctrlPr>
                                  <a:rPr lang="en-AU" i="1">
                                    <a:latin typeface="Cambria Math" panose="02040503050406030204" pitchFamily="18" charset="0"/>
                                  </a:rPr>
                                </m:ctrlPr>
                              </m:dPr>
                              <m:e>
                                <m:sSub>
                                  <m:sSubPr>
                                    <m:ctrlPr>
                                      <a:rPr lang="en-AU" i="1">
                                        <a:latin typeface="Cambria Math" panose="02040503050406030204" pitchFamily="18" charset="0"/>
                                      </a:rPr>
                                    </m:ctrlPr>
                                  </m:sSubPr>
                                  <m:e>
                                    <m:r>
                                      <a:rPr lang="en-AU" i="1">
                                        <a:latin typeface="Cambria Math" panose="02040503050406030204" pitchFamily="18" charset="0"/>
                                      </a:rPr>
                                      <m:t>𝑝</m:t>
                                    </m:r>
                                  </m:e>
                                  <m:sub>
                                    <m:r>
                                      <a:rPr lang="en-AU" i="1">
                                        <a:latin typeface="Cambria Math" panose="02040503050406030204" pitchFamily="18" charset="0"/>
                                      </a:rPr>
                                      <m:t>𝑖</m:t>
                                    </m:r>
                                  </m:sub>
                                </m:sSub>
                              </m:e>
                            </m:d>
                            <m:d>
                              <m:dPr>
                                <m:begChr m:val="|"/>
                                <m:endChr m:val="|"/>
                                <m:ctrlPr>
                                  <a:rPr lang="en-AU" i="1">
                                    <a:latin typeface="Cambria Math" panose="02040503050406030204" pitchFamily="18" charset="0"/>
                                  </a:rPr>
                                </m:ctrlPr>
                              </m:dPr>
                              <m:e>
                                <m:sSub>
                                  <m:sSubPr>
                                    <m:ctrlPr>
                                      <a:rPr lang="en-AU" i="1">
                                        <a:latin typeface="Cambria Math" panose="02040503050406030204" pitchFamily="18" charset="0"/>
                                      </a:rPr>
                                    </m:ctrlPr>
                                  </m:sSubPr>
                                  <m:e>
                                    <m:r>
                                      <a:rPr lang="en-AU" i="1">
                                        <a:latin typeface="Cambria Math" panose="02040503050406030204" pitchFamily="18" charset="0"/>
                                      </a:rPr>
                                      <m:t>𝑝</m:t>
                                    </m:r>
                                  </m:e>
                                  <m:sub>
                                    <m:r>
                                      <a:rPr lang="en-AU" i="1">
                                        <a:latin typeface="Cambria Math" panose="02040503050406030204" pitchFamily="18" charset="0"/>
                                      </a:rPr>
                                      <m:t>𝑗</m:t>
                                    </m:r>
                                  </m:sub>
                                </m:sSub>
                              </m:e>
                            </m:d>
                            <m:sSub>
                              <m:sSubPr>
                                <m:ctrlPr>
                                  <a:rPr lang="en-AU" i="1">
                                    <a:latin typeface="Cambria Math" panose="02040503050406030204" pitchFamily="18" charset="0"/>
                                  </a:rPr>
                                </m:ctrlPr>
                              </m:sSubPr>
                              <m:e>
                                <m:r>
                                  <a:rPr lang="en-AU" i="1">
                                    <a:latin typeface="Cambria Math" panose="02040503050406030204" pitchFamily="18" charset="0"/>
                                  </a:rPr>
                                  <m:t>𝑃</m:t>
                                </m:r>
                              </m:e>
                              <m:sub>
                                <m:r>
                                  <a:rPr lang="en-AU" i="1">
                                    <a:latin typeface="Cambria Math" panose="02040503050406030204" pitchFamily="18" charset="0"/>
                                  </a:rPr>
                                  <m:t>2</m:t>
                                </m:r>
                              </m:sub>
                            </m:sSub>
                            <m:d>
                              <m:dPr>
                                <m:ctrlPr>
                                  <a:rPr lang="en-AU" i="1">
                                    <a:latin typeface="Cambria Math" panose="02040503050406030204" pitchFamily="18" charset="0"/>
                                  </a:rPr>
                                </m:ctrlPr>
                              </m:dPr>
                              <m:e>
                                <m:func>
                                  <m:funcPr>
                                    <m:ctrlPr>
                                      <a:rPr lang="en-AU" i="1">
                                        <a:latin typeface="Cambria Math" panose="02040503050406030204" pitchFamily="18" charset="0"/>
                                      </a:rPr>
                                    </m:ctrlPr>
                                  </m:funcPr>
                                  <m:fName>
                                    <m:r>
                                      <m:rPr>
                                        <m:sty m:val="p"/>
                                      </m:rPr>
                                      <a:rPr lang="en-AU">
                                        <a:latin typeface="Cambria Math" panose="02040503050406030204" pitchFamily="18" charset="0"/>
                                      </a:rPr>
                                      <m:t>cos</m:t>
                                    </m:r>
                                  </m:fName>
                                  <m:e>
                                    <m:sSub>
                                      <m:sSubPr>
                                        <m:ctrlPr>
                                          <a:rPr lang="en-AU" i="1">
                                            <a:latin typeface="Cambria Math" panose="02040503050406030204" pitchFamily="18" charset="0"/>
                                          </a:rPr>
                                        </m:ctrlPr>
                                      </m:sSubPr>
                                      <m:e>
                                        <m:r>
                                          <a:rPr lang="en-AU" i="1">
                                            <a:latin typeface="Cambria Math" panose="02040503050406030204" pitchFamily="18" charset="0"/>
                                          </a:rPr>
                                          <m:t>𝜃</m:t>
                                        </m:r>
                                      </m:e>
                                      <m:sub>
                                        <m:r>
                                          <a:rPr lang="en-AU" i="1">
                                            <a:latin typeface="Cambria Math" panose="02040503050406030204" pitchFamily="18" charset="0"/>
                                          </a:rPr>
                                          <m:t>𝑖</m:t>
                                        </m:r>
                                        <m:r>
                                          <a:rPr lang="en-AU" i="1">
                                            <a:latin typeface="Cambria Math" panose="02040503050406030204" pitchFamily="18" charset="0"/>
                                          </a:rPr>
                                          <m:t>,</m:t>
                                        </m:r>
                                        <m:r>
                                          <a:rPr lang="en-AU" i="1">
                                            <a:latin typeface="Cambria Math" panose="02040503050406030204" pitchFamily="18" charset="0"/>
                                          </a:rPr>
                                          <m:t>𝑗</m:t>
                                        </m:r>
                                      </m:sub>
                                    </m:sSub>
                                  </m:e>
                                </m:func>
                              </m:e>
                            </m:d>
                          </m:e>
                        </m:nary>
                      </m:num>
                      <m:den>
                        <m:nary>
                          <m:naryPr>
                            <m:chr m:val="∑"/>
                            <m:supHide m:val="on"/>
                            <m:ctrlPr>
                              <a:rPr lang="en-AU" i="1">
                                <a:latin typeface="Cambria Math" panose="02040503050406030204" pitchFamily="18" charset="0"/>
                              </a:rPr>
                            </m:ctrlPr>
                          </m:naryPr>
                          <m:sub>
                            <m:r>
                              <a:rPr lang="en-AU" i="1">
                                <a:latin typeface="Cambria Math" panose="02040503050406030204" pitchFamily="18" charset="0"/>
                              </a:rPr>
                              <m:t>𝑖</m:t>
                            </m:r>
                            <m:r>
                              <a:rPr lang="en-AU" i="1">
                                <a:latin typeface="Cambria Math" panose="02040503050406030204" pitchFamily="18" charset="0"/>
                              </a:rPr>
                              <m:t>,</m:t>
                            </m:r>
                            <m:r>
                              <a:rPr lang="en-AU" i="1">
                                <a:latin typeface="Cambria Math" panose="02040503050406030204" pitchFamily="18" charset="0"/>
                              </a:rPr>
                              <m:t>𝑗</m:t>
                            </m:r>
                          </m:sub>
                          <m:sup/>
                          <m:e>
                            <m:d>
                              <m:dPr>
                                <m:begChr m:val="|"/>
                                <m:endChr m:val="|"/>
                                <m:ctrlPr>
                                  <a:rPr lang="en-AU" i="1">
                                    <a:latin typeface="Cambria Math" panose="02040503050406030204" pitchFamily="18" charset="0"/>
                                  </a:rPr>
                                </m:ctrlPr>
                              </m:dPr>
                              <m:e>
                                <m:sSub>
                                  <m:sSubPr>
                                    <m:ctrlPr>
                                      <a:rPr lang="en-AU" i="1">
                                        <a:latin typeface="Cambria Math" panose="02040503050406030204" pitchFamily="18" charset="0"/>
                                      </a:rPr>
                                    </m:ctrlPr>
                                  </m:sSubPr>
                                  <m:e>
                                    <m:r>
                                      <a:rPr lang="en-AU" i="1">
                                        <a:latin typeface="Cambria Math" panose="02040503050406030204" pitchFamily="18" charset="0"/>
                                      </a:rPr>
                                      <m:t>𝑝</m:t>
                                    </m:r>
                                  </m:e>
                                  <m:sub>
                                    <m:r>
                                      <a:rPr lang="en-AU" i="1">
                                        <a:latin typeface="Cambria Math" panose="02040503050406030204" pitchFamily="18" charset="0"/>
                                      </a:rPr>
                                      <m:t>𝑖</m:t>
                                    </m:r>
                                  </m:sub>
                                </m:sSub>
                              </m:e>
                            </m:d>
                            <m:d>
                              <m:dPr>
                                <m:begChr m:val="|"/>
                                <m:endChr m:val="|"/>
                                <m:ctrlPr>
                                  <a:rPr lang="en-AU" i="1">
                                    <a:latin typeface="Cambria Math" panose="02040503050406030204" pitchFamily="18" charset="0"/>
                                  </a:rPr>
                                </m:ctrlPr>
                              </m:dPr>
                              <m:e>
                                <m:sSub>
                                  <m:sSubPr>
                                    <m:ctrlPr>
                                      <a:rPr lang="en-AU" i="1">
                                        <a:latin typeface="Cambria Math" panose="02040503050406030204" pitchFamily="18" charset="0"/>
                                      </a:rPr>
                                    </m:ctrlPr>
                                  </m:sSubPr>
                                  <m:e>
                                    <m:r>
                                      <a:rPr lang="en-AU" i="1">
                                        <a:latin typeface="Cambria Math" panose="02040503050406030204" pitchFamily="18" charset="0"/>
                                      </a:rPr>
                                      <m:t>𝑝</m:t>
                                    </m:r>
                                  </m:e>
                                  <m:sub>
                                    <m:r>
                                      <a:rPr lang="en-AU" i="1">
                                        <a:latin typeface="Cambria Math" panose="02040503050406030204" pitchFamily="18" charset="0"/>
                                      </a:rPr>
                                      <m:t>𝑗</m:t>
                                    </m:r>
                                  </m:sub>
                                </m:sSub>
                              </m:e>
                            </m:d>
                          </m:e>
                        </m:nary>
                      </m:den>
                    </m:f>
                  </m:oMath>
                </a14:m>
                <a:endParaRPr lang="en-AU" dirty="0"/>
              </a:p>
              <a:p>
                <a:r>
                  <a:rPr lang="en-AU" dirty="0"/>
                  <a:t>Combine with other variables in artificial neural network.</a:t>
                </a:r>
              </a:p>
              <a:p>
                <a:r>
                  <a:rPr lang="en-AU" dirty="0"/>
                  <a:t>Transform to fit:</a:t>
                </a:r>
              </a:p>
              <a:p>
                <a:pPr marL="0" indent="0">
                  <a:buNone/>
                </a:pPr>
                <a14:m>
                  <m:oMath xmlns:m="http://schemas.openxmlformats.org/officeDocument/2006/math">
                    <m:sSubSup>
                      <m:sSubSupPr>
                        <m:ctrlPr>
                          <a:rPr lang="en-AU" i="1">
                            <a:latin typeface="Cambria Math" panose="02040503050406030204" pitchFamily="18" charset="0"/>
                          </a:rPr>
                        </m:ctrlPr>
                      </m:sSubSupPr>
                      <m:e>
                        <m:r>
                          <a:rPr lang="en-AU" i="1">
                            <a:latin typeface="Cambria Math" panose="02040503050406030204" pitchFamily="18" charset="0"/>
                          </a:rPr>
                          <m:t>𝐶</m:t>
                        </m:r>
                      </m:e>
                      <m:sub>
                        <m:r>
                          <a:rPr lang="en-AU" i="1">
                            <a:latin typeface="Cambria Math" panose="02040503050406030204" pitchFamily="18" charset="0"/>
                          </a:rPr>
                          <m:t>𝑁𝑁</m:t>
                        </m:r>
                      </m:sub>
                      <m:sup>
                        <m:r>
                          <a:rPr lang="en-AU" i="1">
                            <a:latin typeface="Cambria Math" panose="02040503050406030204" pitchFamily="18" charset="0"/>
                          </a:rPr>
                          <m:t>′</m:t>
                        </m:r>
                      </m:sup>
                    </m:sSubSup>
                    <m:r>
                      <a:rPr lang="en-AU" i="1">
                        <a:latin typeface="Cambria Math" panose="02040503050406030204" pitchFamily="18" charset="0"/>
                      </a:rPr>
                      <m:t>=</m:t>
                    </m:r>
                    <m:func>
                      <m:funcPr>
                        <m:ctrlPr>
                          <a:rPr lang="en-AU" i="1">
                            <a:latin typeface="Cambria Math" panose="02040503050406030204" pitchFamily="18" charset="0"/>
                          </a:rPr>
                        </m:ctrlPr>
                      </m:funcPr>
                      <m:fName>
                        <m:r>
                          <m:rPr>
                            <m:sty m:val="p"/>
                          </m:rPr>
                          <a:rPr lang="en-AU">
                            <a:latin typeface="Cambria Math" panose="02040503050406030204" pitchFamily="18" charset="0"/>
                          </a:rPr>
                          <m:t>log</m:t>
                        </m:r>
                      </m:fName>
                      <m:e>
                        <m:r>
                          <a:rPr lang="en-AU" i="1">
                            <a:latin typeface="Cambria Math" panose="02040503050406030204" pitchFamily="18" charset="0"/>
                          </a:rPr>
                          <m:t>(</m:t>
                        </m:r>
                        <m:f>
                          <m:fPr>
                            <m:ctrlPr>
                              <a:rPr lang="en-AU" i="1">
                                <a:latin typeface="Cambria Math" panose="02040503050406030204" pitchFamily="18" charset="0"/>
                              </a:rPr>
                            </m:ctrlPr>
                          </m:fPr>
                          <m:num>
                            <m:sSub>
                              <m:sSubPr>
                                <m:ctrlPr>
                                  <a:rPr lang="en-AU" i="1">
                                    <a:latin typeface="Cambria Math" panose="02040503050406030204" pitchFamily="18" charset="0"/>
                                  </a:rPr>
                                </m:ctrlPr>
                              </m:sSubPr>
                              <m:e>
                                <m:r>
                                  <a:rPr lang="en-AU" i="1">
                                    <a:latin typeface="Cambria Math" panose="02040503050406030204" pitchFamily="18" charset="0"/>
                                  </a:rPr>
                                  <m:t>𝐶</m:t>
                                </m:r>
                              </m:e>
                              <m:sub>
                                <m:r>
                                  <a:rPr lang="en-AU" i="1">
                                    <a:latin typeface="Cambria Math" panose="02040503050406030204" pitchFamily="18" charset="0"/>
                                  </a:rPr>
                                  <m:t>𝑁𝑁</m:t>
                                </m:r>
                              </m:sub>
                            </m:sSub>
                            <m:r>
                              <a:rPr lang="en-AU" i="1">
                                <a:latin typeface="Cambria Math" panose="02040503050406030204" pitchFamily="18" charset="0"/>
                              </a:rPr>
                              <m:t>−</m:t>
                            </m:r>
                            <m:sSubSup>
                              <m:sSubSupPr>
                                <m:ctrlPr>
                                  <a:rPr lang="en-AU" i="1">
                                    <a:latin typeface="Cambria Math" panose="02040503050406030204" pitchFamily="18" charset="0"/>
                                  </a:rPr>
                                </m:ctrlPr>
                              </m:sSubSupPr>
                              <m:e>
                                <m:r>
                                  <a:rPr lang="en-AU" i="1">
                                    <a:latin typeface="Cambria Math" panose="02040503050406030204" pitchFamily="18" charset="0"/>
                                  </a:rPr>
                                  <m:t>𝐶</m:t>
                                </m:r>
                              </m:e>
                              <m:sub>
                                <m:r>
                                  <a:rPr lang="en-AU" i="1">
                                    <a:latin typeface="Cambria Math" panose="02040503050406030204" pitchFamily="18" charset="0"/>
                                  </a:rPr>
                                  <m:t>𝑁𝑁</m:t>
                                </m:r>
                              </m:sub>
                              <m:sup>
                                <m:r>
                                  <a:rPr lang="en-AU" i="1">
                                    <a:latin typeface="Cambria Math" panose="02040503050406030204" pitchFamily="18" charset="0"/>
                                  </a:rPr>
                                  <m:t>𝑐𝑢𝑡</m:t>
                                </m:r>
                              </m:sup>
                            </m:sSubSup>
                          </m:num>
                          <m:den>
                            <m:sSubSup>
                              <m:sSubSupPr>
                                <m:ctrlPr>
                                  <a:rPr lang="en-AU" i="1">
                                    <a:latin typeface="Cambria Math" panose="02040503050406030204" pitchFamily="18" charset="0"/>
                                  </a:rPr>
                                </m:ctrlPr>
                              </m:sSubSupPr>
                              <m:e>
                                <m:r>
                                  <a:rPr lang="en-AU" i="1">
                                    <a:latin typeface="Cambria Math" panose="02040503050406030204" pitchFamily="18" charset="0"/>
                                  </a:rPr>
                                  <m:t>𝐶</m:t>
                                </m:r>
                              </m:e>
                              <m:sub>
                                <m:r>
                                  <a:rPr lang="en-AU" i="1">
                                    <a:latin typeface="Cambria Math" panose="02040503050406030204" pitchFamily="18" charset="0"/>
                                  </a:rPr>
                                  <m:t>𝑁𝑁</m:t>
                                </m:r>
                              </m:sub>
                              <m:sup>
                                <m:r>
                                  <m:rPr>
                                    <m:sty m:val="p"/>
                                  </m:rPr>
                                  <a:rPr lang="en-AU">
                                    <a:latin typeface="Cambria Math" panose="02040503050406030204" pitchFamily="18" charset="0"/>
                                  </a:rPr>
                                  <m:t>max</m:t>
                                </m:r>
                              </m:sup>
                            </m:sSubSup>
                            <m:r>
                              <a:rPr lang="en-AU" i="1">
                                <a:latin typeface="Cambria Math" panose="02040503050406030204" pitchFamily="18" charset="0"/>
                              </a:rPr>
                              <m:t>−</m:t>
                            </m:r>
                            <m:sSub>
                              <m:sSubPr>
                                <m:ctrlPr>
                                  <a:rPr lang="en-AU" i="1">
                                    <a:latin typeface="Cambria Math" panose="02040503050406030204" pitchFamily="18" charset="0"/>
                                  </a:rPr>
                                </m:ctrlPr>
                              </m:sSubPr>
                              <m:e>
                                <m:r>
                                  <a:rPr lang="en-AU" i="1">
                                    <a:latin typeface="Cambria Math" panose="02040503050406030204" pitchFamily="18" charset="0"/>
                                  </a:rPr>
                                  <m:t>𝐶</m:t>
                                </m:r>
                              </m:e>
                              <m:sub>
                                <m:r>
                                  <a:rPr lang="en-AU" i="1">
                                    <a:latin typeface="Cambria Math" panose="02040503050406030204" pitchFamily="18" charset="0"/>
                                  </a:rPr>
                                  <m:t>𝑁𝑁</m:t>
                                </m:r>
                              </m:sub>
                            </m:sSub>
                          </m:den>
                        </m:f>
                      </m:e>
                    </m:func>
                    <m:r>
                      <a:rPr lang="en-AU">
                        <a:latin typeface="Cambria Math" panose="02040503050406030204" pitchFamily="18" charset="0"/>
                      </a:rPr>
                      <m:t>)</m:t>
                    </m:r>
                  </m:oMath>
                </a14:m>
                <a:r>
                  <a:rPr lang="en-AU" dirty="0"/>
                  <a:t> </a:t>
                </a:r>
              </a:p>
              <a:p>
                <a:endParaRPr lang="en-AU" dirty="0"/>
              </a:p>
              <a:p>
                <a:endParaRPr lang="en-AU" dirty="0"/>
              </a:p>
            </p:txBody>
          </p:sp>
        </mc:Choice>
        <mc:Fallback xmlns="">
          <p:sp>
            <p:nvSpPr>
              <p:cNvPr id="10" name="Content Placeholder 14">
                <a:extLst>
                  <a:ext uri="{FF2B5EF4-FFF2-40B4-BE49-F238E27FC236}">
                    <a16:creationId xmlns:a16="http://schemas.microsoft.com/office/drawing/2014/main" id="{DF4ED7F8-7262-4A49-BB78-CB313E34CC3D}"/>
                  </a:ext>
                </a:extLst>
              </p:cNvPr>
              <p:cNvSpPr txBox="1">
                <a:spLocks noRot="1" noChangeAspect="1" noMove="1" noResize="1" noEditPoints="1" noAdjustHandles="1" noChangeArrowheads="1" noChangeShapeType="1" noTextEdit="1"/>
              </p:cNvSpPr>
              <p:nvPr/>
            </p:nvSpPr>
            <p:spPr bwMode="auto">
              <a:xfrm>
                <a:off x="468313" y="2003430"/>
                <a:ext cx="4448176" cy="4233663"/>
              </a:xfrm>
              <a:prstGeom prst="rect">
                <a:avLst/>
              </a:prstGeom>
              <a:blipFill>
                <a:blip r:embed="rId6"/>
                <a:stretch>
                  <a:fillRect l="-1781" t="-2594" r="-82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AU">
                    <a:noFill/>
                  </a:rPr>
                  <a:t> </a:t>
                </a:r>
              </a:p>
            </p:txBody>
          </p:sp>
        </mc:Fallback>
      </mc:AlternateContent>
      <p:grpSp>
        <p:nvGrpSpPr>
          <p:cNvPr id="11" name="Group 10">
            <a:extLst>
              <a:ext uri="{FF2B5EF4-FFF2-40B4-BE49-F238E27FC236}">
                <a16:creationId xmlns:a16="http://schemas.microsoft.com/office/drawing/2014/main" id="{74414619-9981-4DF4-8833-4135458B53EF}"/>
              </a:ext>
            </a:extLst>
          </p:cNvPr>
          <p:cNvGrpSpPr/>
          <p:nvPr/>
        </p:nvGrpSpPr>
        <p:grpSpPr>
          <a:xfrm>
            <a:off x="3782121" y="4660171"/>
            <a:ext cx="2268736" cy="1673136"/>
            <a:chOff x="134939" y="3772155"/>
            <a:chExt cx="3439534" cy="2536570"/>
          </a:xfrm>
        </p:grpSpPr>
        <p:pic>
          <p:nvPicPr>
            <p:cNvPr id="12" name="Graphic 11">
              <a:extLst>
                <a:ext uri="{FF2B5EF4-FFF2-40B4-BE49-F238E27FC236}">
                  <a16:creationId xmlns:a16="http://schemas.microsoft.com/office/drawing/2014/main" id="{3FDFC9DB-3633-41BE-B6D2-3D7AC719DC3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4939" y="3772155"/>
              <a:ext cx="3439534" cy="2536570"/>
            </a:xfrm>
            <a:prstGeom prst="rect">
              <a:avLst/>
            </a:prstGeom>
          </p:spPr>
        </p:pic>
        <p:cxnSp>
          <p:nvCxnSpPr>
            <p:cNvPr id="13" name="Straight Arrow Connector 12">
              <a:extLst>
                <a:ext uri="{FF2B5EF4-FFF2-40B4-BE49-F238E27FC236}">
                  <a16:creationId xmlns:a16="http://schemas.microsoft.com/office/drawing/2014/main" id="{7B58A4FE-2B95-42C5-9B3B-5992B3C83DB0}"/>
                </a:ext>
              </a:extLst>
            </p:cNvPr>
            <p:cNvCxnSpPr>
              <a:cxnSpLocks/>
            </p:cNvCxnSpPr>
            <p:nvPr/>
          </p:nvCxnSpPr>
          <p:spPr>
            <a:xfrm>
              <a:off x="1847273" y="5606473"/>
              <a:ext cx="0" cy="554179"/>
            </a:xfrm>
            <a:prstGeom prst="straightConnector1">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7E082F07-C069-4F75-870C-D4F53CFC4CAA}"/>
                    </a:ext>
                  </a:extLst>
                </p:cNvPr>
                <p:cNvSpPr/>
                <p:nvPr/>
              </p:nvSpPr>
              <p:spPr>
                <a:xfrm>
                  <a:off x="1568891" y="5278776"/>
                  <a:ext cx="866625" cy="4689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AU" sz="1400" i="1">
                                <a:latin typeface="Cambria Math" panose="02040503050406030204" pitchFamily="18" charset="0"/>
                              </a:rPr>
                            </m:ctrlPr>
                          </m:sSubSupPr>
                          <m:e>
                            <m:r>
                              <a:rPr lang="en-AU" sz="1400" i="1">
                                <a:latin typeface="Cambria Math" panose="02040503050406030204" pitchFamily="18" charset="0"/>
                              </a:rPr>
                              <m:t>𝐶</m:t>
                            </m:r>
                          </m:e>
                          <m:sub>
                            <m:r>
                              <a:rPr lang="en-AU" sz="1400" i="1">
                                <a:latin typeface="Cambria Math" panose="02040503050406030204" pitchFamily="18" charset="0"/>
                              </a:rPr>
                              <m:t>𝑁𝑁</m:t>
                            </m:r>
                          </m:sub>
                          <m:sup>
                            <m:r>
                              <a:rPr lang="en-AU" sz="1400" i="1">
                                <a:latin typeface="Cambria Math" panose="02040503050406030204" pitchFamily="18" charset="0"/>
                              </a:rPr>
                              <m:t>𝑐𝑢𝑡</m:t>
                            </m:r>
                          </m:sup>
                        </m:sSubSup>
                      </m:oMath>
                    </m:oMathPara>
                  </a14:m>
                  <a:endParaRPr lang="en-AU" sz="1400" dirty="0"/>
                </a:p>
              </p:txBody>
            </p:sp>
          </mc:Choice>
          <mc:Fallback xmlns="">
            <p:sp>
              <p:nvSpPr>
                <p:cNvPr id="14" name="Rectangle 13">
                  <a:extLst>
                    <a:ext uri="{FF2B5EF4-FFF2-40B4-BE49-F238E27FC236}">
                      <a16:creationId xmlns:a16="http://schemas.microsoft.com/office/drawing/2014/main" id="{7E082F07-C069-4F75-870C-D4F53CFC4CAA}"/>
                    </a:ext>
                  </a:extLst>
                </p:cNvPr>
                <p:cNvSpPr>
                  <a:spLocks noRot="1" noChangeAspect="1" noMove="1" noResize="1" noEditPoints="1" noAdjustHandles="1" noChangeArrowheads="1" noChangeShapeType="1" noTextEdit="1"/>
                </p:cNvSpPr>
                <p:nvPr/>
              </p:nvSpPr>
              <p:spPr>
                <a:xfrm>
                  <a:off x="1568891" y="5278776"/>
                  <a:ext cx="866625" cy="468939"/>
                </a:xfrm>
                <a:prstGeom prst="rect">
                  <a:avLst/>
                </a:prstGeom>
                <a:blipFill>
                  <a:blip r:embed="rId9"/>
                  <a:stretch>
                    <a:fillRect/>
                  </a:stretch>
                </a:blipFill>
              </p:spPr>
              <p:txBody>
                <a:bodyPr/>
                <a:lstStyle/>
                <a:p>
                  <a:r>
                    <a:rPr lang="en-AU">
                      <a:noFill/>
                    </a:rPr>
                    <a:t> </a:t>
                  </a:r>
                </a:p>
              </p:txBody>
            </p:sp>
          </mc:Fallback>
        </mc:AlternateContent>
      </p:grpSp>
      <p:pic>
        <p:nvPicPr>
          <p:cNvPr id="16" name="Graphic 15">
            <a:extLst>
              <a:ext uri="{FF2B5EF4-FFF2-40B4-BE49-F238E27FC236}">
                <a16:creationId xmlns:a16="http://schemas.microsoft.com/office/drawing/2014/main" id="{281D7CC4-EF8B-43D9-B02F-D9989080DA3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20328" y="4661624"/>
            <a:ext cx="2545479" cy="1723923"/>
          </a:xfrm>
          <a:prstGeom prst="rect">
            <a:avLst/>
          </a:prstGeom>
        </p:spPr>
      </p:pic>
      <p:sp>
        <p:nvSpPr>
          <p:cNvPr id="7" name="Arrow: Right 6">
            <a:extLst>
              <a:ext uri="{FF2B5EF4-FFF2-40B4-BE49-F238E27FC236}">
                <a16:creationId xmlns:a16="http://schemas.microsoft.com/office/drawing/2014/main" id="{BD0E5CCE-ADF9-45BC-80F4-24D52DA6F8E8}"/>
              </a:ext>
            </a:extLst>
          </p:cNvPr>
          <p:cNvSpPr/>
          <p:nvPr/>
        </p:nvSpPr>
        <p:spPr>
          <a:xfrm>
            <a:off x="6153151" y="5381630"/>
            <a:ext cx="567172" cy="371475"/>
          </a:xfrm>
          <a:prstGeom prst="rightArrow">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421350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4E28E-230D-4D56-8689-1324E2932FA4}"/>
              </a:ext>
            </a:extLst>
          </p:cNvPr>
          <p:cNvSpPr>
            <a:spLocks noGrp="1"/>
          </p:cNvSpPr>
          <p:nvPr>
            <p:ph type="title"/>
          </p:nvPr>
        </p:nvSpPr>
        <p:spPr/>
        <p:txBody>
          <a:bodyPr/>
          <a:lstStyle/>
          <a:p>
            <a:r>
              <a:rPr lang="en-AU" dirty="0"/>
              <a:t>KEST PDF for 2D MC based models</a:t>
            </a:r>
          </a:p>
        </p:txBody>
      </p:sp>
      <p:sp>
        <p:nvSpPr>
          <p:cNvPr id="3" name="Content Placeholder 2">
            <a:extLst>
              <a:ext uri="{FF2B5EF4-FFF2-40B4-BE49-F238E27FC236}">
                <a16:creationId xmlns:a16="http://schemas.microsoft.com/office/drawing/2014/main" id="{F2FC7033-237C-4274-813B-6EEFF40FE950}"/>
              </a:ext>
            </a:extLst>
          </p:cNvPr>
          <p:cNvSpPr>
            <a:spLocks noGrp="1"/>
          </p:cNvSpPr>
          <p:nvPr>
            <p:ph idx="1"/>
          </p:nvPr>
        </p:nvSpPr>
        <p:spPr>
          <a:xfrm>
            <a:off x="468313" y="1412878"/>
            <a:ext cx="8229600" cy="2466399"/>
          </a:xfrm>
        </p:spPr>
        <p:txBody>
          <a:bodyPr>
            <a:normAutofit fontScale="77500" lnSpcReduction="20000"/>
          </a:bodyPr>
          <a:lstStyle/>
          <a:p>
            <a:r>
              <a:rPr lang="en-AU" dirty="0"/>
              <a:t>Kernel density estimation models dataset by superposition of kernel function (Gaussian) for each datapoint.</a:t>
            </a:r>
          </a:p>
          <a:p>
            <a:r>
              <a:rPr lang="en-AU" dirty="0"/>
              <a:t>Use adaptive bandwidth to adjust Gaussian width based on local event density.</a:t>
            </a:r>
          </a:p>
          <a:p>
            <a:r>
              <a:rPr lang="en-AU" dirty="0"/>
              <a:t>Retains information in high density areas while smoothing low density.</a:t>
            </a:r>
          </a:p>
          <a:p>
            <a:endParaRPr lang="en-AU" dirty="0"/>
          </a:p>
        </p:txBody>
      </p:sp>
      <p:sp>
        <p:nvSpPr>
          <p:cNvPr id="4" name="Date Placeholder 3">
            <a:extLst>
              <a:ext uri="{FF2B5EF4-FFF2-40B4-BE49-F238E27FC236}">
                <a16:creationId xmlns:a16="http://schemas.microsoft.com/office/drawing/2014/main" id="{966E7B5A-B250-400E-8A55-8F637B552DCD}"/>
              </a:ext>
            </a:extLst>
          </p:cNvPr>
          <p:cNvSpPr>
            <a:spLocks noGrp="1"/>
          </p:cNvSpPr>
          <p:nvPr>
            <p:ph type="dt" sz="half" idx="10"/>
          </p:nvPr>
        </p:nvSpPr>
        <p:spPr/>
        <p:txBody>
          <a:bodyPr/>
          <a:lstStyle/>
          <a:p>
            <a:fld id="{967BB423-A0E1-406F-944F-D9C16C3B6EE1}" type="datetime1">
              <a:rPr lang="en-US" smtClean="0"/>
              <a:t>9/18/2019</a:t>
            </a:fld>
            <a:endParaRPr lang="en-AU"/>
          </a:p>
        </p:txBody>
      </p:sp>
      <mc:AlternateContent xmlns:mc="http://schemas.openxmlformats.org/markup-compatibility/2006" xmlns:a14="http://schemas.microsoft.com/office/drawing/2010/main">
        <mc:Choice Requires="a14">
          <p:sp>
            <p:nvSpPr>
              <p:cNvPr id="5" name="Footer Placeholder 4">
                <a:extLst>
                  <a:ext uri="{FF2B5EF4-FFF2-40B4-BE49-F238E27FC236}">
                    <a16:creationId xmlns:a16="http://schemas.microsoft.com/office/drawing/2014/main" id="{811E2290-C1B2-43EF-8BF5-6CBB7E1DD7FD}"/>
                  </a:ext>
                </a:extLst>
              </p:cNvPr>
              <p:cNvSpPr>
                <a:spLocks noGrp="1"/>
              </p:cNvSpPr>
              <p:nvPr>
                <p:ph type="ftr" sz="quarter" idx="11"/>
              </p:nvPr>
            </p:nvSpPr>
            <p:spPr/>
            <p:txBody>
              <a:bodyPr/>
              <a:lstStyle/>
              <a:p>
                <a:r>
                  <a:rPr lang="en-AU" altLang="en-US">
                    <a:latin typeface="Cambria Math" panose="02040503050406030204" pitchFamily="18" charset="0"/>
                    <a:ea typeface="Cambria Math" panose="02040503050406030204" pitchFamily="18" charset="0"/>
                  </a:rPr>
                  <a:t>Hadronic B Decays at Belle, PIC2019</a:t>
                </a:r>
                <a:endParaRPr lang="en-AU" dirty="0"/>
              </a:p>
            </p:txBody>
          </p:sp>
        </mc:Choice>
        <mc:Fallback xmlns="">
          <p:sp>
            <p:nvSpPr>
              <p:cNvPr id="5" name="Footer Placeholder 4">
                <a:extLst>
                  <a:ext uri="{FF2B5EF4-FFF2-40B4-BE49-F238E27FC236}">
                    <a16:creationId xmlns:a16="http://schemas.microsoft.com/office/drawing/2014/main" id="{811E2290-C1B2-43EF-8BF5-6CBB7E1DD7FD}"/>
                  </a:ext>
                </a:extLst>
              </p:cNvPr>
              <p:cNvSpPr>
                <a:spLocks noGrp="1" noRot="1" noChangeAspect="1" noMove="1" noResize="1" noEditPoints="1" noAdjustHandles="1" noChangeArrowheads="1" noChangeShapeType="1" noTextEdit="1"/>
              </p:cNvSpPr>
              <p:nvPr>
                <p:ph type="ftr" sz="quarter" idx="11"/>
              </p:nvPr>
            </p:nvSpPr>
            <p:spPr>
              <a:blipFill>
                <a:blip r:embed="rId3"/>
                <a:stretch>
                  <a:fillRect/>
                </a:stretch>
              </a:blipFill>
            </p:spPr>
            <p:txBody>
              <a:bodyPr/>
              <a:lstStyle/>
              <a:p>
                <a:r>
                  <a:rPr lang="en-AU">
                    <a:noFill/>
                  </a:rPr>
                  <a:t> </a:t>
                </a:r>
              </a:p>
            </p:txBody>
          </p:sp>
        </mc:Fallback>
      </mc:AlternateContent>
      <p:sp>
        <p:nvSpPr>
          <p:cNvPr id="6" name="Slide Number Placeholder 5">
            <a:extLst>
              <a:ext uri="{FF2B5EF4-FFF2-40B4-BE49-F238E27FC236}">
                <a16:creationId xmlns:a16="http://schemas.microsoft.com/office/drawing/2014/main" id="{F19C12BB-CF38-46A5-B709-CE319CCE2C59}"/>
              </a:ext>
            </a:extLst>
          </p:cNvPr>
          <p:cNvSpPr>
            <a:spLocks noGrp="1"/>
          </p:cNvSpPr>
          <p:nvPr>
            <p:ph type="sldNum" sz="quarter" idx="12"/>
          </p:nvPr>
        </p:nvSpPr>
        <p:spPr/>
        <p:txBody>
          <a:bodyPr/>
          <a:lstStyle/>
          <a:p>
            <a:fld id="{827338AE-70A8-4A03-982B-039069B7D21A}" type="slidenum">
              <a:rPr lang="en-AU" smtClean="0"/>
              <a:t>6</a:t>
            </a:fld>
            <a:endParaRPr lang="en-AU"/>
          </a:p>
        </p:txBody>
      </p:sp>
      <p:pic>
        <p:nvPicPr>
          <p:cNvPr id="8" name="Picture 7">
            <a:extLst>
              <a:ext uri="{FF2B5EF4-FFF2-40B4-BE49-F238E27FC236}">
                <a16:creationId xmlns:a16="http://schemas.microsoft.com/office/drawing/2014/main" id="{1307455C-184C-45C4-9576-25E02578BA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5168" y="3879278"/>
            <a:ext cx="4793673" cy="2396837"/>
          </a:xfrm>
          <a:prstGeom prst="rect">
            <a:avLst/>
          </a:prstGeom>
        </p:spPr>
      </p:pic>
    </p:spTree>
    <p:extLst>
      <p:ext uri="{BB962C8B-B14F-4D97-AF65-F5344CB8AC3E}">
        <p14:creationId xmlns:p14="http://schemas.microsoft.com/office/powerpoint/2010/main" val="23492304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9ACB8C15-4497-4A61-A0A8-82A9A29E2D9E}"/>
                  </a:ext>
                </a:extLst>
              </p:cNvPr>
              <p:cNvSpPr>
                <a:spLocks noGrp="1"/>
              </p:cNvSpPr>
              <p:nvPr>
                <p:ph type="title"/>
              </p:nvPr>
            </p:nvSpPr>
            <p:spPr/>
            <p:txBody>
              <a:bodyPr/>
              <a:lstStyle/>
              <a:p>
                <a14:m>
                  <m:oMath xmlns:m="http://schemas.openxmlformats.org/officeDocument/2006/math">
                    <m:sSup>
                      <m:sSupPr>
                        <m:ctrlPr>
                          <a:rPr lang="en-AU" sz="4000" i="1">
                            <a:latin typeface="Cambria Math" panose="02040503050406030204" pitchFamily="18" charset="0"/>
                          </a:rPr>
                        </m:ctrlPr>
                      </m:sSupPr>
                      <m:e>
                        <m:r>
                          <a:rPr lang="en-AU" sz="4000" i="1">
                            <a:latin typeface="Cambria Math" panose="02040503050406030204" pitchFamily="18" charset="0"/>
                          </a:rPr>
                          <m:t>𝐵</m:t>
                        </m:r>
                      </m:e>
                      <m:sup>
                        <m:r>
                          <a:rPr lang="en-AU" sz="4000" i="1">
                            <a:latin typeface="Cambria Math" panose="02040503050406030204" pitchFamily="18" charset="0"/>
                          </a:rPr>
                          <m:t>0</m:t>
                        </m:r>
                      </m:sup>
                    </m:sSup>
                    <m:r>
                      <a:rPr lang="en-AU" sz="4000" i="1">
                        <a:latin typeface="Cambria Math" panose="02040503050406030204" pitchFamily="18" charset="0"/>
                      </a:rPr>
                      <m:t>→</m:t>
                    </m:r>
                    <m:bar>
                      <m:barPr>
                        <m:pos m:val="top"/>
                        <m:ctrlPr>
                          <a:rPr lang="en-AU" sz="4000" i="1">
                            <a:latin typeface="Cambria Math" panose="02040503050406030204" pitchFamily="18" charset="0"/>
                          </a:rPr>
                        </m:ctrlPr>
                      </m:barPr>
                      <m:e>
                        <m:sSup>
                          <m:sSupPr>
                            <m:ctrlPr>
                              <a:rPr lang="en-AU" sz="4000" i="1">
                                <a:latin typeface="Cambria Math" panose="02040503050406030204" pitchFamily="18" charset="0"/>
                              </a:rPr>
                            </m:ctrlPr>
                          </m:sSupPr>
                          <m:e>
                            <m:r>
                              <a:rPr lang="en-AU" sz="4000" i="1">
                                <a:latin typeface="Cambria Math" panose="02040503050406030204" pitchFamily="18" charset="0"/>
                              </a:rPr>
                              <m:t>𝐷</m:t>
                            </m:r>
                          </m:e>
                          <m:sup>
                            <m:r>
                              <a:rPr lang="en-AU" sz="4000" i="1">
                                <a:latin typeface="Cambria Math" panose="02040503050406030204" pitchFamily="18" charset="0"/>
                              </a:rPr>
                              <m:t>0</m:t>
                            </m:r>
                          </m:sup>
                        </m:sSup>
                      </m:e>
                    </m:bar>
                    <m:sSup>
                      <m:sSupPr>
                        <m:ctrlPr>
                          <a:rPr lang="en-AU" sz="4000" i="1">
                            <a:latin typeface="Cambria Math" panose="02040503050406030204" pitchFamily="18" charset="0"/>
                          </a:rPr>
                        </m:ctrlPr>
                      </m:sSupPr>
                      <m:e>
                        <m:r>
                          <a:rPr lang="en-AU" sz="4000" i="1">
                            <a:latin typeface="Cambria Math" panose="02040503050406030204" pitchFamily="18" charset="0"/>
                          </a:rPr>
                          <m:t>𝜋</m:t>
                        </m:r>
                      </m:e>
                      <m:sup>
                        <m:r>
                          <a:rPr lang="en-AU" sz="4000" i="1">
                            <a:latin typeface="Cambria Math" panose="02040503050406030204" pitchFamily="18" charset="0"/>
                          </a:rPr>
                          <m:t>0</m:t>
                        </m:r>
                      </m:sup>
                    </m:sSup>
                  </m:oMath>
                </a14:m>
                <a:r>
                  <a:rPr lang="en-AU" sz="4000" dirty="0"/>
                  <a:t> and  </a:t>
                </a:r>
                <a14:m>
                  <m:oMath xmlns:m="http://schemas.openxmlformats.org/officeDocument/2006/math">
                    <m:sSup>
                      <m:sSupPr>
                        <m:ctrlPr>
                          <a:rPr lang="en-AU" sz="4000" i="1">
                            <a:latin typeface="Cambria Math" panose="02040503050406030204" pitchFamily="18" charset="0"/>
                          </a:rPr>
                        </m:ctrlPr>
                      </m:sSupPr>
                      <m:e>
                        <m:r>
                          <a:rPr lang="en-AU" sz="4000" i="1">
                            <a:latin typeface="Cambria Math" panose="02040503050406030204" pitchFamily="18" charset="0"/>
                          </a:rPr>
                          <m:t>𝐵</m:t>
                        </m:r>
                      </m:e>
                      <m:sup>
                        <m:r>
                          <a:rPr lang="en-AU" sz="4000" i="1">
                            <a:latin typeface="Cambria Math" panose="02040503050406030204" pitchFamily="18" charset="0"/>
                          </a:rPr>
                          <m:t>+</m:t>
                        </m:r>
                      </m:sup>
                    </m:sSup>
                    <m:r>
                      <a:rPr lang="en-AU" sz="4000" i="1">
                        <a:latin typeface="Cambria Math" panose="02040503050406030204" pitchFamily="18" charset="0"/>
                      </a:rPr>
                      <m:t>→</m:t>
                    </m:r>
                    <m:bar>
                      <m:barPr>
                        <m:pos m:val="top"/>
                        <m:ctrlPr>
                          <a:rPr lang="en-AU" sz="4000" i="1">
                            <a:latin typeface="Cambria Math" panose="02040503050406030204" pitchFamily="18" charset="0"/>
                          </a:rPr>
                        </m:ctrlPr>
                      </m:barPr>
                      <m:e>
                        <m:sSup>
                          <m:sSupPr>
                            <m:ctrlPr>
                              <a:rPr lang="en-AU" sz="4000" i="1">
                                <a:latin typeface="Cambria Math" panose="02040503050406030204" pitchFamily="18" charset="0"/>
                              </a:rPr>
                            </m:ctrlPr>
                          </m:sSupPr>
                          <m:e>
                            <m:r>
                              <a:rPr lang="en-AU" sz="4000" i="1">
                                <a:latin typeface="Cambria Math" panose="02040503050406030204" pitchFamily="18" charset="0"/>
                              </a:rPr>
                              <m:t>𝐷</m:t>
                            </m:r>
                          </m:e>
                          <m:sup>
                            <m:r>
                              <a:rPr lang="en-AU" sz="4000" i="1">
                                <a:latin typeface="Cambria Math" panose="02040503050406030204" pitchFamily="18" charset="0"/>
                              </a:rPr>
                              <m:t>0</m:t>
                            </m:r>
                          </m:sup>
                        </m:sSup>
                      </m:e>
                    </m:bar>
                    <m:sSup>
                      <m:sSupPr>
                        <m:ctrlPr>
                          <a:rPr lang="en-AU" sz="4000" i="1">
                            <a:latin typeface="Cambria Math" panose="02040503050406030204" pitchFamily="18" charset="0"/>
                          </a:rPr>
                        </m:ctrlPr>
                      </m:sSupPr>
                      <m:e>
                        <m:r>
                          <a:rPr lang="en-AU" sz="4000" i="1">
                            <a:latin typeface="Cambria Math" panose="02040503050406030204" pitchFamily="18" charset="0"/>
                          </a:rPr>
                          <m:t>𝜋</m:t>
                        </m:r>
                      </m:e>
                      <m:sup>
                        <m:r>
                          <a:rPr lang="en-AU" sz="4000" i="1">
                            <a:latin typeface="Cambria Math" panose="02040503050406030204" pitchFamily="18" charset="0"/>
                          </a:rPr>
                          <m:t>+</m:t>
                        </m:r>
                      </m:sup>
                    </m:sSup>
                  </m:oMath>
                </a14:m>
                <a:endParaRPr lang="en-AU" sz="4000" dirty="0"/>
              </a:p>
            </p:txBody>
          </p:sp>
        </mc:Choice>
        <mc:Fallback xmlns="">
          <p:sp>
            <p:nvSpPr>
              <p:cNvPr id="2" name="Title 1">
                <a:extLst>
                  <a:ext uri="{FF2B5EF4-FFF2-40B4-BE49-F238E27FC236}">
                    <a16:creationId xmlns:a16="http://schemas.microsoft.com/office/drawing/2014/main" id="{9ACB8C15-4497-4A61-A0A8-82A9A29E2D9E}"/>
                  </a:ext>
                </a:extLst>
              </p:cNvPr>
              <p:cNvSpPr>
                <a:spLocks noGrp="1" noRot="1" noChangeAspect="1" noMove="1" noResize="1" noEditPoints="1" noAdjustHandles="1" noChangeArrowheads="1" noChangeShapeType="1" noTextEdit="1"/>
              </p:cNvSpPr>
              <p:nvPr>
                <p:ph type="title"/>
              </p:nvPr>
            </p:nvSpPr>
            <p:spPr>
              <a:blipFill>
                <a:blip r:embed="rId3"/>
                <a:stretch>
                  <a:fillRect b="-851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62729F9-3518-462D-AEF0-7352508BE85E}"/>
                  </a:ext>
                </a:extLst>
              </p:cNvPr>
              <p:cNvSpPr>
                <a:spLocks noGrp="1"/>
              </p:cNvSpPr>
              <p:nvPr>
                <p:ph idx="1"/>
              </p:nvPr>
            </p:nvSpPr>
            <p:spPr>
              <a:xfrm>
                <a:off x="468313" y="1412881"/>
                <a:ext cx="8229600" cy="930303"/>
              </a:xfrm>
            </p:spPr>
            <p:txBody>
              <a:bodyPr>
                <a:normAutofit fontScale="62500" lnSpcReduction="20000"/>
              </a:bodyPr>
              <a:lstStyle/>
              <a:p>
                <a14:m>
                  <m:oMath xmlns:m="http://schemas.openxmlformats.org/officeDocument/2006/math">
                    <m:r>
                      <a:rPr lang="en-AU" i="1" smtClean="0">
                        <a:latin typeface="Cambria Math" panose="02040503050406030204" pitchFamily="18" charset="0"/>
                      </a:rPr>
                      <m:t>𝑏</m:t>
                    </m:r>
                    <m:r>
                      <a:rPr lang="en-AU" i="1" smtClean="0">
                        <a:latin typeface="Cambria Math" panose="02040503050406030204" pitchFamily="18" charset="0"/>
                      </a:rPr>
                      <m:t>→</m:t>
                    </m:r>
                    <m:r>
                      <a:rPr lang="en-AU" i="1" smtClean="0">
                        <a:latin typeface="Cambria Math" panose="02040503050406030204" pitchFamily="18" charset="0"/>
                      </a:rPr>
                      <m:t>𝑐</m:t>
                    </m:r>
                    <m:bar>
                      <m:barPr>
                        <m:pos m:val="top"/>
                        <m:ctrlPr>
                          <a:rPr lang="en-AU" i="1">
                            <a:latin typeface="Cambria Math" panose="02040503050406030204" pitchFamily="18" charset="0"/>
                          </a:rPr>
                        </m:ctrlPr>
                      </m:barPr>
                      <m:e>
                        <m:r>
                          <a:rPr lang="en-AU" i="1">
                            <a:latin typeface="Cambria Math" panose="02040503050406030204" pitchFamily="18" charset="0"/>
                          </a:rPr>
                          <m:t>𝑢</m:t>
                        </m:r>
                      </m:e>
                    </m:bar>
                    <m:r>
                      <a:rPr lang="en-AU" i="1">
                        <a:latin typeface="Cambria Math" panose="02040503050406030204" pitchFamily="18" charset="0"/>
                      </a:rPr>
                      <m:t>𝑑</m:t>
                    </m:r>
                  </m:oMath>
                </a14:m>
                <a:r>
                  <a:rPr lang="en-AU" dirty="0"/>
                  <a:t> decay.</a:t>
                </a:r>
              </a:p>
              <a:p>
                <a:r>
                  <a:rPr lang="en-AU" dirty="0"/>
                  <a:t>No penguin as final state quark different flavour</a:t>
                </a:r>
                <a:br>
                  <a:rPr lang="en-AU" dirty="0"/>
                </a:br>
                <a14:m>
                  <m:oMath xmlns:m="http://schemas.openxmlformats.org/officeDocument/2006/math">
                    <m:r>
                      <a:rPr lang="en-AU" b="0" i="1" smtClean="0">
                        <a:latin typeface="Cambria Math" panose="02040503050406030204" pitchFamily="18" charset="0"/>
                      </a:rPr>
                      <m:t>⇒</m:t>
                    </m:r>
                  </m:oMath>
                </a14:m>
                <a:r>
                  <a:rPr lang="en-AU" dirty="0"/>
                  <a:t> expect no </a:t>
                </a:r>
                <a14:m>
                  <m:oMath xmlns:m="http://schemas.openxmlformats.org/officeDocument/2006/math">
                    <m:sSub>
                      <m:sSubPr>
                        <m:ctrlPr>
                          <a:rPr lang="en-AU" b="0" i="1" smtClean="0">
                            <a:latin typeface="Cambria Math" panose="02040503050406030204" pitchFamily="18" charset="0"/>
                          </a:rPr>
                        </m:ctrlPr>
                      </m:sSubPr>
                      <m:e>
                        <m:r>
                          <a:rPr lang="en-AU" b="0" i="1" smtClean="0">
                            <a:latin typeface="Cambria Math" panose="02040503050406030204" pitchFamily="18" charset="0"/>
                          </a:rPr>
                          <m:t>𝐴</m:t>
                        </m:r>
                      </m:e>
                      <m:sub>
                        <m:r>
                          <a:rPr lang="en-AU" b="0" i="1" smtClean="0">
                            <a:latin typeface="Cambria Math" panose="02040503050406030204" pitchFamily="18" charset="0"/>
                          </a:rPr>
                          <m:t>𝐶𝑃</m:t>
                        </m:r>
                      </m:sub>
                    </m:sSub>
                  </m:oMath>
                </a14:m>
                <a:r>
                  <a:rPr lang="en-AU" dirty="0"/>
                  <a:t>.</a:t>
                </a:r>
              </a:p>
            </p:txBody>
          </p:sp>
        </mc:Choice>
        <mc:Fallback xmlns="">
          <p:sp>
            <p:nvSpPr>
              <p:cNvPr id="3" name="Content Placeholder 2">
                <a:extLst>
                  <a:ext uri="{FF2B5EF4-FFF2-40B4-BE49-F238E27FC236}">
                    <a16:creationId xmlns:a16="http://schemas.microsoft.com/office/drawing/2014/main" id="{262729F9-3518-462D-AEF0-7352508BE85E}"/>
                  </a:ext>
                </a:extLst>
              </p:cNvPr>
              <p:cNvSpPr>
                <a:spLocks noGrp="1" noRot="1" noChangeAspect="1" noMove="1" noResize="1" noEditPoints="1" noAdjustHandles="1" noChangeArrowheads="1" noChangeShapeType="1" noTextEdit="1"/>
              </p:cNvSpPr>
              <p:nvPr>
                <p:ph idx="1"/>
              </p:nvPr>
            </p:nvSpPr>
            <p:spPr>
              <a:xfrm>
                <a:off x="468313" y="1412881"/>
                <a:ext cx="8229600" cy="930303"/>
              </a:xfrm>
              <a:blipFill>
                <a:blip r:embed="rId4"/>
                <a:stretch>
                  <a:fillRect l="-741" t="-10526" b="-7237"/>
                </a:stretch>
              </a:blipFill>
            </p:spPr>
            <p:txBody>
              <a:bodyPr/>
              <a:lstStyle/>
              <a:p>
                <a:r>
                  <a:rPr lang="en-AU">
                    <a:noFill/>
                  </a:rPr>
                  <a:t> </a:t>
                </a:r>
              </a:p>
            </p:txBody>
          </p:sp>
        </mc:Fallback>
      </mc:AlternateContent>
      <p:sp>
        <p:nvSpPr>
          <p:cNvPr id="4" name="Date Placeholder 3">
            <a:extLst>
              <a:ext uri="{FF2B5EF4-FFF2-40B4-BE49-F238E27FC236}">
                <a16:creationId xmlns:a16="http://schemas.microsoft.com/office/drawing/2014/main" id="{B45C4FE9-C7B1-44F2-B7CC-6126F28B2F71}"/>
              </a:ext>
            </a:extLst>
          </p:cNvPr>
          <p:cNvSpPr>
            <a:spLocks noGrp="1"/>
          </p:cNvSpPr>
          <p:nvPr>
            <p:ph type="dt" sz="half" idx="10"/>
          </p:nvPr>
        </p:nvSpPr>
        <p:spPr/>
        <p:txBody>
          <a:bodyPr/>
          <a:lstStyle/>
          <a:p>
            <a:fld id="{ABFD7F41-1737-421B-9282-8D5F291C1457}" type="datetime1">
              <a:rPr lang="en-US" smtClean="0"/>
              <a:t>9/18/2019</a:t>
            </a:fld>
            <a:endParaRPr lang="en-AU"/>
          </a:p>
        </p:txBody>
      </p:sp>
      <mc:AlternateContent xmlns:mc="http://schemas.openxmlformats.org/markup-compatibility/2006" xmlns:a14="http://schemas.microsoft.com/office/drawing/2010/main">
        <mc:Choice Requires="a14">
          <p:sp>
            <p:nvSpPr>
              <p:cNvPr id="5" name="Footer Placeholder 4">
                <a:extLst>
                  <a:ext uri="{FF2B5EF4-FFF2-40B4-BE49-F238E27FC236}">
                    <a16:creationId xmlns:a16="http://schemas.microsoft.com/office/drawing/2014/main" id="{B746C75B-B77B-43ED-8CF7-49E0C2B4D1C3}"/>
                  </a:ext>
                </a:extLst>
              </p:cNvPr>
              <p:cNvSpPr>
                <a:spLocks noGrp="1"/>
              </p:cNvSpPr>
              <p:nvPr>
                <p:ph type="ftr" sz="quarter" idx="11"/>
              </p:nvPr>
            </p:nvSpPr>
            <p:spPr/>
            <p:txBody>
              <a:bodyPr/>
              <a:lstStyle/>
              <a:p>
                <a:r>
                  <a:rPr lang="en-AU" altLang="en-US">
                    <a:latin typeface="Cambria Math" panose="02040503050406030204" pitchFamily="18" charset="0"/>
                    <a:ea typeface="Cambria Math" panose="02040503050406030204" pitchFamily="18" charset="0"/>
                  </a:rPr>
                  <a:t>Hadronic B Decays at Belle, PIC2019</a:t>
                </a:r>
                <a:endParaRPr lang="en-AU" dirty="0"/>
              </a:p>
            </p:txBody>
          </p:sp>
        </mc:Choice>
        <mc:Fallback xmlns="">
          <p:sp>
            <p:nvSpPr>
              <p:cNvPr id="5" name="Footer Placeholder 4">
                <a:extLst>
                  <a:ext uri="{FF2B5EF4-FFF2-40B4-BE49-F238E27FC236}">
                    <a16:creationId xmlns:a16="http://schemas.microsoft.com/office/drawing/2014/main" id="{B746C75B-B77B-43ED-8CF7-49E0C2B4D1C3}"/>
                  </a:ext>
                </a:extLst>
              </p:cNvPr>
              <p:cNvSpPr>
                <a:spLocks noGrp="1" noRot="1" noChangeAspect="1" noMove="1" noResize="1" noEditPoints="1" noAdjustHandles="1" noChangeArrowheads="1" noChangeShapeType="1" noTextEdit="1"/>
              </p:cNvSpPr>
              <p:nvPr>
                <p:ph type="ftr" sz="quarter" idx="11"/>
              </p:nvPr>
            </p:nvSpPr>
            <p:spPr>
              <a:blipFill>
                <a:blip r:embed="rId5"/>
                <a:stretch>
                  <a:fillRect/>
                </a:stretch>
              </a:blipFill>
            </p:spPr>
            <p:txBody>
              <a:bodyPr/>
              <a:lstStyle/>
              <a:p>
                <a:r>
                  <a:rPr lang="en-AU">
                    <a:noFill/>
                  </a:rPr>
                  <a:t> </a:t>
                </a:r>
              </a:p>
            </p:txBody>
          </p:sp>
        </mc:Fallback>
      </mc:AlternateContent>
      <p:sp>
        <p:nvSpPr>
          <p:cNvPr id="6" name="Slide Number Placeholder 5">
            <a:extLst>
              <a:ext uri="{FF2B5EF4-FFF2-40B4-BE49-F238E27FC236}">
                <a16:creationId xmlns:a16="http://schemas.microsoft.com/office/drawing/2014/main" id="{BDEB1246-4827-4208-B1B8-6208F6B6DD3A}"/>
              </a:ext>
            </a:extLst>
          </p:cNvPr>
          <p:cNvSpPr>
            <a:spLocks noGrp="1"/>
          </p:cNvSpPr>
          <p:nvPr>
            <p:ph type="sldNum" sz="quarter" idx="12"/>
          </p:nvPr>
        </p:nvSpPr>
        <p:spPr/>
        <p:txBody>
          <a:bodyPr/>
          <a:lstStyle/>
          <a:p>
            <a:fld id="{827338AE-70A8-4A03-982B-039069B7D21A}" type="slidenum">
              <a:rPr lang="en-AU" smtClean="0"/>
              <a:t>7</a:t>
            </a:fld>
            <a:endParaRPr lang="en-AU"/>
          </a:p>
        </p:txBody>
      </p:sp>
      <p:pic>
        <p:nvPicPr>
          <p:cNvPr id="9" name="Graphic 8">
            <a:extLst>
              <a:ext uri="{FF2B5EF4-FFF2-40B4-BE49-F238E27FC236}">
                <a16:creationId xmlns:a16="http://schemas.microsoft.com/office/drawing/2014/main" id="{0AC266C0-E59E-4004-8ECA-D6B9F00196E2}"/>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50691"/>
          <a:stretch/>
        </p:blipFill>
        <p:spPr>
          <a:xfrm>
            <a:off x="134945" y="2284474"/>
            <a:ext cx="3916607" cy="1851987"/>
          </a:xfrm>
          <a:prstGeom prst="rect">
            <a:avLst/>
          </a:prstGeom>
        </p:spPr>
      </p:pic>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3E33FC10-D37B-4435-AC54-79783ED519C1}"/>
                  </a:ext>
                </a:extLst>
              </p:cNvPr>
              <p:cNvSpPr/>
              <p:nvPr/>
            </p:nvSpPr>
            <p:spPr>
              <a:xfrm>
                <a:off x="134945" y="4086258"/>
                <a:ext cx="4260559" cy="237879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AU" sz="2400" i="1">
                              <a:latin typeface="Cambria Math" panose="02040503050406030204" pitchFamily="18" charset="0"/>
                            </a:rPr>
                          </m:ctrlPr>
                        </m:sSupPr>
                        <m:e>
                          <m:r>
                            <a:rPr lang="en-AU" sz="2400" i="1">
                              <a:latin typeface="Cambria Math" panose="02040503050406030204" pitchFamily="18" charset="0"/>
                            </a:rPr>
                            <m:t>𝐵</m:t>
                          </m:r>
                        </m:e>
                        <m:sup>
                          <m:r>
                            <a:rPr lang="en-AU" sz="2400" i="1">
                              <a:latin typeface="Cambria Math" panose="02040503050406030204" pitchFamily="18" charset="0"/>
                            </a:rPr>
                            <m:t>0</m:t>
                          </m:r>
                        </m:sup>
                      </m:sSup>
                      <m:r>
                        <a:rPr lang="en-AU" sz="2400" i="1">
                          <a:latin typeface="Cambria Math" panose="02040503050406030204" pitchFamily="18" charset="0"/>
                        </a:rPr>
                        <m:t>→</m:t>
                      </m:r>
                      <m:bar>
                        <m:barPr>
                          <m:pos m:val="top"/>
                          <m:ctrlPr>
                            <a:rPr lang="en-AU" sz="2400" i="1">
                              <a:latin typeface="Cambria Math" panose="02040503050406030204" pitchFamily="18" charset="0"/>
                            </a:rPr>
                          </m:ctrlPr>
                        </m:barPr>
                        <m:e>
                          <m:sSup>
                            <m:sSupPr>
                              <m:ctrlPr>
                                <a:rPr lang="en-AU" sz="2400" i="1">
                                  <a:latin typeface="Cambria Math" panose="02040503050406030204" pitchFamily="18" charset="0"/>
                                </a:rPr>
                              </m:ctrlPr>
                            </m:sSupPr>
                            <m:e>
                              <m:r>
                                <a:rPr lang="en-AU" sz="2400" i="1">
                                  <a:latin typeface="Cambria Math" panose="02040503050406030204" pitchFamily="18" charset="0"/>
                                </a:rPr>
                                <m:t>𝐷</m:t>
                              </m:r>
                            </m:e>
                            <m:sup>
                              <m:r>
                                <a:rPr lang="en-AU" sz="2400" i="1">
                                  <a:latin typeface="Cambria Math" panose="02040503050406030204" pitchFamily="18" charset="0"/>
                                </a:rPr>
                                <m:t>0</m:t>
                              </m:r>
                            </m:sup>
                          </m:sSup>
                        </m:e>
                      </m:bar>
                      <m:sSup>
                        <m:sSupPr>
                          <m:ctrlPr>
                            <a:rPr lang="en-AU" sz="2400" i="1">
                              <a:latin typeface="Cambria Math" panose="02040503050406030204" pitchFamily="18" charset="0"/>
                            </a:rPr>
                          </m:ctrlPr>
                        </m:sSupPr>
                        <m:e>
                          <m:r>
                            <a:rPr lang="en-AU" sz="2400" i="1">
                              <a:latin typeface="Cambria Math" panose="02040503050406030204" pitchFamily="18" charset="0"/>
                            </a:rPr>
                            <m:t>𝜋</m:t>
                          </m:r>
                        </m:e>
                        <m:sup>
                          <m:r>
                            <a:rPr lang="en-AU" sz="2400" i="1">
                              <a:latin typeface="Cambria Math" panose="02040503050406030204" pitchFamily="18" charset="0"/>
                            </a:rPr>
                            <m:t>0</m:t>
                          </m:r>
                        </m:sup>
                      </m:sSup>
                    </m:oMath>
                  </m:oMathPara>
                </a14:m>
                <a:endParaRPr lang="en-AU" sz="2400" dirty="0">
                  <a:latin typeface="Cambria Math" panose="02040503050406030204" pitchFamily="18" charset="0"/>
                </a:endParaRPr>
              </a:p>
              <a:p>
                <a:r>
                  <a:rPr lang="en-AU" dirty="0">
                    <a:latin typeface="Cambria Math" panose="02040503050406030204" pitchFamily="18" charset="0"/>
                  </a:rPr>
                  <a:t>Colour suppressed</a:t>
                </a:r>
              </a:p>
              <a:p>
                <a:r>
                  <a:rPr lang="en-AU" dirty="0">
                    <a:latin typeface="Cambria Math" panose="02040503050406030204" pitchFamily="18" charset="0"/>
                  </a:rPr>
                  <a:t>Previous results:</a:t>
                </a:r>
              </a:p>
              <a:p>
                <a:pPr defTabSz="534975">
                  <a:tabLst>
                    <a:tab pos="534975" algn="l"/>
                    <a:tab pos="1163610" algn="l"/>
                  </a:tabLst>
                </a:pPr>
                <a:r>
                  <a:rPr lang="en-AU" sz="1600" dirty="0">
                    <a:latin typeface="Cambria Math" panose="02040503050406030204" pitchFamily="18" charset="0"/>
                  </a:rPr>
                  <a:t>Belle:	</a:t>
                </a:r>
                <a14:m>
                  <m:oMath xmlns:m="http://schemas.openxmlformats.org/officeDocument/2006/math">
                    <m:r>
                      <a:rPr lang="en-AU" sz="1600" i="1">
                        <a:latin typeface="Cambria Math" panose="02040503050406030204" pitchFamily="18" charset="0"/>
                      </a:rPr>
                      <m:t>𝔅</m:t>
                    </m:r>
                    <m:r>
                      <a:rPr lang="en-AU" sz="1600" i="1">
                        <a:latin typeface="Cambria Math" panose="02040503050406030204" pitchFamily="18" charset="0"/>
                      </a:rPr>
                      <m:t>=</m:t>
                    </m:r>
                    <m:d>
                      <m:dPr>
                        <m:ctrlPr>
                          <a:rPr lang="en-AU" sz="1600" i="1">
                            <a:latin typeface="Cambria Math" panose="02040503050406030204" pitchFamily="18" charset="0"/>
                          </a:rPr>
                        </m:ctrlPr>
                      </m:dPr>
                      <m:e>
                        <m:r>
                          <a:rPr lang="en-AU" sz="1600" i="1">
                            <a:latin typeface="Cambria Math" panose="02040503050406030204" pitchFamily="18" charset="0"/>
                          </a:rPr>
                          <m:t>2.25</m:t>
                        </m:r>
                        <m:r>
                          <a:rPr lang="en-AU" sz="1600" i="1">
                            <a:latin typeface="Cambria Math" panose="02040503050406030204" pitchFamily="18" charset="0"/>
                            <a:ea typeface="Cambria Math" panose="02040503050406030204" pitchFamily="18" charset="0"/>
                          </a:rPr>
                          <m:t>±0.14±0.35</m:t>
                        </m:r>
                      </m:e>
                    </m:d>
                    <m:r>
                      <a:rPr lang="en-AU" sz="1600" i="1">
                        <a:latin typeface="Cambria Math" panose="02040503050406030204" pitchFamily="18" charset="0"/>
                        <a:ea typeface="Cambria Math" panose="02040503050406030204" pitchFamily="18" charset="0"/>
                      </a:rPr>
                      <m:t>×</m:t>
                    </m:r>
                    <m:sSup>
                      <m:sSupPr>
                        <m:ctrlPr>
                          <a:rPr lang="en-AU" sz="1600" i="1">
                            <a:latin typeface="Cambria Math" panose="02040503050406030204" pitchFamily="18" charset="0"/>
                            <a:ea typeface="Cambria Math" panose="02040503050406030204" pitchFamily="18" charset="0"/>
                          </a:rPr>
                        </m:ctrlPr>
                      </m:sSupPr>
                      <m:e>
                        <m:r>
                          <a:rPr lang="en-AU" sz="1600" i="1">
                            <a:latin typeface="Cambria Math" panose="02040503050406030204" pitchFamily="18" charset="0"/>
                            <a:ea typeface="Cambria Math" panose="02040503050406030204" pitchFamily="18" charset="0"/>
                          </a:rPr>
                          <m:t>10</m:t>
                        </m:r>
                      </m:e>
                      <m:sup>
                        <m:r>
                          <a:rPr lang="en-AU" sz="1600" i="1">
                            <a:latin typeface="Cambria Math" panose="02040503050406030204" pitchFamily="18" charset="0"/>
                            <a:ea typeface="Cambria Math" panose="02040503050406030204" pitchFamily="18" charset="0"/>
                          </a:rPr>
                          <m:t>−4</m:t>
                        </m:r>
                      </m:sup>
                    </m:sSup>
                  </m:oMath>
                </a14:m>
                <a:r>
                  <a:rPr lang="en-AU" sz="1600" dirty="0">
                    <a:latin typeface="Cambria Math" panose="02040503050406030204" pitchFamily="18" charset="0"/>
                  </a:rPr>
                  <a:t> 			</a:t>
                </a:r>
                <a:r>
                  <a:rPr lang="en-AU" sz="1600" dirty="0">
                    <a:solidFill>
                      <a:srgbClr val="0066FF"/>
                    </a:solidFill>
                    <a:latin typeface="Cambria Math" panose="02040503050406030204" pitchFamily="18" charset="0"/>
                  </a:rPr>
                  <a:t>PRD 74, 092002 (2006)</a:t>
                </a:r>
              </a:p>
              <a:p>
                <a:pPr defTabSz="534975">
                  <a:tabLst>
                    <a:tab pos="534975" algn="l"/>
                    <a:tab pos="1163610" algn="l"/>
                  </a:tabLst>
                </a:pPr>
                <a:r>
                  <a:rPr lang="en-AU" sz="1600" dirty="0">
                    <a:latin typeface="Cambria Math" panose="02040503050406030204" pitchFamily="18" charset="0"/>
                  </a:rPr>
                  <a:t>Babar: </a:t>
                </a:r>
                <a14:m>
                  <m:oMath xmlns:m="http://schemas.openxmlformats.org/officeDocument/2006/math">
                    <m:r>
                      <a:rPr lang="en-AU" sz="1600" i="1">
                        <a:latin typeface="Cambria Math" panose="02040503050406030204" pitchFamily="18" charset="0"/>
                      </a:rPr>
                      <m:t>𝔅</m:t>
                    </m:r>
                    <m:r>
                      <a:rPr lang="en-AU" sz="1600" i="1">
                        <a:latin typeface="Cambria Math" panose="02040503050406030204" pitchFamily="18" charset="0"/>
                      </a:rPr>
                      <m:t>=(2.69±0.09±0.13)×</m:t>
                    </m:r>
                    <m:sSup>
                      <m:sSupPr>
                        <m:ctrlPr>
                          <a:rPr lang="en-AU" sz="1600" i="1">
                            <a:latin typeface="Cambria Math" panose="02040503050406030204" pitchFamily="18" charset="0"/>
                            <a:ea typeface="Cambria Math" panose="02040503050406030204" pitchFamily="18" charset="0"/>
                          </a:rPr>
                        </m:ctrlPr>
                      </m:sSupPr>
                      <m:e>
                        <m:r>
                          <a:rPr lang="en-AU" sz="1600" i="1">
                            <a:latin typeface="Cambria Math" panose="02040503050406030204" pitchFamily="18" charset="0"/>
                            <a:ea typeface="Cambria Math" panose="02040503050406030204" pitchFamily="18" charset="0"/>
                          </a:rPr>
                          <m:t>10</m:t>
                        </m:r>
                      </m:e>
                      <m:sup>
                        <m:r>
                          <a:rPr lang="en-AU" sz="1600" i="1">
                            <a:latin typeface="Cambria Math" panose="02040503050406030204" pitchFamily="18" charset="0"/>
                            <a:ea typeface="Cambria Math" panose="02040503050406030204" pitchFamily="18" charset="0"/>
                          </a:rPr>
                          <m:t>−4</m:t>
                        </m:r>
                      </m:sup>
                    </m:sSup>
                  </m:oMath>
                </a14:m>
                <a:endParaRPr lang="en-AU" dirty="0">
                  <a:latin typeface="Cambria Math" panose="02040503050406030204" pitchFamily="18" charset="0"/>
                </a:endParaRPr>
              </a:p>
              <a:p>
                <a:pPr defTabSz="534975">
                  <a:tabLst>
                    <a:tab pos="534975" algn="l"/>
                    <a:tab pos="1163610" algn="l"/>
                  </a:tabLst>
                </a:pPr>
                <a:r>
                  <a:rPr lang="en-AU" dirty="0">
                    <a:latin typeface="Cambria Math" panose="02040503050406030204" pitchFamily="18" charset="0"/>
                  </a:rPr>
                  <a:t>		</a:t>
                </a:r>
                <a:r>
                  <a:rPr lang="en-AU" sz="1600" dirty="0">
                    <a:solidFill>
                      <a:srgbClr val="0066FF"/>
                    </a:solidFill>
                    <a:latin typeface="Cambria Math" panose="02040503050406030204" pitchFamily="18" charset="0"/>
                  </a:rPr>
                  <a:t>PRD 84(3), 112007 (2011)</a:t>
                </a:r>
              </a:p>
              <a:p>
                <a:pPr defTabSz="534975"/>
                <a14:m>
                  <m:oMath xmlns:m="http://schemas.openxmlformats.org/officeDocument/2006/math">
                    <m:sSub>
                      <m:sSubPr>
                        <m:ctrlPr>
                          <a:rPr lang="en-AU" i="1">
                            <a:latin typeface="Cambria Math" panose="02040503050406030204" pitchFamily="18" charset="0"/>
                          </a:rPr>
                        </m:ctrlPr>
                      </m:sSubPr>
                      <m:e>
                        <m:r>
                          <a:rPr lang="en-AU" i="1">
                            <a:latin typeface="Cambria Math" panose="02040503050406030204" pitchFamily="18" charset="0"/>
                          </a:rPr>
                          <m:t>𝐴</m:t>
                        </m:r>
                      </m:e>
                      <m:sub>
                        <m:r>
                          <a:rPr lang="en-AU" i="1">
                            <a:latin typeface="Cambria Math" panose="02040503050406030204" pitchFamily="18" charset="0"/>
                          </a:rPr>
                          <m:t>𝐶𝑃</m:t>
                        </m:r>
                      </m:sub>
                    </m:sSub>
                  </m:oMath>
                </a14:m>
                <a:r>
                  <a:rPr lang="en-AU" dirty="0">
                    <a:latin typeface="Cambria Math" panose="02040503050406030204" pitchFamily="18" charset="0"/>
                  </a:rPr>
                  <a:t> is unmeasured.</a:t>
                </a:r>
              </a:p>
            </p:txBody>
          </p:sp>
        </mc:Choice>
        <mc:Fallback xmlns="">
          <p:sp>
            <p:nvSpPr>
              <p:cNvPr id="8" name="Rectangle 7">
                <a:extLst>
                  <a:ext uri="{FF2B5EF4-FFF2-40B4-BE49-F238E27FC236}">
                    <a16:creationId xmlns:a16="http://schemas.microsoft.com/office/drawing/2014/main" id="{3E33FC10-D37B-4435-AC54-79783ED519C1}"/>
                  </a:ext>
                </a:extLst>
              </p:cNvPr>
              <p:cNvSpPr>
                <a:spLocks noRot="1" noChangeAspect="1" noMove="1" noResize="1" noEditPoints="1" noAdjustHandles="1" noChangeArrowheads="1" noChangeShapeType="1" noTextEdit="1"/>
              </p:cNvSpPr>
              <p:nvPr/>
            </p:nvSpPr>
            <p:spPr>
              <a:xfrm>
                <a:off x="134945" y="4086258"/>
                <a:ext cx="4260559" cy="2378793"/>
              </a:xfrm>
              <a:prstGeom prst="rect">
                <a:avLst/>
              </a:prstGeom>
              <a:blipFill>
                <a:blip r:embed="rId8"/>
                <a:stretch>
                  <a:fillRect l="-1144" b="-2813"/>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EED49C64-7FB7-4D7F-962D-405AD6055690}"/>
                  </a:ext>
                </a:extLst>
              </p:cNvPr>
              <p:cNvSpPr/>
              <p:nvPr/>
            </p:nvSpPr>
            <p:spPr>
              <a:xfrm>
                <a:off x="4748504" y="3467133"/>
                <a:ext cx="4282784" cy="305590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p>
                        <m:sSupPr>
                          <m:ctrlPr>
                            <a:rPr lang="en-AU" sz="2400" i="1">
                              <a:latin typeface="Cambria Math" panose="02040503050406030204" pitchFamily="18" charset="0"/>
                            </a:rPr>
                          </m:ctrlPr>
                        </m:sSupPr>
                        <m:e>
                          <m:r>
                            <a:rPr lang="en-AU" sz="2400" i="1">
                              <a:latin typeface="Cambria Math" panose="02040503050406030204" pitchFamily="18" charset="0"/>
                            </a:rPr>
                            <m:t>𝐵</m:t>
                          </m:r>
                        </m:e>
                        <m:sup>
                          <m:r>
                            <a:rPr lang="en-AU" sz="2400" i="1">
                              <a:latin typeface="Cambria Math" panose="02040503050406030204" pitchFamily="18" charset="0"/>
                            </a:rPr>
                            <m:t>+</m:t>
                          </m:r>
                        </m:sup>
                      </m:sSup>
                      <m:r>
                        <a:rPr lang="en-AU" sz="2400" i="1">
                          <a:latin typeface="Cambria Math" panose="02040503050406030204" pitchFamily="18" charset="0"/>
                        </a:rPr>
                        <m:t>→</m:t>
                      </m:r>
                      <m:bar>
                        <m:barPr>
                          <m:pos m:val="top"/>
                          <m:ctrlPr>
                            <a:rPr lang="en-AU" sz="2400" i="1">
                              <a:latin typeface="Cambria Math" panose="02040503050406030204" pitchFamily="18" charset="0"/>
                            </a:rPr>
                          </m:ctrlPr>
                        </m:barPr>
                        <m:e>
                          <m:sSup>
                            <m:sSupPr>
                              <m:ctrlPr>
                                <a:rPr lang="en-AU" sz="2400" i="1">
                                  <a:latin typeface="Cambria Math" panose="02040503050406030204" pitchFamily="18" charset="0"/>
                                </a:rPr>
                              </m:ctrlPr>
                            </m:sSupPr>
                            <m:e>
                              <m:r>
                                <a:rPr lang="en-AU" sz="2400" i="1">
                                  <a:latin typeface="Cambria Math" panose="02040503050406030204" pitchFamily="18" charset="0"/>
                                </a:rPr>
                                <m:t>𝐷</m:t>
                              </m:r>
                            </m:e>
                            <m:sup>
                              <m:r>
                                <a:rPr lang="en-AU" sz="2400" i="1">
                                  <a:latin typeface="Cambria Math" panose="02040503050406030204" pitchFamily="18" charset="0"/>
                                </a:rPr>
                                <m:t>0</m:t>
                              </m:r>
                            </m:sup>
                          </m:sSup>
                        </m:e>
                      </m:bar>
                      <m:sSup>
                        <m:sSupPr>
                          <m:ctrlPr>
                            <a:rPr lang="en-AU" sz="2400" i="1">
                              <a:latin typeface="Cambria Math" panose="02040503050406030204" pitchFamily="18" charset="0"/>
                            </a:rPr>
                          </m:ctrlPr>
                        </m:sSupPr>
                        <m:e>
                          <m:r>
                            <a:rPr lang="en-AU" sz="2400" i="1">
                              <a:latin typeface="Cambria Math" panose="02040503050406030204" pitchFamily="18" charset="0"/>
                            </a:rPr>
                            <m:t>𝜋</m:t>
                          </m:r>
                        </m:e>
                        <m:sup>
                          <m:r>
                            <a:rPr lang="en-AU" sz="2400" i="1">
                              <a:latin typeface="Cambria Math" panose="02040503050406030204" pitchFamily="18" charset="0"/>
                            </a:rPr>
                            <m:t>+</m:t>
                          </m:r>
                        </m:sup>
                      </m:sSup>
                    </m:oMath>
                  </m:oMathPara>
                </a14:m>
                <a:endParaRPr lang="en-AU" sz="2400" dirty="0">
                  <a:latin typeface="Cambria Math" panose="02040503050406030204" pitchFamily="18" charset="0"/>
                </a:endParaRPr>
              </a:p>
              <a:p>
                <a:r>
                  <a:rPr lang="en-AU" dirty="0">
                    <a:latin typeface="Cambria Math" panose="02040503050406030204" pitchFamily="18" charset="0"/>
                  </a:rPr>
                  <a:t>Colour favour, </a:t>
                </a:r>
                <a14:m>
                  <m:oMath xmlns:m="http://schemas.openxmlformats.org/officeDocument/2006/math">
                    <m:r>
                      <a:rPr lang="en-AU" i="1">
                        <a:latin typeface="Cambria Math" panose="02040503050406030204" pitchFamily="18" charset="0"/>
                      </a:rPr>
                      <m:t>𝔅</m:t>
                    </m:r>
                  </m:oMath>
                </a14:m>
                <a:r>
                  <a:rPr lang="en-AU" dirty="0">
                    <a:latin typeface="Cambria Math" panose="02040503050406030204" pitchFamily="18" charset="0"/>
                  </a:rPr>
                  <a:t> is </a:t>
                </a:r>
                <a14:m>
                  <m:oMath xmlns:m="http://schemas.openxmlformats.org/officeDocument/2006/math">
                    <m:r>
                      <a:rPr lang="en-AU" i="1">
                        <a:latin typeface="Cambria Math" panose="02040503050406030204" pitchFamily="18" charset="0"/>
                      </a:rPr>
                      <m:t>𝒪</m:t>
                    </m:r>
                    <m:r>
                      <a:rPr lang="en-AU" i="1">
                        <a:latin typeface="Cambria Math" panose="02040503050406030204" pitchFamily="18" charset="0"/>
                      </a:rPr>
                      <m:t>(10)</m:t>
                    </m:r>
                  </m:oMath>
                </a14:m>
                <a:r>
                  <a:rPr lang="en-AU" dirty="0">
                    <a:latin typeface="Cambria Math" panose="02040503050406030204" pitchFamily="18" charset="0"/>
                  </a:rPr>
                  <a:t> higher.</a:t>
                </a:r>
              </a:p>
              <a:p>
                <a:r>
                  <a:rPr lang="en-AU" dirty="0">
                    <a:latin typeface="Cambria Math" panose="02040503050406030204" pitchFamily="18" charset="0"/>
                  </a:rPr>
                  <a:t>Previous results:</a:t>
                </a:r>
              </a:p>
              <a:p>
                <a:pPr defTabSz="534975">
                  <a:tabLst>
                    <a:tab pos="534975" algn="l"/>
                    <a:tab pos="1163610" algn="l"/>
                  </a:tabLst>
                </a:pPr>
                <a:r>
                  <a:rPr lang="en-AU" sz="1600" dirty="0">
                    <a:latin typeface="Cambria Math" panose="02040503050406030204" pitchFamily="18" charset="0"/>
                  </a:rPr>
                  <a:t>Belle:	</a:t>
                </a:r>
                <a14:m>
                  <m:oMath xmlns:m="http://schemas.openxmlformats.org/officeDocument/2006/math">
                    <m:r>
                      <a:rPr lang="en-AU" sz="1600" i="1">
                        <a:latin typeface="Cambria Math" panose="02040503050406030204" pitchFamily="18" charset="0"/>
                      </a:rPr>
                      <m:t>𝔅</m:t>
                    </m:r>
                    <m:r>
                      <a:rPr lang="en-AU" sz="1600" i="1">
                        <a:latin typeface="Cambria Math" panose="02040503050406030204" pitchFamily="18" charset="0"/>
                      </a:rPr>
                      <m:t>=</m:t>
                    </m:r>
                    <m:d>
                      <m:dPr>
                        <m:ctrlPr>
                          <a:rPr lang="en-AU" sz="1600" i="1">
                            <a:latin typeface="Cambria Math" panose="02040503050406030204" pitchFamily="18" charset="0"/>
                          </a:rPr>
                        </m:ctrlPr>
                      </m:dPr>
                      <m:e>
                        <m:r>
                          <a:rPr lang="en-AU" sz="1600">
                            <a:latin typeface="Cambria Math" panose="02040503050406030204" pitchFamily="18" charset="0"/>
                          </a:rPr>
                          <m:t>4.34±0.10±0.23</m:t>
                        </m:r>
                      </m:e>
                    </m:d>
                    <m:r>
                      <a:rPr lang="en-AU" sz="1600" i="1">
                        <a:latin typeface="Cambria Math" panose="02040503050406030204" pitchFamily="18" charset="0"/>
                        <a:ea typeface="Cambria Math" panose="02040503050406030204" pitchFamily="18" charset="0"/>
                      </a:rPr>
                      <m:t>×</m:t>
                    </m:r>
                    <m:sSup>
                      <m:sSupPr>
                        <m:ctrlPr>
                          <a:rPr lang="en-AU" sz="1600" i="1">
                            <a:latin typeface="Cambria Math" panose="02040503050406030204" pitchFamily="18" charset="0"/>
                            <a:ea typeface="Cambria Math" panose="02040503050406030204" pitchFamily="18" charset="0"/>
                          </a:rPr>
                        </m:ctrlPr>
                      </m:sSupPr>
                      <m:e>
                        <m:r>
                          <a:rPr lang="en-AU" sz="1600" i="1">
                            <a:latin typeface="Cambria Math" panose="02040503050406030204" pitchFamily="18" charset="0"/>
                            <a:ea typeface="Cambria Math" panose="02040503050406030204" pitchFamily="18" charset="0"/>
                          </a:rPr>
                          <m:t>10</m:t>
                        </m:r>
                      </m:e>
                      <m:sup>
                        <m:r>
                          <a:rPr lang="en-AU" sz="1600" i="1">
                            <a:latin typeface="Cambria Math" panose="02040503050406030204" pitchFamily="18" charset="0"/>
                            <a:ea typeface="Cambria Math" panose="02040503050406030204" pitchFamily="18" charset="0"/>
                          </a:rPr>
                          <m:t>−3</m:t>
                        </m:r>
                      </m:sup>
                    </m:sSup>
                  </m:oMath>
                </a14:m>
                <a:endParaRPr lang="en-AU" sz="1600" dirty="0">
                  <a:latin typeface="Cambria Math" panose="02040503050406030204" pitchFamily="18" charset="0"/>
                </a:endParaRPr>
              </a:p>
              <a:p>
                <a:pPr defTabSz="534975">
                  <a:tabLst>
                    <a:tab pos="534975" algn="l"/>
                    <a:tab pos="1163610" algn="l"/>
                  </a:tabLst>
                </a:pPr>
                <a:r>
                  <a:rPr lang="en-AU" sz="1600" dirty="0">
                    <a:latin typeface="Cambria Math" panose="02040503050406030204" pitchFamily="18" charset="0"/>
                  </a:rPr>
                  <a:t>		</a:t>
                </a:r>
                <a:r>
                  <a:rPr lang="en-AU" sz="1600" dirty="0">
                    <a:solidFill>
                      <a:srgbClr val="0066FF"/>
                    </a:solidFill>
                    <a:latin typeface="Cambria Math" panose="02040503050406030204" pitchFamily="18" charset="0"/>
                  </a:rPr>
                  <a:t>PRD 97(1), 012005 (2018)</a:t>
                </a:r>
              </a:p>
              <a:p>
                <a:pPr defTabSz="534975">
                  <a:tabLst>
                    <a:tab pos="534975" algn="l"/>
                    <a:tab pos="1163610" algn="l"/>
                  </a:tabLst>
                </a:pPr>
                <a:r>
                  <a:rPr lang="en-AU" sz="1600" dirty="0">
                    <a:latin typeface="Cambria Math" panose="02040503050406030204" pitchFamily="18" charset="0"/>
                  </a:rPr>
                  <a:t>Babar: </a:t>
                </a:r>
                <a14:m>
                  <m:oMath xmlns:m="http://schemas.openxmlformats.org/officeDocument/2006/math">
                    <m:r>
                      <a:rPr lang="en-AU" sz="1600" i="1">
                        <a:latin typeface="Cambria Math" panose="02040503050406030204" pitchFamily="18" charset="0"/>
                      </a:rPr>
                      <m:t>𝔅</m:t>
                    </m:r>
                    <m:r>
                      <a:rPr lang="en-AU" sz="1600" i="1">
                        <a:latin typeface="Cambria Math" panose="02040503050406030204" pitchFamily="18" charset="0"/>
                      </a:rPr>
                      <m:t>=</m:t>
                    </m:r>
                    <m:d>
                      <m:dPr>
                        <m:ctrlPr>
                          <a:rPr lang="en-AU" sz="1600" i="1">
                            <a:latin typeface="Cambria Math" panose="02040503050406030204" pitchFamily="18" charset="0"/>
                          </a:rPr>
                        </m:ctrlPr>
                      </m:dPr>
                      <m:e>
                        <m:r>
                          <a:rPr lang="en-AU" sz="1600">
                            <a:latin typeface="Cambria Math" panose="02040503050406030204" pitchFamily="18" charset="0"/>
                          </a:rPr>
                          <m:t>4.90±0.07±0.22</m:t>
                        </m:r>
                      </m:e>
                    </m:d>
                    <m:r>
                      <a:rPr lang="en-AU" sz="1600">
                        <a:latin typeface="Cambria Math" panose="02040503050406030204" pitchFamily="18" charset="0"/>
                      </a:rPr>
                      <m:t>×</m:t>
                    </m:r>
                    <m:sSup>
                      <m:sSupPr>
                        <m:ctrlPr>
                          <a:rPr lang="en-AU" sz="1600" i="1">
                            <a:latin typeface="Cambria Math" panose="02040503050406030204" pitchFamily="18" charset="0"/>
                          </a:rPr>
                        </m:ctrlPr>
                      </m:sSupPr>
                      <m:e>
                        <m:r>
                          <a:rPr lang="en-AU" sz="1600">
                            <a:latin typeface="Cambria Math" panose="02040503050406030204" pitchFamily="18" charset="0"/>
                          </a:rPr>
                          <m:t>10</m:t>
                        </m:r>
                      </m:e>
                      <m:sup>
                        <m:r>
                          <a:rPr lang="en-AU" sz="1600" i="1">
                            <a:latin typeface="Cambria Math" panose="02040503050406030204" pitchFamily="18" charset="0"/>
                          </a:rPr>
                          <m:t>−</m:t>
                        </m:r>
                        <m:r>
                          <a:rPr lang="en-AU" sz="1600">
                            <a:latin typeface="Cambria Math" panose="02040503050406030204" pitchFamily="18" charset="0"/>
                          </a:rPr>
                          <m:t>3</m:t>
                        </m:r>
                      </m:sup>
                    </m:sSup>
                  </m:oMath>
                </a14:m>
                <a:endParaRPr lang="en-AU" sz="1600" dirty="0">
                  <a:latin typeface="Cambria Math" panose="02040503050406030204" pitchFamily="18" charset="0"/>
                </a:endParaRPr>
              </a:p>
              <a:p>
                <a:pPr defTabSz="534975">
                  <a:tabLst>
                    <a:tab pos="534975" algn="l"/>
                    <a:tab pos="1163610" algn="l"/>
                  </a:tabLst>
                </a:pPr>
                <a:r>
                  <a:rPr lang="en-AU" sz="1600" dirty="0">
                    <a:latin typeface="Cambria Math" panose="02040503050406030204" pitchFamily="18" charset="0"/>
                  </a:rPr>
                  <a:t>		</a:t>
                </a:r>
                <a:r>
                  <a:rPr lang="en-AU" sz="1600" dirty="0">
                    <a:solidFill>
                      <a:srgbClr val="0066FF"/>
                    </a:solidFill>
                    <a:latin typeface="Cambria Math" panose="02040503050406030204" pitchFamily="18" charset="0"/>
                  </a:rPr>
                  <a:t>PRD 75, 031101 (2007)</a:t>
                </a:r>
              </a:p>
              <a:p>
                <a:pPr defTabSz="534975">
                  <a:tabLst>
                    <a:tab pos="534975" algn="l"/>
                    <a:tab pos="1163610" algn="l"/>
                  </a:tabLst>
                </a:pPr>
                <a:r>
                  <a:rPr lang="en-AU" sz="1600" dirty="0">
                    <a:latin typeface="Cambria Math" panose="02040503050406030204" pitchFamily="18" charset="0"/>
                  </a:rPr>
                  <a:t>Belle: 	</a:t>
                </a:r>
                <a14:m>
                  <m:oMath xmlns:m="http://schemas.openxmlformats.org/officeDocument/2006/math">
                    <m:sSub>
                      <m:sSubPr>
                        <m:ctrlPr>
                          <a:rPr lang="en-AU" sz="1600" i="1">
                            <a:latin typeface="Cambria Math" panose="02040503050406030204" pitchFamily="18" charset="0"/>
                          </a:rPr>
                        </m:ctrlPr>
                      </m:sSubPr>
                      <m:e>
                        <m:r>
                          <a:rPr lang="en-AU" sz="1600" i="1">
                            <a:latin typeface="Cambria Math" panose="02040503050406030204" pitchFamily="18" charset="0"/>
                          </a:rPr>
                          <m:t>𝐴</m:t>
                        </m:r>
                      </m:e>
                      <m:sub>
                        <m:r>
                          <a:rPr lang="en-AU" sz="1600" i="1">
                            <a:latin typeface="Cambria Math" panose="02040503050406030204" pitchFamily="18" charset="0"/>
                          </a:rPr>
                          <m:t>𝐶𝑃</m:t>
                        </m:r>
                      </m:sub>
                    </m:sSub>
                    <m:r>
                      <a:rPr lang="en-AU" sz="1600" i="1">
                        <a:latin typeface="Cambria Math" panose="02040503050406030204" pitchFamily="18" charset="0"/>
                      </a:rPr>
                      <m:t>=</m:t>
                    </m:r>
                    <m:d>
                      <m:dPr>
                        <m:ctrlPr>
                          <a:rPr lang="en-AU" sz="1600" i="1">
                            <a:latin typeface="Cambria Math" panose="02040503050406030204" pitchFamily="18" charset="0"/>
                          </a:rPr>
                        </m:ctrlPr>
                      </m:dPr>
                      <m:e>
                        <m:r>
                          <a:rPr lang="en-AU" sz="1600">
                            <a:latin typeface="Cambria Math" panose="02040503050406030204" pitchFamily="18" charset="0"/>
                          </a:rPr>
                          <m:t>−0.8</m:t>
                        </m:r>
                        <m:r>
                          <a:rPr lang="en-AU" sz="1600" i="1">
                            <a:latin typeface="Cambria Math" panose="02040503050406030204" pitchFamily="18" charset="0"/>
                          </a:rPr>
                          <m:t>±0.8</m:t>
                        </m:r>
                      </m:e>
                    </m:d>
                    <m:r>
                      <a:rPr lang="en-AU" sz="1600" i="1">
                        <a:latin typeface="Cambria Math" panose="02040503050406030204" pitchFamily="18" charset="0"/>
                      </a:rPr>
                      <m:t>%</m:t>
                    </m:r>
                  </m:oMath>
                </a14:m>
                <a:endParaRPr lang="en-AU" sz="1600" dirty="0">
                  <a:latin typeface="Cambria Math" panose="02040503050406030204" pitchFamily="18" charset="0"/>
                </a:endParaRPr>
              </a:p>
              <a:p>
                <a:pPr defTabSz="534975">
                  <a:tabLst>
                    <a:tab pos="534975" algn="l"/>
                    <a:tab pos="1163610" algn="l"/>
                  </a:tabLst>
                </a:pPr>
                <a:r>
                  <a:rPr lang="en-AU" sz="1600" dirty="0">
                    <a:latin typeface="Cambria Math" panose="02040503050406030204" pitchFamily="18" charset="0"/>
                  </a:rPr>
                  <a:t>		</a:t>
                </a:r>
                <a:r>
                  <a:rPr lang="en-AU" sz="1600" dirty="0">
                    <a:solidFill>
                      <a:srgbClr val="0066FF"/>
                    </a:solidFill>
                    <a:latin typeface="Cambria Math" panose="02040503050406030204" pitchFamily="18" charset="0"/>
                  </a:rPr>
                  <a:t> PRD 73, 051106 (2006)</a:t>
                </a:r>
              </a:p>
              <a:p>
                <a:pPr defTabSz="534975">
                  <a:tabLst>
                    <a:tab pos="534975" algn="l"/>
                    <a:tab pos="1163610" algn="l"/>
                  </a:tabLst>
                </a:pPr>
                <a:r>
                  <a:rPr lang="en-AU" sz="1600" dirty="0" err="1">
                    <a:latin typeface="Cambria Math" panose="02040503050406030204" pitchFamily="18" charset="0"/>
                  </a:rPr>
                  <a:t>LHCb</a:t>
                </a:r>
                <a:r>
                  <a:rPr lang="en-AU" sz="1600" dirty="0">
                    <a:latin typeface="Cambria Math" panose="02040503050406030204" pitchFamily="18" charset="0"/>
                  </a:rPr>
                  <a:t>:	</a:t>
                </a:r>
                <a14:m>
                  <m:oMath xmlns:m="http://schemas.openxmlformats.org/officeDocument/2006/math">
                    <m:sSub>
                      <m:sSubPr>
                        <m:ctrlPr>
                          <a:rPr lang="en-AU" sz="1600" i="1">
                            <a:latin typeface="Cambria Math" panose="02040503050406030204" pitchFamily="18" charset="0"/>
                          </a:rPr>
                        </m:ctrlPr>
                      </m:sSubPr>
                      <m:e>
                        <m:r>
                          <a:rPr lang="en-AU" sz="1600" i="1">
                            <a:latin typeface="Cambria Math" panose="02040503050406030204" pitchFamily="18" charset="0"/>
                          </a:rPr>
                          <m:t>𝐴</m:t>
                        </m:r>
                      </m:e>
                      <m:sub>
                        <m:r>
                          <a:rPr lang="en-AU" sz="1600" i="1">
                            <a:latin typeface="Cambria Math" panose="02040503050406030204" pitchFamily="18" charset="0"/>
                          </a:rPr>
                          <m:t>𝐶𝑃</m:t>
                        </m:r>
                      </m:sub>
                    </m:sSub>
                    <m:r>
                      <a:rPr lang="en-AU" sz="1600" i="1">
                        <a:latin typeface="Cambria Math" panose="02040503050406030204" pitchFamily="18" charset="0"/>
                      </a:rPr>
                      <m:t>=</m:t>
                    </m:r>
                    <m:d>
                      <m:dPr>
                        <m:ctrlPr>
                          <a:rPr lang="en-AU" sz="1600" i="1">
                            <a:latin typeface="Cambria Math" panose="02040503050406030204" pitchFamily="18" charset="0"/>
                          </a:rPr>
                        </m:ctrlPr>
                      </m:dPr>
                      <m:e>
                        <m:r>
                          <a:rPr lang="en-AU" sz="1600" i="1">
                            <a:latin typeface="Cambria Math" panose="02040503050406030204" pitchFamily="18" charset="0"/>
                          </a:rPr>
                          <m:t>−</m:t>
                        </m:r>
                        <m:r>
                          <a:rPr lang="en-AU" sz="1600">
                            <a:latin typeface="Cambria Math" panose="02040503050406030204" pitchFamily="18" charset="0"/>
                          </a:rPr>
                          <m:t>0.6±0.5±1.0</m:t>
                        </m:r>
                      </m:e>
                    </m:d>
                    <m:r>
                      <a:rPr lang="en-AU" sz="1600" i="1">
                        <a:latin typeface="Cambria Math" panose="02040503050406030204" pitchFamily="18" charset="0"/>
                      </a:rPr>
                      <m:t>%</m:t>
                    </m:r>
                  </m:oMath>
                </a14:m>
                <a:endParaRPr lang="en-AU" sz="1600" dirty="0">
                  <a:latin typeface="Cambria Math" panose="02040503050406030204" pitchFamily="18" charset="0"/>
                </a:endParaRPr>
              </a:p>
              <a:p>
                <a:pPr defTabSz="534975">
                  <a:tabLst>
                    <a:tab pos="534975" algn="l"/>
                    <a:tab pos="1163610" algn="l"/>
                  </a:tabLst>
                </a:pPr>
                <a:r>
                  <a:rPr lang="en-AU" sz="1600" dirty="0">
                    <a:latin typeface="Cambria Math" panose="02040503050406030204" pitchFamily="18" charset="0"/>
                  </a:rPr>
                  <a:t>		</a:t>
                </a:r>
                <a:r>
                  <a:rPr lang="en-AU" sz="1600" dirty="0">
                    <a:solidFill>
                      <a:srgbClr val="0066FF"/>
                    </a:solidFill>
                    <a:latin typeface="Cambria Math" panose="02040503050406030204" pitchFamily="18" charset="0"/>
                  </a:rPr>
                  <a:t>PLB 723, 4453 (2013)</a:t>
                </a:r>
              </a:p>
            </p:txBody>
          </p:sp>
        </mc:Choice>
        <mc:Fallback xmlns="">
          <p:sp>
            <p:nvSpPr>
              <p:cNvPr id="12" name="Rectangle 11">
                <a:extLst>
                  <a:ext uri="{FF2B5EF4-FFF2-40B4-BE49-F238E27FC236}">
                    <a16:creationId xmlns:a16="http://schemas.microsoft.com/office/drawing/2014/main" id="{EED49C64-7FB7-4D7F-962D-405AD6055690}"/>
                  </a:ext>
                </a:extLst>
              </p:cNvPr>
              <p:cNvSpPr>
                <a:spLocks noRot="1" noChangeAspect="1" noMove="1" noResize="1" noEditPoints="1" noAdjustHandles="1" noChangeArrowheads="1" noChangeShapeType="1" noTextEdit="1"/>
              </p:cNvSpPr>
              <p:nvPr/>
            </p:nvSpPr>
            <p:spPr>
              <a:xfrm>
                <a:off x="4748504" y="3467133"/>
                <a:ext cx="4282784" cy="3055901"/>
              </a:xfrm>
              <a:prstGeom prst="rect">
                <a:avLst/>
              </a:prstGeom>
              <a:blipFill>
                <a:blip r:embed="rId9"/>
                <a:stretch>
                  <a:fillRect l="-1280" b="-1597"/>
                </a:stretch>
              </a:blipFill>
            </p:spPr>
            <p:txBody>
              <a:bodyPr/>
              <a:lstStyle/>
              <a:p>
                <a:r>
                  <a:rPr lang="en-AU">
                    <a:noFill/>
                  </a:rPr>
                  <a:t> </a:t>
                </a:r>
              </a:p>
            </p:txBody>
          </p:sp>
        </mc:Fallback>
      </mc:AlternateContent>
      <p:pic>
        <p:nvPicPr>
          <p:cNvPr id="13" name="Graphic 12">
            <a:extLst>
              <a:ext uri="{FF2B5EF4-FFF2-40B4-BE49-F238E27FC236}">
                <a16:creationId xmlns:a16="http://schemas.microsoft.com/office/drawing/2014/main" id="{B012345A-96C3-4958-8EEA-9FF3C0AE66D8}"/>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49832"/>
          <a:stretch/>
        </p:blipFill>
        <p:spPr>
          <a:xfrm>
            <a:off x="5105307" y="1671160"/>
            <a:ext cx="3984795" cy="1851987"/>
          </a:xfrm>
          <a:prstGeom prst="rect">
            <a:avLst/>
          </a:prstGeom>
        </p:spPr>
      </p:pic>
      <p:sp>
        <p:nvSpPr>
          <p:cNvPr id="11" name="Rectangle 10">
            <a:extLst>
              <a:ext uri="{FF2B5EF4-FFF2-40B4-BE49-F238E27FC236}">
                <a16:creationId xmlns:a16="http://schemas.microsoft.com/office/drawing/2014/main" id="{FD2E1BED-6B08-466B-AB29-D146E29FEB5A}"/>
              </a:ext>
            </a:extLst>
          </p:cNvPr>
          <p:cNvSpPr/>
          <p:nvPr/>
        </p:nvSpPr>
        <p:spPr>
          <a:xfrm>
            <a:off x="7296730" y="1181755"/>
            <a:ext cx="1499799" cy="646331"/>
          </a:xfrm>
          <a:prstGeom prst="rect">
            <a:avLst/>
          </a:prstGeom>
        </p:spPr>
        <p:txBody>
          <a:bodyPr wrap="square">
            <a:spAutoFit/>
          </a:bodyPr>
          <a:lstStyle/>
          <a:p>
            <a:pPr algn="r"/>
            <a:r>
              <a:rPr lang="en-AU" dirty="0">
                <a:solidFill>
                  <a:srgbClr val="C00000"/>
                </a:solidFill>
                <a:latin typeface="Calibri" panose="020F0502020204030204" pitchFamily="34" charset="0"/>
                <a:cs typeface="Calibri" panose="020F0502020204030204" pitchFamily="34" charset="0"/>
              </a:rPr>
              <a:t>Preliminary</a:t>
            </a:r>
          </a:p>
          <a:p>
            <a:endParaRPr lang="en-AU" dirty="0">
              <a:solidFill>
                <a:srgbClr val="0000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32251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5BAFDFAD-C742-4606-9A6F-FB323126C25C}"/>
                  </a:ext>
                </a:extLst>
              </p:cNvPr>
              <p:cNvSpPr>
                <a:spLocks noGrp="1"/>
              </p:cNvSpPr>
              <p:nvPr>
                <p:ph type="title"/>
              </p:nvPr>
            </p:nvSpPr>
            <p:spPr/>
            <p:txBody>
              <a:bodyPr/>
              <a:lstStyle/>
              <a:p>
                <a14:m>
                  <m:oMath xmlns:m="http://schemas.openxmlformats.org/officeDocument/2006/math">
                    <m:r>
                      <a:rPr lang="en-AU" b="0" i="1" smtClean="0">
                        <a:latin typeface="Cambria Math" panose="02040503050406030204" pitchFamily="18" charset="0"/>
                      </a:rPr>
                      <m:t>𝐵</m:t>
                    </m:r>
                    <m:r>
                      <a:rPr lang="en-AU" b="0" i="1" smtClean="0">
                        <a:latin typeface="Cambria Math" panose="02040503050406030204" pitchFamily="18" charset="0"/>
                      </a:rPr>
                      <m:t>→</m:t>
                    </m:r>
                    <m:bar>
                      <m:barPr>
                        <m:pos m:val="top"/>
                        <m:ctrlPr>
                          <a:rPr lang="en-AU" b="0" i="1" smtClean="0">
                            <a:latin typeface="Cambria Math" panose="02040503050406030204" pitchFamily="18" charset="0"/>
                          </a:rPr>
                        </m:ctrlPr>
                      </m:barPr>
                      <m:e>
                        <m:sSup>
                          <m:sSupPr>
                            <m:ctrlPr>
                              <a:rPr lang="en-AU" b="0" i="1" smtClean="0">
                                <a:latin typeface="Cambria Math" panose="02040503050406030204" pitchFamily="18" charset="0"/>
                              </a:rPr>
                            </m:ctrlPr>
                          </m:sSupPr>
                          <m:e>
                            <m:r>
                              <a:rPr lang="en-AU" b="0" i="1" smtClean="0">
                                <a:latin typeface="Cambria Math" panose="02040503050406030204" pitchFamily="18" charset="0"/>
                              </a:rPr>
                              <m:t>𝐷</m:t>
                            </m:r>
                          </m:e>
                          <m:sup>
                            <m:r>
                              <a:rPr lang="en-AU" b="0" i="1" smtClean="0">
                                <a:latin typeface="Cambria Math" panose="02040503050406030204" pitchFamily="18" charset="0"/>
                              </a:rPr>
                              <m:t>0</m:t>
                            </m:r>
                          </m:sup>
                        </m:sSup>
                      </m:e>
                    </m:bar>
                    <m:r>
                      <a:rPr lang="en-AU" b="0" i="1" smtClean="0">
                        <a:latin typeface="Cambria Math" panose="02040503050406030204" pitchFamily="18" charset="0"/>
                      </a:rPr>
                      <m:t>𝜋</m:t>
                    </m:r>
                  </m:oMath>
                </a14:m>
                <a:r>
                  <a:rPr lang="en-AU" dirty="0"/>
                  <a:t> Motivations</a:t>
                </a:r>
              </a:p>
            </p:txBody>
          </p:sp>
        </mc:Choice>
        <mc:Fallback xmlns="">
          <p:sp>
            <p:nvSpPr>
              <p:cNvPr id="2" name="Title 1">
                <a:extLst>
                  <a:ext uri="{FF2B5EF4-FFF2-40B4-BE49-F238E27FC236}">
                    <a16:creationId xmlns:a16="http://schemas.microsoft.com/office/drawing/2014/main" id="{5BAFDFAD-C742-4606-9A6F-FB323126C25C}"/>
                  </a:ext>
                </a:extLst>
              </p:cNvPr>
              <p:cNvSpPr>
                <a:spLocks noGrp="1" noRot="1" noChangeAspect="1" noMove="1" noResize="1" noEditPoints="1" noAdjustHandles="1" noChangeArrowheads="1" noChangeShapeType="1" noTextEdit="1"/>
              </p:cNvSpPr>
              <p:nvPr>
                <p:ph type="title"/>
              </p:nvPr>
            </p:nvSpPr>
            <p:spPr>
              <a:blipFill>
                <a:blip r:embed="rId3"/>
                <a:stretch>
                  <a:fillRect b="-1436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3B4819E-6CC9-41F1-824E-094A21BE8956}"/>
                  </a:ext>
                </a:extLst>
              </p:cNvPr>
              <p:cNvSpPr>
                <a:spLocks noGrp="1"/>
              </p:cNvSpPr>
              <p:nvPr>
                <p:ph idx="1"/>
              </p:nvPr>
            </p:nvSpPr>
            <p:spPr>
              <a:xfrm>
                <a:off x="468313" y="1412878"/>
                <a:ext cx="8229600" cy="4425951"/>
              </a:xfrm>
            </p:spPr>
            <p:txBody>
              <a:bodyPr>
                <a:normAutofit fontScale="92500" lnSpcReduction="20000"/>
              </a:bodyPr>
              <a:lstStyle/>
              <a:p>
                <a:r>
                  <a:rPr lang="en-AU" dirty="0"/>
                  <a:t>Both commonly used control mode in other analysis, allow for high-precision validations of techniques.</a:t>
                </a:r>
              </a:p>
              <a:p>
                <a:pPr lvl="1"/>
                <a:r>
                  <a:rPr lang="en-AU" dirty="0"/>
                  <a:t>Important for Belle II precision frontier.</a:t>
                </a:r>
              </a:p>
              <a:p>
                <a:endParaRPr lang="en-AU" dirty="0">
                  <a:latin typeface="Cambria Math" panose="02040503050406030204" pitchFamily="18" charset="0"/>
                </a:endParaRPr>
              </a:p>
              <a:p>
                <a14:m>
                  <m:oMath xmlns:m="http://schemas.openxmlformats.org/officeDocument/2006/math">
                    <m:sSup>
                      <m:sSupPr>
                        <m:ctrlPr>
                          <a:rPr lang="en-AU" b="0" i="1" smtClean="0">
                            <a:latin typeface="Cambria Math" panose="02040503050406030204" pitchFamily="18" charset="0"/>
                          </a:rPr>
                        </m:ctrlPr>
                      </m:sSupPr>
                      <m:e>
                        <m:r>
                          <m:rPr>
                            <m:sty m:val="p"/>
                          </m:rPr>
                          <a:rPr lang="en-AU">
                            <a:latin typeface="Cambria Math" panose="02040503050406030204" pitchFamily="18" charset="0"/>
                          </a:rPr>
                          <m:t>B</m:t>
                        </m:r>
                      </m:e>
                      <m:sup>
                        <m:r>
                          <a:rPr lang="en-AU" b="0" i="0" smtClean="0">
                            <a:latin typeface="Cambria Math" panose="02040503050406030204" pitchFamily="18" charset="0"/>
                          </a:rPr>
                          <m:t>0</m:t>
                        </m:r>
                      </m:sup>
                    </m:sSup>
                    <m:r>
                      <a:rPr lang="en-AU">
                        <a:latin typeface="Cambria Math" panose="02040503050406030204" pitchFamily="18" charset="0"/>
                      </a:rPr>
                      <m:t>→</m:t>
                    </m:r>
                    <m:bar>
                      <m:barPr>
                        <m:pos m:val="top"/>
                        <m:ctrlPr>
                          <a:rPr lang="en-AU" i="1">
                            <a:latin typeface="Cambria Math" panose="02040503050406030204" pitchFamily="18" charset="0"/>
                          </a:rPr>
                        </m:ctrlPr>
                      </m:barPr>
                      <m:e>
                        <m:sSup>
                          <m:sSupPr>
                            <m:ctrlPr>
                              <a:rPr lang="en-AU" i="1">
                                <a:latin typeface="Cambria Math" panose="02040503050406030204" pitchFamily="18" charset="0"/>
                              </a:rPr>
                            </m:ctrlPr>
                          </m:sSupPr>
                          <m:e>
                            <m:r>
                              <m:rPr>
                                <m:sty m:val="p"/>
                              </m:rPr>
                              <a:rPr lang="en-AU">
                                <a:latin typeface="Cambria Math" panose="02040503050406030204" pitchFamily="18" charset="0"/>
                              </a:rPr>
                              <m:t>D</m:t>
                            </m:r>
                          </m:e>
                          <m:sup>
                            <m:r>
                              <a:rPr lang="en-AU">
                                <a:latin typeface="Cambria Math" panose="02040503050406030204" pitchFamily="18" charset="0"/>
                              </a:rPr>
                              <m:t>0</m:t>
                            </m:r>
                          </m:sup>
                        </m:sSup>
                      </m:e>
                    </m:bar>
                    <m:sSup>
                      <m:sSupPr>
                        <m:ctrlPr>
                          <a:rPr lang="en-AU" i="1">
                            <a:latin typeface="Cambria Math" panose="02040503050406030204" pitchFamily="18" charset="0"/>
                          </a:rPr>
                        </m:ctrlPr>
                      </m:sSupPr>
                      <m:e>
                        <m:r>
                          <a:rPr lang="en-AU">
                            <a:latin typeface="Cambria Math" panose="02040503050406030204" pitchFamily="18" charset="0"/>
                          </a:rPr>
                          <m:t>𝜋</m:t>
                        </m:r>
                      </m:e>
                      <m:sup>
                        <m:r>
                          <a:rPr lang="en-AU">
                            <a:latin typeface="Cambria Math" panose="02040503050406030204" pitchFamily="18" charset="0"/>
                          </a:rPr>
                          <m:t>0</m:t>
                        </m:r>
                      </m:sup>
                    </m:sSup>
                  </m:oMath>
                </a14:m>
                <a:r>
                  <a:rPr lang="en-AU" dirty="0"/>
                  <a:t> notably large non-</a:t>
                </a:r>
                <a:r>
                  <a:rPr lang="en-AU" dirty="0" err="1"/>
                  <a:t>factorisable</a:t>
                </a:r>
                <a:r>
                  <a:rPr lang="en-AU" dirty="0"/>
                  <a:t> components.</a:t>
                </a:r>
              </a:p>
              <a:p>
                <a:pPr lvl="1"/>
                <a14:m>
                  <m:oMath xmlns:m="http://schemas.openxmlformats.org/officeDocument/2006/math">
                    <m:r>
                      <a:rPr lang="en-AU" b="0" i="1" smtClean="0">
                        <a:latin typeface="Cambria Math" panose="02040503050406030204" pitchFamily="18" charset="0"/>
                      </a:rPr>
                      <m:t>𝔅</m:t>
                    </m:r>
                    <m:r>
                      <a:rPr lang="en-AU" b="0" i="1" smtClean="0">
                        <a:latin typeface="Cambria Math" panose="02040503050406030204" pitchFamily="18" charset="0"/>
                      </a:rPr>
                      <m:t>≫</m:t>
                    </m:r>
                  </m:oMath>
                </a14:m>
                <a:r>
                  <a:rPr lang="en-AU" dirty="0"/>
                  <a:t> ‘naïve’ factorisation predictions.</a:t>
                </a:r>
              </a:p>
              <a:p>
                <a:pPr lvl="1"/>
                <a:r>
                  <a:rPr lang="en-AU" dirty="0"/>
                  <a:t>Constraints for models of final state interactions</a:t>
                </a:r>
              </a:p>
              <a:p>
                <a:pPr lvl="1"/>
                <a:r>
                  <a:rPr lang="en-AU" dirty="0"/>
                  <a:t>SCET, </a:t>
                </a:r>
                <a:r>
                  <a:rPr lang="en-AU" dirty="0" err="1"/>
                  <a:t>pQCD</a:t>
                </a:r>
                <a:endParaRPr lang="en-AU" dirty="0"/>
              </a:p>
            </p:txBody>
          </p:sp>
        </mc:Choice>
        <mc:Fallback xmlns="">
          <p:sp>
            <p:nvSpPr>
              <p:cNvPr id="3" name="Content Placeholder 2">
                <a:extLst>
                  <a:ext uri="{FF2B5EF4-FFF2-40B4-BE49-F238E27FC236}">
                    <a16:creationId xmlns:a16="http://schemas.microsoft.com/office/drawing/2014/main" id="{13B4819E-6CC9-41F1-824E-094A21BE8956}"/>
                  </a:ext>
                </a:extLst>
              </p:cNvPr>
              <p:cNvSpPr>
                <a:spLocks noGrp="1" noRot="1" noChangeAspect="1" noMove="1" noResize="1" noEditPoints="1" noAdjustHandles="1" noChangeArrowheads="1" noChangeShapeType="1" noTextEdit="1"/>
              </p:cNvSpPr>
              <p:nvPr>
                <p:ph idx="1"/>
              </p:nvPr>
            </p:nvSpPr>
            <p:spPr>
              <a:xfrm>
                <a:off x="468313" y="1412878"/>
                <a:ext cx="8229600" cy="4425951"/>
              </a:xfrm>
              <a:blipFill>
                <a:blip r:embed="rId4"/>
                <a:stretch>
                  <a:fillRect l="-1704" t="-3857" r="-1556"/>
                </a:stretch>
              </a:blipFill>
            </p:spPr>
            <p:txBody>
              <a:bodyPr/>
              <a:lstStyle/>
              <a:p>
                <a:r>
                  <a:rPr lang="en-AU">
                    <a:noFill/>
                  </a:rPr>
                  <a:t> </a:t>
                </a:r>
              </a:p>
            </p:txBody>
          </p:sp>
        </mc:Fallback>
      </mc:AlternateContent>
      <p:sp>
        <p:nvSpPr>
          <p:cNvPr id="4" name="Date Placeholder 3">
            <a:extLst>
              <a:ext uri="{FF2B5EF4-FFF2-40B4-BE49-F238E27FC236}">
                <a16:creationId xmlns:a16="http://schemas.microsoft.com/office/drawing/2014/main" id="{65990F8C-11D0-4598-BD3E-F5932D0BBB03}"/>
              </a:ext>
            </a:extLst>
          </p:cNvPr>
          <p:cNvSpPr>
            <a:spLocks noGrp="1"/>
          </p:cNvSpPr>
          <p:nvPr>
            <p:ph type="dt" sz="half" idx="10"/>
          </p:nvPr>
        </p:nvSpPr>
        <p:spPr/>
        <p:txBody>
          <a:bodyPr/>
          <a:lstStyle/>
          <a:p>
            <a:fld id="{841C134C-5527-4EF1-91A2-B71DAFD40357}" type="datetime1">
              <a:rPr lang="en-US" smtClean="0"/>
              <a:t>9/18/2019</a:t>
            </a:fld>
            <a:endParaRPr lang="en-AU"/>
          </a:p>
        </p:txBody>
      </p:sp>
      <mc:AlternateContent xmlns:mc="http://schemas.openxmlformats.org/markup-compatibility/2006" xmlns:a14="http://schemas.microsoft.com/office/drawing/2010/main">
        <mc:Choice Requires="a14">
          <p:sp>
            <p:nvSpPr>
              <p:cNvPr id="5" name="Footer Placeholder 4">
                <a:extLst>
                  <a:ext uri="{FF2B5EF4-FFF2-40B4-BE49-F238E27FC236}">
                    <a16:creationId xmlns:a16="http://schemas.microsoft.com/office/drawing/2014/main" id="{B7A563CD-175B-4286-BA85-4480C4897009}"/>
                  </a:ext>
                </a:extLst>
              </p:cNvPr>
              <p:cNvSpPr>
                <a:spLocks noGrp="1"/>
              </p:cNvSpPr>
              <p:nvPr>
                <p:ph type="ftr" sz="quarter" idx="11"/>
              </p:nvPr>
            </p:nvSpPr>
            <p:spPr/>
            <p:txBody>
              <a:bodyPr/>
              <a:lstStyle/>
              <a:p>
                <a:r>
                  <a:rPr lang="en-AU" altLang="en-US">
                    <a:latin typeface="Cambria Math" panose="02040503050406030204" pitchFamily="18" charset="0"/>
                    <a:ea typeface="Cambria Math" panose="02040503050406030204" pitchFamily="18" charset="0"/>
                  </a:rPr>
                  <a:t>Hadronic B Decays at Belle, PIC2019</a:t>
                </a:r>
                <a:endParaRPr lang="en-AU" dirty="0"/>
              </a:p>
            </p:txBody>
          </p:sp>
        </mc:Choice>
        <mc:Fallback xmlns="">
          <p:sp>
            <p:nvSpPr>
              <p:cNvPr id="5" name="Footer Placeholder 4">
                <a:extLst>
                  <a:ext uri="{FF2B5EF4-FFF2-40B4-BE49-F238E27FC236}">
                    <a16:creationId xmlns:a16="http://schemas.microsoft.com/office/drawing/2014/main" id="{B7A563CD-175B-4286-BA85-4480C4897009}"/>
                  </a:ext>
                </a:extLst>
              </p:cNvPr>
              <p:cNvSpPr>
                <a:spLocks noGrp="1" noRot="1" noChangeAspect="1" noMove="1" noResize="1" noEditPoints="1" noAdjustHandles="1" noChangeArrowheads="1" noChangeShapeType="1" noTextEdit="1"/>
              </p:cNvSpPr>
              <p:nvPr>
                <p:ph type="ftr" sz="quarter" idx="11"/>
              </p:nvPr>
            </p:nvSpPr>
            <p:spPr>
              <a:blipFill>
                <a:blip r:embed="rId5"/>
                <a:stretch>
                  <a:fillRect/>
                </a:stretch>
              </a:blipFill>
            </p:spPr>
            <p:txBody>
              <a:bodyPr/>
              <a:lstStyle/>
              <a:p>
                <a:r>
                  <a:rPr lang="en-AU">
                    <a:noFill/>
                  </a:rPr>
                  <a:t> </a:t>
                </a:r>
              </a:p>
            </p:txBody>
          </p:sp>
        </mc:Fallback>
      </mc:AlternateContent>
      <p:sp>
        <p:nvSpPr>
          <p:cNvPr id="6" name="Slide Number Placeholder 5">
            <a:extLst>
              <a:ext uri="{FF2B5EF4-FFF2-40B4-BE49-F238E27FC236}">
                <a16:creationId xmlns:a16="http://schemas.microsoft.com/office/drawing/2014/main" id="{791EDE15-B992-480E-A8BE-984DCC0B42F7}"/>
              </a:ext>
            </a:extLst>
          </p:cNvPr>
          <p:cNvSpPr>
            <a:spLocks noGrp="1"/>
          </p:cNvSpPr>
          <p:nvPr>
            <p:ph type="sldNum" sz="quarter" idx="12"/>
          </p:nvPr>
        </p:nvSpPr>
        <p:spPr/>
        <p:txBody>
          <a:bodyPr/>
          <a:lstStyle/>
          <a:p>
            <a:fld id="{827338AE-70A8-4A03-982B-039069B7D21A}" type="slidenum">
              <a:rPr lang="en-AU" smtClean="0"/>
              <a:t>8</a:t>
            </a:fld>
            <a:endParaRPr lang="en-AU"/>
          </a:p>
        </p:txBody>
      </p:sp>
      <p:sp>
        <p:nvSpPr>
          <p:cNvPr id="7" name="Rectangle 6">
            <a:extLst>
              <a:ext uri="{FF2B5EF4-FFF2-40B4-BE49-F238E27FC236}">
                <a16:creationId xmlns:a16="http://schemas.microsoft.com/office/drawing/2014/main" id="{743B89C5-9DC0-4909-8160-418BB06C7FF2}"/>
              </a:ext>
            </a:extLst>
          </p:cNvPr>
          <p:cNvSpPr/>
          <p:nvPr/>
        </p:nvSpPr>
        <p:spPr>
          <a:xfrm>
            <a:off x="7296730" y="1181755"/>
            <a:ext cx="1499799" cy="646331"/>
          </a:xfrm>
          <a:prstGeom prst="rect">
            <a:avLst/>
          </a:prstGeom>
        </p:spPr>
        <p:txBody>
          <a:bodyPr wrap="square">
            <a:spAutoFit/>
          </a:bodyPr>
          <a:lstStyle/>
          <a:p>
            <a:pPr algn="r"/>
            <a:r>
              <a:rPr lang="en-AU" dirty="0">
                <a:solidFill>
                  <a:srgbClr val="C00000"/>
                </a:solidFill>
                <a:latin typeface="Calibri" panose="020F0502020204030204" pitchFamily="34" charset="0"/>
                <a:cs typeface="Calibri" panose="020F0502020204030204" pitchFamily="34" charset="0"/>
              </a:rPr>
              <a:t>Preliminary</a:t>
            </a:r>
          </a:p>
          <a:p>
            <a:endParaRPr lang="en-AU" dirty="0">
              <a:solidFill>
                <a:srgbClr val="0000F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9860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7">
            <a:extLst>
              <a:ext uri="{FF2B5EF4-FFF2-40B4-BE49-F238E27FC236}">
                <a16:creationId xmlns:a16="http://schemas.microsoft.com/office/drawing/2014/main" id="{BA8729F9-545E-48B8-9B04-AE71B55765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9726" y="1331148"/>
            <a:ext cx="7046339" cy="3925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3B700F3B-7C4B-4857-BFB0-1109F2797215}"/>
                  </a:ext>
                </a:extLst>
              </p:cNvPr>
              <p:cNvSpPr>
                <a:spLocks noGrp="1"/>
              </p:cNvSpPr>
              <p:nvPr>
                <p:ph type="title"/>
              </p:nvPr>
            </p:nvSpPr>
            <p:spPr/>
            <p:txBody>
              <a:bodyPr/>
              <a:lstStyle/>
              <a:p>
                <a14:m>
                  <m:oMath xmlns:m="http://schemas.openxmlformats.org/officeDocument/2006/math">
                    <m:sSup>
                      <m:sSupPr>
                        <m:ctrlPr>
                          <a:rPr lang="en-AU" i="1" smtClean="0">
                            <a:latin typeface="Cambria Math" panose="02040503050406030204" pitchFamily="18" charset="0"/>
                          </a:rPr>
                        </m:ctrlPr>
                      </m:sSupPr>
                      <m:e>
                        <m:r>
                          <a:rPr lang="en-AU" i="1">
                            <a:latin typeface="Cambria Math" panose="02040503050406030204" pitchFamily="18" charset="0"/>
                          </a:rPr>
                          <m:t>𝐵</m:t>
                        </m:r>
                      </m:e>
                      <m:sup>
                        <m:r>
                          <a:rPr lang="en-AU" b="0" i="1" smtClean="0">
                            <a:latin typeface="Cambria Math" panose="02040503050406030204" pitchFamily="18" charset="0"/>
                          </a:rPr>
                          <m:t>+</m:t>
                        </m:r>
                      </m:sup>
                    </m:sSup>
                    <m:r>
                      <a:rPr lang="en-AU" i="1">
                        <a:latin typeface="Cambria Math" panose="02040503050406030204" pitchFamily="18" charset="0"/>
                      </a:rPr>
                      <m:t>→</m:t>
                    </m:r>
                    <m:bar>
                      <m:barPr>
                        <m:pos m:val="top"/>
                        <m:ctrlPr>
                          <a:rPr lang="en-AU" i="1">
                            <a:latin typeface="Cambria Math" panose="02040503050406030204" pitchFamily="18" charset="0"/>
                          </a:rPr>
                        </m:ctrlPr>
                      </m:barPr>
                      <m:e>
                        <m:sSup>
                          <m:sSupPr>
                            <m:ctrlPr>
                              <a:rPr lang="en-AU" i="1">
                                <a:latin typeface="Cambria Math" panose="02040503050406030204" pitchFamily="18" charset="0"/>
                              </a:rPr>
                            </m:ctrlPr>
                          </m:sSupPr>
                          <m:e>
                            <m:r>
                              <a:rPr lang="en-AU" i="1">
                                <a:latin typeface="Cambria Math" panose="02040503050406030204" pitchFamily="18" charset="0"/>
                              </a:rPr>
                              <m:t>𝐷</m:t>
                            </m:r>
                          </m:e>
                          <m:sup>
                            <m:r>
                              <a:rPr lang="en-AU" i="1">
                                <a:latin typeface="Cambria Math" panose="02040503050406030204" pitchFamily="18" charset="0"/>
                              </a:rPr>
                              <m:t>0</m:t>
                            </m:r>
                          </m:sup>
                        </m:sSup>
                      </m:e>
                    </m:bar>
                    <m:sSup>
                      <m:sSupPr>
                        <m:ctrlPr>
                          <a:rPr lang="en-AU" i="1">
                            <a:latin typeface="Cambria Math" panose="02040503050406030204" pitchFamily="18" charset="0"/>
                          </a:rPr>
                        </m:ctrlPr>
                      </m:sSupPr>
                      <m:e>
                        <m:r>
                          <a:rPr lang="en-AU" i="1">
                            <a:latin typeface="Cambria Math" panose="02040503050406030204" pitchFamily="18" charset="0"/>
                          </a:rPr>
                          <m:t>𝜋</m:t>
                        </m:r>
                      </m:e>
                      <m:sup>
                        <m:r>
                          <a:rPr lang="en-AU" b="0" i="1" smtClean="0">
                            <a:latin typeface="Cambria Math" panose="02040503050406030204" pitchFamily="18" charset="0"/>
                          </a:rPr>
                          <m:t>+</m:t>
                        </m:r>
                      </m:sup>
                    </m:sSup>
                  </m:oMath>
                </a14:m>
                <a:r>
                  <a:rPr lang="en-AU" dirty="0"/>
                  <a:t> Result</a:t>
                </a:r>
              </a:p>
            </p:txBody>
          </p:sp>
        </mc:Choice>
        <mc:Fallback xmlns="">
          <p:sp>
            <p:nvSpPr>
              <p:cNvPr id="2" name="Title 1">
                <a:extLst>
                  <a:ext uri="{FF2B5EF4-FFF2-40B4-BE49-F238E27FC236}">
                    <a16:creationId xmlns:a16="http://schemas.microsoft.com/office/drawing/2014/main" id="{3B700F3B-7C4B-4857-BFB0-1109F2797215}"/>
                  </a:ext>
                </a:extLst>
              </p:cNvPr>
              <p:cNvSpPr>
                <a:spLocks noGrp="1" noRot="1" noChangeAspect="1" noMove="1" noResize="1" noEditPoints="1" noAdjustHandles="1" noChangeArrowheads="1" noChangeShapeType="1" noTextEdit="1"/>
              </p:cNvSpPr>
              <p:nvPr>
                <p:ph type="title"/>
              </p:nvPr>
            </p:nvSpPr>
            <p:spPr>
              <a:blipFill>
                <a:blip r:embed="rId4"/>
                <a:stretch>
                  <a:fillRect b="-14362"/>
                </a:stretch>
              </a:blipFill>
            </p:spPr>
            <p:txBody>
              <a:bodyPr/>
              <a:lstStyle/>
              <a:p>
                <a:r>
                  <a:rPr lang="en-AU">
                    <a:noFill/>
                  </a:rPr>
                  <a:t> </a:t>
                </a:r>
              </a:p>
            </p:txBody>
          </p:sp>
        </mc:Fallback>
      </mc:AlternateContent>
      <p:sp>
        <p:nvSpPr>
          <p:cNvPr id="4" name="Date Placeholder 3">
            <a:extLst>
              <a:ext uri="{FF2B5EF4-FFF2-40B4-BE49-F238E27FC236}">
                <a16:creationId xmlns:a16="http://schemas.microsoft.com/office/drawing/2014/main" id="{EF3DB963-B189-48DE-A3E8-AD256C3E1037}"/>
              </a:ext>
            </a:extLst>
          </p:cNvPr>
          <p:cNvSpPr>
            <a:spLocks noGrp="1"/>
          </p:cNvSpPr>
          <p:nvPr>
            <p:ph type="dt" sz="half" idx="10"/>
          </p:nvPr>
        </p:nvSpPr>
        <p:spPr/>
        <p:txBody>
          <a:bodyPr/>
          <a:lstStyle/>
          <a:p>
            <a:fld id="{C9A50480-A293-4310-9CB2-60AAEBA526DC}" type="datetime1">
              <a:rPr lang="en-US" smtClean="0"/>
              <a:t>9/18/2019</a:t>
            </a:fld>
            <a:endParaRPr lang="en-AU"/>
          </a:p>
        </p:txBody>
      </p:sp>
      <mc:AlternateContent xmlns:mc="http://schemas.openxmlformats.org/markup-compatibility/2006" xmlns:a14="http://schemas.microsoft.com/office/drawing/2010/main">
        <mc:Choice Requires="a14">
          <p:sp>
            <p:nvSpPr>
              <p:cNvPr id="5" name="Footer Placeholder 4">
                <a:extLst>
                  <a:ext uri="{FF2B5EF4-FFF2-40B4-BE49-F238E27FC236}">
                    <a16:creationId xmlns:a16="http://schemas.microsoft.com/office/drawing/2014/main" id="{BCB5D0E3-5041-4841-9CC9-FEE5D362CB21}"/>
                  </a:ext>
                </a:extLst>
              </p:cNvPr>
              <p:cNvSpPr>
                <a:spLocks noGrp="1"/>
              </p:cNvSpPr>
              <p:nvPr>
                <p:ph type="ftr" sz="quarter" idx="11"/>
              </p:nvPr>
            </p:nvSpPr>
            <p:spPr/>
            <p:txBody>
              <a:bodyPr/>
              <a:lstStyle/>
              <a:p>
                <a:r>
                  <a:rPr lang="en-AU" altLang="en-US">
                    <a:latin typeface="Cambria Math" panose="02040503050406030204" pitchFamily="18" charset="0"/>
                    <a:ea typeface="Cambria Math" panose="02040503050406030204" pitchFamily="18" charset="0"/>
                  </a:rPr>
                  <a:t>Hadronic B Decays at Belle, PIC2019</a:t>
                </a:r>
                <a:endParaRPr lang="en-AU" dirty="0"/>
              </a:p>
            </p:txBody>
          </p:sp>
        </mc:Choice>
        <mc:Fallback xmlns="">
          <p:sp>
            <p:nvSpPr>
              <p:cNvPr id="5" name="Footer Placeholder 4">
                <a:extLst>
                  <a:ext uri="{FF2B5EF4-FFF2-40B4-BE49-F238E27FC236}">
                    <a16:creationId xmlns:a16="http://schemas.microsoft.com/office/drawing/2014/main" id="{BCB5D0E3-5041-4841-9CC9-FEE5D362CB21}"/>
                  </a:ext>
                </a:extLst>
              </p:cNvPr>
              <p:cNvSpPr>
                <a:spLocks noGrp="1" noRot="1" noChangeAspect="1" noMove="1" noResize="1" noEditPoints="1" noAdjustHandles="1" noChangeArrowheads="1" noChangeShapeType="1" noTextEdit="1"/>
              </p:cNvSpPr>
              <p:nvPr>
                <p:ph type="ftr" sz="quarter" idx="11"/>
              </p:nvPr>
            </p:nvSpPr>
            <p:spPr>
              <a:blipFill>
                <a:blip r:embed="rId5"/>
                <a:stretch>
                  <a:fillRect/>
                </a:stretch>
              </a:blipFill>
            </p:spPr>
            <p:txBody>
              <a:bodyPr/>
              <a:lstStyle/>
              <a:p>
                <a:r>
                  <a:rPr lang="en-AU">
                    <a:noFill/>
                  </a:rPr>
                  <a:t> </a:t>
                </a:r>
              </a:p>
            </p:txBody>
          </p:sp>
        </mc:Fallback>
      </mc:AlternateContent>
      <p:sp>
        <p:nvSpPr>
          <p:cNvPr id="6" name="Slide Number Placeholder 5">
            <a:extLst>
              <a:ext uri="{FF2B5EF4-FFF2-40B4-BE49-F238E27FC236}">
                <a16:creationId xmlns:a16="http://schemas.microsoft.com/office/drawing/2014/main" id="{2585893C-670F-4D63-9899-8A0844B20AF7}"/>
              </a:ext>
            </a:extLst>
          </p:cNvPr>
          <p:cNvSpPr>
            <a:spLocks noGrp="1"/>
          </p:cNvSpPr>
          <p:nvPr>
            <p:ph type="sldNum" sz="quarter" idx="12"/>
          </p:nvPr>
        </p:nvSpPr>
        <p:spPr/>
        <p:txBody>
          <a:bodyPr/>
          <a:lstStyle/>
          <a:p>
            <a:fld id="{827338AE-70A8-4A03-982B-039069B7D21A}" type="slidenum">
              <a:rPr lang="en-AU" smtClean="0"/>
              <a:t>9</a:t>
            </a:fld>
            <a:endParaRPr lang="en-AU"/>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E1F6729B-7C7F-4DF5-A063-A3D09479E443}"/>
                  </a:ext>
                </a:extLst>
              </p:cNvPr>
              <p:cNvSpPr txBox="1">
                <a:spLocks/>
              </p:cNvSpPr>
              <p:nvPr/>
            </p:nvSpPr>
            <p:spPr bwMode="auto">
              <a:xfrm>
                <a:off x="6872382" y="1553082"/>
                <a:ext cx="2271623" cy="20491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85000" lnSpcReduction="20000"/>
              </a:bodyPr>
              <a:lstStyle>
                <a:lvl1pPr marL="342900" indent="-342900" algn="l" rtl="0" eaLnBrk="1" fontAlgn="base" hangingPunct="1">
                  <a:spcBef>
                    <a:spcPct val="20000"/>
                  </a:spcBef>
                  <a:spcAft>
                    <a:spcPct val="0"/>
                  </a:spcAft>
                  <a:buChar char="•"/>
                  <a:defRPr sz="3200" kern="1200">
                    <a:solidFill>
                      <a:schemeClr val="tx1"/>
                    </a:solidFill>
                    <a:latin typeface="Cambria Math" panose="02040503050406030204" pitchFamily="18" charset="0"/>
                    <a:ea typeface="Cambria Math" panose="02040503050406030204" pitchFamily="18" charset="0"/>
                    <a:cs typeface="+mn-cs"/>
                  </a:defRPr>
                </a:lvl1pPr>
                <a:lvl2pPr marL="742950" indent="-285750" algn="l" rtl="0" eaLnBrk="1" fontAlgn="base" hangingPunct="1">
                  <a:spcBef>
                    <a:spcPct val="20000"/>
                  </a:spcBef>
                  <a:spcAft>
                    <a:spcPct val="0"/>
                  </a:spcAft>
                  <a:buChar char="–"/>
                  <a:defRPr sz="2800" kern="1200">
                    <a:solidFill>
                      <a:schemeClr val="tx1"/>
                    </a:solidFill>
                    <a:latin typeface="Cambria Math" panose="02040503050406030204" pitchFamily="18" charset="0"/>
                    <a:ea typeface="Cambria Math" panose="02040503050406030204" pitchFamily="18" charset="0"/>
                    <a:cs typeface="+mn-cs"/>
                  </a:defRPr>
                </a:lvl2pPr>
                <a:lvl3pPr marL="1143000" indent="-228600" algn="l" rtl="0" eaLnBrk="1" fontAlgn="base" hangingPunct="1">
                  <a:spcBef>
                    <a:spcPct val="20000"/>
                  </a:spcBef>
                  <a:spcAft>
                    <a:spcPct val="0"/>
                  </a:spcAft>
                  <a:buChar char="•"/>
                  <a:defRPr sz="2400" kern="1200">
                    <a:solidFill>
                      <a:schemeClr val="tx1"/>
                    </a:solidFill>
                    <a:latin typeface="Cambria Math" panose="02040503050406030204" pitchFamily="18" charset="0"/>
                    <a:ea typeface="Cambria Math" panose="02040503050406030204" pitchFamily="18" charset="0"/>
                    <a:cs typeface="+mn-cs"/>
                  </a:defRPr>
                </a:lvl3pPr>
                <a:lvl4pPr marL="1600200" indent="-228600" algn="l" rtl="0" eaLnBrk="1" fontAlgn="base" hangingPunct="1">
                  <a:spcBef>
                    <a:spcPct val="20000"/>
                  </a:spcBef>
                  <a:spcAft>
                    <a:spcPct val="0"/>
                  </a:spcAft>
                  <a:buChar char="–"/>
                  <a:defRPr sz="2000" kern="1200">
                    <a:solidFill>
                      <a:schemeClr val="tx1"/>
                    </a:solidFill>
                    <a:latin typeface="Cambria Math" panose="02040503050406030204" pitchFamily="18" charset="0"/>
                    <a:ea typeface="Cambria Math" panose="02040503050406030204" pitchFamily="18" charset="0"/>
                    <a:cs typeface="+mn-cs"/>
                  </a:defRPr>
                </a:lvl4pPr>
                <a:lvl5pPr marL="2057400" indent="-228600" algn="l" rtl="0" eaLnBrk="1" fontAlgn="base" hangingPunct="1">
                  <a:spcBef>
                    <a:spcPct val="20000"/>
                  </a:spcBef>
                  <a:spcAft>
                    <a:spcPct val="0"/>
                  </a:spcAft>
                  <a:buChar char="»"/>
                  <a:defRPr sz="2000" kern="1200">
                    <a:solidFill>
                      <a:schemeClr val="tx1"/>
                    </a:solidFill>
                    <a:latin typeface="Cambria Math" panose="02040503050406030204" pitchFamily="18" charset="0"/>
                    <a:ea typeface="Cambria Math"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100" dirty="0"/>
                  <a:t>Unbinned maximum likelihood fit in </a:t>
                </a:r>
                <a14:m>
                  <m:oMath xmlns:m="http://schemas.openxmlformats.org/officeDocument/2006/math">
                    <m:sSub>
                      <m:sSubPr>
                        <m:ctrlPr>
                          <a:rPr lang="en-AU" sz="2100" i="1">
                            <a:latin typeface="Cambria Math" panose="02040503050406030204" pitchFamily="18" charset="0"/>
                          </a:rPr>
                        </m:ctrlPr>
                      </m:sSubPr>
                      <m:e>
                        <m:r>
                          <a:rPr lang="en-AU" sz="2100" i="1">
                            <a:latin typeface="Cambria Math" panose="02040503050406030204" pitchFamily="18" charset="0"/>
                          </a:rPr>
                          <m:t>𝑀</m:t>
                        </m:r>
                      </m:e>
                      <m:sub>
                        <m:r>
                          <a:rPr lang="en-AU" sz="2100" i="1">
                            <a:latin typeface="Cambria Math" panose="02040503050406030204" pitchFamily="18" charset="0"/>
                          </a:rPr>
                          <m:t>𝐵𝐶</m:t>
                        </m:r>
                      </m:sub>
                    </m:sSub>
                  </m:oMath>
                </a14:m>
                <a:r>
                  <a:rPr lang="en-AU" sz="2100" dirty="0"/>
                  <a:t>, </a:t>
                </a:r>
                <a14:m>
                  <m:oMath xmlns:m="http://schemas.openxmlformats.org/officeDocument/2006/math">
                    <m:r>
                      <m:rPr>
                        <m:sty m:val="p"/>
                      </m:rPr>
                      <a:rPr lang="en-AU" sz="2100">
                        <a:latin typeface="Cambria Math" panose="02040503050406030204" pitchFamily="18" charset="0"/>
                      </a:rPr>
                      <m:t>Δ</m:t>
                    </m:r>
                    <m:r>
                      <a:rPr lang="en-AU" sz="2100" i="1">
                        <a:latin typeface="Cambria Math" panose="02040503050406030204" pitchFamily="18" charset="0"/>
                      </a:rPr>
                      <m:t>𝐸</m:t>
                    </m:r>
                  </m:oMath>
                </a14:m>
                <a:r>
                  <a:rPr lang="en-AU" sz="2100" dirty="0"/>
                  <a:t> and </a:t>
                </a:r>
                <a14:m>
                  <m:oMath xmlns:m="http://schemas.openxmlformats.org/officeDocument/2006/math">
                    <m:sSubSup>
                      <m:sSubSupPr>
                        <m:ctrlPr>
                          <a:rPr lang="en-AU" sz="2100" i="1">
                            <a:latin typeface="Cambria Math" panose="02040503050406030204" pitchFamily="18" charset="0"/>
                          </a:rPr>
                        </m:ctrlPr>
                      </m:sSubSupPr>
                      <m:e>
                        <m:r>
                          <a:rPr lang="en-AU" sz="2100" i="1">
                            <a:latin typeface="Cambria Math" panose="02040503050406030204" pitchFamily="18" charset="0"/>
                          </a:rPr>
                          <m:t>𝐶</m:t>
                        </m:r>
                      </m:e>
                      <m:sub>
                        <m:r>
                          <a:rPr lang="en-AU" sz="2100" i="1">
                            <a:latin typeface="Cambria Math" panose="02040503050406030204" pitchFamily="18" charset="0"/>
                          </a:rPr>
                          <m:t>𝑁𝑁</m:t>
                        </m:r>
                      </m:sub>
                      <m:sup>
                        <m:r>
                          <a:rPr lang="en-AU" sz="2100" i="1">
                            <a:latin typeface="Cambria Math" panose="02040503050406030204" pitchFamily="18" charset="0"/>
                          </a:rPr>
                          <m:t>`</m:t>
                        </m:r>
                      </m:sup>
                    </m:sSubSup>
                  </m:oMath>
                </a14:m>
                <a:endParaRPr lang="en-AU" sz="2100" dirty="0"/>
              </a:p>
              <a:p>
                <a:pPr marL="0" indent="0">
                  <a:buNone/>
                </a:pPr>
                <a:endParaRPr lang="en-AU" sz="2100" dirty="0"/>
              </a:p>
              <a:p>
                <a:pPr marL="0" indent="0">
                  <a:buNone/>
                </a:pPr>
                <a:r>
                  <a:rPr lang="en-AU" sz="2100" dirty="0"/>
                  <a:t>Simultaneous fit over 4 datasets divided by </a:t>
                </a:r>
                <a14:m>
                  <m:oMath xmlns:m="http://schemas.openxmlformats.org/officeDocument/2006/math">
                    <m:sSup>
                      <m:sSupPr>
                        <m:ctrlPr>
                          <a:rPr lang="en-AU" sz="2100" i="1">
                            <a:latin typeface="Cambria Math" panose="02040503050406030204" pitchFamily="18" charset="0"/>
                          </a:rPr>
                        </m:ctrlPr>
                      </m:sSupPr>
                      <m:e>
                        <m:r>
                          <a:rPr lang="en-AU" sz="2100" i="1">
                            <a:latin typeface="Cambria Math" panose="02040503050406030204" pitchFamily="18" charset="0"/>
                          </a:rPr>
                          <m:t>𝐷</m:t>
                        </m:r>
                      </m:e>
                      <m:sup>
                        <m:r>
                          <a:rPr lang="en-AU" sz="2100" i="1">
                            <a:latin typeface="Cambria Math" panose="02040503050406030204" pitchFamily="18" charset="0"/>
                          </a:rPr>
                          <m:t>0</m:t>
                        </m:r>
                      </m:sup>
                    </m:sSup>
                  </m:oMath>
                </a14:m>
                <a:r>
                  <a:rPr lang="en-AU" sz="2100" dirty="0"/>
                  <a:t> decay and Kaon charge.</a:t>
                </a:r>
              </a:p>
              <a:p>
                <a:endParaRPr lang="en-AU" dirty="0"/>
              </a:p>
            </p:txBody>
          </p:sp>
        </mc:Choice>
        <mc:Fallback xmlns="">
          <p:sp>
            <p:nvSpPr>
              <p:cNvPr id="26" name="Content Placeholder 2">
                <a:extLst>
                  <a:ext uri="{FF2B5EF4-FFF2-40B4-BE49-F238E27FC236}">
                    <a16:creationId xmlns:a16="http://schemas.microsoft.com/office/drawing/2014/main" id="{E1F6729B-7C7F-4DF5-A063-A3D09479E443}"/>
                  </a:ext>
                </a:extLst>
              </p:cNvPr>
              <p:cNvSpPr txBox="1">
                <a:spLocks noRot="1" noChangeAspect="1" noMove="1" noResize="1" noEditPoints="1" noAdjustHandles="1" noChangeArrowheads="1" noChangeShapeType="1" noTextEdit="1"/>
              </p:cNvSpPr>
              <p:nvPr/>
            </p:nvSpPr>
            <p:spPr bwMode="auto">
              <a:xfrm>
                <a:off x="6872382" y="1553082"/>
                <a:ext cx="2271623" cy="2049100"/>
              </a:xfrm>
              <a:prstGeom prst="rect">
                <a:avLst/>
              </a:prstGeom>
              <a:blipFill>
                <a:blip r:embed="rId6"/>
                <a:stretch>
                  <a:fillRect l="-2145" t="-4762" r="-4021" b="-89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B00AFDC8-203D-4E35-AF87-FC2B5778D6E5}"/>
                  </a:ext>
                </a:extLst>
              </p:cNvPr>
              <p:cNvSpPr/>
              <p:nvPr/>
            </p:nvSpPr>
            <p:spPr>
              <a:xfrm>
                <a:off x="29726" y="5382033"/>
                <a:ext cx="5778789" cy="139461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eqArr>
                        <m:eqArrPr>
                          <m:ctrlPr>
                            <a:rPr lang="en-AU" sz="2400" i="1">
                              <a:latin typeface="Cambria Math" panose="02040503050406030204" pitchFamily="18" charset="0"/>
                            </a:rPr>
                          </m:ctrlPr>
                        </m:eqArrPr>
                        <m:e>
                          <m:r>
                            <a:rPr lang="en-AU" sz="2400" i="1">
                              <a:latin typeface="Cambria Math" panose="02040503050406030204" pitchFamily="18" charset="0"/>
                            </a:rPr>
                            <m:t>𝔅</m:t>
                          </m:r>
                          <m:r>
                            <a:rPr lang="en-AU" sz="2400" i="1">
                              <a:latin typeface="Cambria Math" panose="02040503050406030204" pitchFamily="18" charset="0"/>
                            </a:rPr>
                            <m:t>&amp;=</m:t>
                          </m:r>
                          <m:d>
                            <m:dPr>
                              <m:ctrlPr>
                                <a:rPr lang="en-AU" sz="2400" i="1">
                                  <a:latin typeface="Cambria Math" panose="02040503050406030204" pitchFamily="18" charset="0"/>
                                </a:rPr>
                              </m:ctrlPr>
                            </m:dPr>
                            <m:e>
                              <m:r>
                                <a:rPr lang="en-AU" sz="2400" i="1">
                                  <a:latin typeface="Cambria Math" panose="02040503050406030204" pitchFamily="18" charset="0"/>
                                </a:rPr>
                                <m:t>4.53±0.02±0.14</m:t>
                              </m:r>
                            </m:e>
                          </m:d>
                          <m:r>
                            <a:rPr lang="en-AU" sz="2400" i="1">
                              <a:latin typeface="Cambria Math" panose="02040503050406030204" pitchFamily="18" charset="0"/>
                            </a:rPr>
                            <m:t>×</m:t>
                          </m:r>
                          <m:sSup>
                            <m:sSupPr>
                              <m:ctrlPr>
                                <a:rPr lang="en-AU" sz="2400" i="1">
                                  <a:latin typeface="Cambria Math" panose="02040503050406030204" pitchFamily="18" charset="0"/>
                                </a:rPr>
                              </m:ctrlPr>
                            </m:sSupPr>
                            <m:e>
                              <m:r>
                                <a:rPr lang="en-AU" sz="2400" i="1">
                                  <a:latin typeface="Cambria Math" panose="02040503050406030204" pitchFamily="18" charset="0"/>
                                </a:rPr>
                                <m:t>10</m:t>
                              </m:r>
                            </m:e>
                            <m:sup>
                              <m:r>
                                <a:rPr lang="en-AU" sz="2400" i="1">
                                  <a:latin typeface="Cambria Math" panose="02040503050406030204" pitchFamily="18" charset="0"/>
                                </a:rPr>
                                <m:t>−3</m:t>
                              </m:r>
                            </m:sup>
                          </m:sSup>
                        </m:e>
                        <m:e>
                          <m:sSub>
                            <m:sSubPr>
                              <m:ctrlPr>
                                <a:rPr lang="en-AU" sz="2400" i="1">
                                  <a:latin typeface="Cambria Math" panose="02040503050406030204" pitchFamily="18" charset="0"/>
                                </a:rPr>
                              </m:ctrlPr>
                            </m:sSubPr>
                            <m:e>
                              <m:r>
                                <a:rPr lang="en-AU" sz="2400" i="1">
                                  <a:latin typeface="Cambria Math" panose="02040503050406030204" pitchFamily="18" charset="0"/>
                                </a:rPr>
                                <m:t>𝐴</m:t>
                              </m:r>
                            </m:e>
                            <m:sub>
                              <m:r>
                                <a:rPr lang="en-AU" sz="2400" i="1">
                                  <a:latin typeface="Cambria Math" panose="02040503050406030204" pitchFamily="18" charset="0"/>
                                </a:rPr>
                                <m:t>𝐶𝑃</m:t>
                              </m:r>
                            </m:sub>
                          </m:sSub>
                          <m:r>
                            <a:rPr lang="en-AU" sz="2400" i="1">
                              <a:latin typeface="Cambria Math" panose="02040503050406030204" pitchFamily="18" charset="0"/>
                            </a:rPr>
                            <m:t>&amp;=</m:t>
                          </m:r>
                          <m:d>
                            <m:dPr>
                              <m:ctrlPr>
                                <a:rPr lang="en-AU" sz="2400" i="1">
                                  <a:latin typeface="Cambria Math" panose="02040503050406030204" pitchFamily="18" charset="0"/>
                                </a:rPr>
                              </m:ctrlPr>
                            </m:dPr>
                            <m:e>
                              <m:r>
                                <a:rPr lang="en-AU" sz="2400" i="1">
                                  <a:latin typeface="Cambria Math" panose="02040503050406030204" pitchFamily="18" charset="0"/>
                                </a:rPr>
                                <m:t>0.19±0.36±0.57</m:t>
                              </m:r>
                            </m:e>
                          </m:d>
                          <m:r>
                            <a:rPr lang="en-AU" sz="2400" i="1">
                              <a:latin typeface="Cambria Math" panose="02040503050406030204" pitchFamily="18" charset="0"/>
                            </a:rPr>
                            <m:t>%</m:t>
                          </m:r>
                        </m:e>
                      </m:eqArr>
                    </m:oMath>
                  </m:oMathPara>
                </a14:m>
                <a:endParaRPr lang="en-AU" sz="2400" i="1" dirty="0"/>
              </a:p>
              <a:p>
                <a:endParaRPr lang="en-AU" i="1" dirty="0"/>
              </a:p>
              <a:p>
                <a:endParaRPr lang="en-AU" i="1" dirty="0"/>
              </a:p>
            </p:txBody>
          </p:sp>
        </mc:Choice>
        <mc:Fallback xmlns="">
          <p:sp>
            <p:nvSpPr>
              <p:cNvPr id="28" name="Rectangle 27">
                <a:extLst>
                  <a:ext uri="{FF2B5EF4-FFF2-40B4-BE49-F238E27FC236}">
                    <a16:creationId xmlns:a16="http://schemas.microsoft.com/office/drawing/2014/main" id="{B00AFDC8-203D-4E35-AF87-FC2B5778D6E5}"/>
                  </a:ext>
                </a:extLst>
              </p:cNvPr>
              <p:cNvSpPr>
                <a:spLocks noRot="1" noChangeAspect="1" noMove="1" noResize="1" noEditPoints="1" noAdjustHandles="1" noChangeArrowheads="1" noChangeShapeType="1" noTextEdit="1"/>
              </p:cNvSpPr>
              <p:nvPr/>
            </p:nvSpPr>
            <p:spPr>
              <a:xfrm>
                <a:off x="29726" y="5382033"/>
                <a:ext cx="5778789" cy="1394613"/>
              </a:xfrm>
              <a:prstGeom prst="rect">
                <a:avLst/>
              </a:prstGeom>
              <a:blipFill>
                <a:blip r:embed="rId7"/>
                <a:stretch>
                  <a:fillRect/>
                </a:stretch>
              </a:blipFill>
            </p:spPr>
            <p:txBody>
              <a:bodyPr/>
              <a:lstStyle/>
              <a:p>
                <a:r>
                  <a:rPr lang="en-AU">
                    <a:noFill/>
                  </a:rPr>
                  <a:t> </a:t>
                </a:r>
              </a:p>
            </p:txBody>
          </p:sp>
        </mc:Fallback>
      </mc:AlternateContent>
      <p:grpSp>
        <p:nvGrpSpPr>
          <p:cNvPr id="15" name="Group 14">
            <a:extLst>
              <a:ext uri="{FF2B5EF4-FFF2-40B4-BE49-F238E27FC236}">
                <a16:creationId xmlns:a16="http://schemas.microsoft.com/office/drawing/2014/main" id="{C82BC0AF-39E8-464E-8780-0591ADE8F40B}"/>
              </a:ext>
            </a:extLst>
          </p:cNvPr>
          <p:cNvGrpSpPr/>
          <p:nvPr/>
        </p:nvGrpSpPr>
        <p:grpSpPr>
          <a:xfrm>
            <a:off x="6988413" y="4519056"/>
            <a:ext cx="1058223" cy="800284"/>
            <a:chOff x="4759380" y="1555802"/>
            <a:chExt cx="1058222" cy="800285"/>
          </a:xfrm>
        </p:grpSpPr>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64E20C6-277A-4703-829B-6906CE4CA85A}"/>
                    </a:ext>
                  </a:extLst>
                </p:cNvPr>
                <p:cNvSpPr txBox="1"/>
                <p:nvPr/>
              </p:nvSpPr>
              <p:spPr>
                <a:xfrm>
                  <a:off x="4872951" y="1555802"/>
                  <a:ext cx="944651" cy="800285"/>
                </a:xfrm>
                <a:prstGeom prst="rect">
                  <a:avLst/>
                </a:prstGeom>
                <a:noFill/>
              </p:spPr>
              <p:txBody>
                <a:bodyPr wrap="square" rtlCol="0">
                  <a:spAutoFit/>
                </a:bodyPr>
                <a:lstStyle/>
                <a:p>
                  <a:r>
                    <a:rPr lang="en-AU" sz="900" dirty="0"/>
                    <a:t>Total</a:t>
                  </a:r>
                </a:p>
                <a:p>
                  <a:r>
                    <a:rPr lang="en-AU" sz="900" dirty="0"/>
                    <a:t>Signal</a:t>
                  </a:r>
                </a:p>
                <a:p>
                  <a14:m>
                    <m:oMath xmlns:m="http://schemas.openxmlformats.org/officeDocument/2006/math">
                      <m:r>
                        <a:rPr lang="en-AU" sz="900" i="1">
                          <a:latin typeface="Cambria Math" panose="02040503050406030204" pitchFamily="18" charset="0"/>
                        </a:rPr>
                        <m:t>𝐵</m:t>
                      </m:r>
                      <m:bar>
                        <m:barPr>
                          <m:pos m:val="top"/>
                          <m:ctrlPr>
                            <a:rPr lang="en-AU" sz="900" i="1">
                              <a:latin typeface="Cambria Math" panose="02040503050406030204" pitchFamily="18" charset="0"/>
                            </a:rPr>
                          </m:ctrlPr>
                        </m:barPr>
                        <m:e>
                          <m:r>
                            <a:rPr lang="en-AU" sz="900" i="1">
                              <a:latin typeface="Cambria Math" panose="02040503050406030204" pitchFamily="18" charset="0"/>
                            </a:rPr>
                            <m:t>𝐵</m:t>
                          </m:r>
                        </m:e>
                      </m:bar>
                    </m:oMath>
                  </a14:m>
                  <a:r>
                    <a:rPr lang="en-AU" sz="900" dirty="0"/>
                    <a:t> bkg</a:t>
                  </a:r>
                </a:p>
                <a:p>
                  <a14:m>
                    <m:oMath xmlns:m="http://schemas.openxmlformats.org/officeDocument/2006/math">
                      <m:r>
                        <a:rPr lang="en-AU" sz="900" i="1" dirty="0">
                          <a:latin typeface="Cambria Math" panose="02040503050406030204" pitchFamily="18" charset="0"/>
                        </a:rPr>
                        <m:t>𝑞</m:t>
                      </m:r>
                      <m:acc>
                        <m:accPr>
                          <m:chr m:val="̅"/>
                          <m:ctrlPr>
                            <a:rPr lang="en-AU" sz="900" i="1" dirty="0">
                              <a:latin typeface="Cambria Math" panose="02040503050406030204" pitchFamily="18" charset="0"/>
                            </a:rPr>
                          </m:ctrlPr>
                        </m:accPr>
                        <m:e>
                          <m:r>
                            <a:rPr lang="en-AU" sz="900" i="1" dirty="0">
                              <a:latin typeface="Cambria Math" panose="02040503050406030204" pitchFamily="18" charset="0"/>
                            </a:rPr>
                            <m:t>𝑞</m:t>
                          </m:r>
                        </m:e>
                      </m:acc>
                    </m:oMath>
                  </a14:m>
                  <a:r>
                    <a:rPr lang="en-AU" sz="900" dirty="0"/>
                    <a:t> </a:t>
                  </a:r>
                  <a:r>
                    <a:rPr lang="en-AU" sz="900" dirty="0" err="1"/>
                    <a:t>bkg</a:t>
                  </a:r>
                  <a:endParaRPr lang="en-AU" sz="900" dirty="0"/>
                </a:p>
                <a:p>
                  <a:r>
                    <a:rPr lang="en-AU" sz="900" dirty="0"/>
                    <a:t>Rare </a:t>
                  </a:r>
                  <a:r>
                    <a:rPr lang="en-AU" sz="900" dirty="0" err="1"/>
                    <a:t>bkg</a:t>
                  </a:r>
                  <a:endParaRPr lang="en-AU" sz="900" dirty="0"/>
                </a:p>
              </p:txBody>
            </p:sp>
          </mc:Choice>
          <mc:Fallback xmlns="">
            <p:sp>
              <p:nvSpPr>
                <p:cNvPr id="16" name="TextBox 15">
                  <a:extLst>
                    <a:ext uri="{FF2B5EF4-FFF2-40B4-BE49-F238E27FC236}">
                      <a16:creationId xmlns:a16="http://schemas.microsoft.com/office/drawing/2014/main" id="{D64E20C6-277A-4703-829B-6906CE4CA85A}"/>
                    </a:ext>
                  </a:extLst>
                </p:cNvPr>
                <p:cNvSpPr txBox="1">
                  <a:spLocks noRot="1" noChangeAspect="1" noMove="1" noResize="1" noEditPoints="1" noAdjustHandles="1" noChangeArrowheads="1" noChangeShapeType="1" noTextEdit="1"/>
                </p:cNvSpPr>
                <p:nvPr/>
              </p:nvSpPr>
              <p:spPr>
                <a:xfrm>
                  <a:off x="4872951" y="1555802"/>
                  <a:ext cx="944651" cy="800285"/>
                </a:xfrm>
                <a:prstGeom prst="rect">
                  <a:avLst/>
                </a:prstGeom>
                <a:blipFill>
                  <a:blip r:embed="rId8"/>
                  <a:stretch>
                    <a:fillRect b="-2273"/>
                  </a:stretch>
                </a:blipFill>
              </p:spPr>
              <p:txBody>
                <a:bodyPr/>
                <a:lstStyle/>
                <a:p>
                  <a:r>
                    <a:rPr lang="en-AU">
                      <a:noFill/>
                    </a:rPr>
                    <a:t> </a:t>
                  </a:r>
                </a:p>
              </p:txBody>
            </p:sp>
          </mc:Fallback>
        </mc:AlternateContent>
        <p:cxnSp>
          <p:nvCxnSpPr>
            <p:cNvPr id="17" name="Straight Connector 16">
              <a:extLst>
                <a:ext uri="{FF2B5EF4-FFF2-40B4-BE49-F238E27FC236}">
                  <a16:creationId xmlns:a16="http://schemas.microsoft.com/office/drawing/2014/main" id="{36C1EE56-1F4C-4619-B10B-3B35D9E3DF57}"/>
                </a:ext>
              </a:extLst>
            </p:cNvPr>
            <p:cNvCxnSpPr>
              <a:cxnSpLocks/>
            </p:cNvCxnSpPr>
            <p:nvPr/>
          </p:nvCxnSpPr>
          <p:spPr>
            <a:xfrm>
              <a:off x="4759380" y="1678692"/>
              <a:ext cx="126000"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18" name="Straight Connector 17">
              <a:extLst>
                <a:ext uri="{FF2B5EF4-FFF2-40B4-BE49-F238E27FC236}">
                  <a16:creationId xmlns:a16="http://schemas.microsoft.com/office/drawing/2014/main" id="{F12E2BA9-8D39-45F8-9EAF-801CEC8F38FD}"/>
                </a:ext>
              </a:extLst>
            </p:cNvPr>
            <p:cNvCxnSpPr>
              <a:cxnSpLocks/>
            </p:cNvCxnSpPr>
            <p:nvPr/>
          </p:nvCxnSpPr>
          <p:spPr>
            <a:xfrm>
              <a:off x="4759380" y="1820642"/>
              <a:ext cx="126000" cy="0"/>
            </a:xfrm>
            <a:prstGeom prst="line">
              <a:avLst/>
            </a:prstGeom>
            <a:ln>
              <a:solidFill>
                <a:srgbClr val="0066FF"/>
              </a:solidFill>
            </a:ln>
          </p:spPr>
          <p:style>
            <a:lnRef idx="3">
              <a:schemeClr val="accent4"/>
            </a:lnRef>
            <a:fillRef idx="0">
              <a:schemeClr val="accent4"/>
            </a:fillRef>
            <a:effectRef idx="2">
              <a:schemeClr val="accent4"/>
            </a:effectRef>
            <a:fontRef idx="minor">
              <a:schemeClr val="tx1"/>
            </a:fontRef>
          </p:style>
        </p:cxnSp>
        <p:cxnSp>
          <p:nvCxnSpPr>
            <p:cNvPr id="23" name="Straight Connector 22">
              <a:extLst>
                <a:ext uri="{FF2B5EF4-FFF2-40B4-BE49-F238E27FC236}">
                  <a16:creationId xmlns:a16="http://schemas.microsoft.com/office/drawing/2014/main" id="{E699E0FA-6946-4810-9149-5C549EDBB35F}"/>
                </a:ext>
              </a:extLst>
            </p:cNvPr>
            <p:cNvCxnSpPr>
              <a:cxnSpLocks/>
            </p:cNvCxnSpPr>
            <p:nvPr/>
          </p:nvCxnSpPr>
          <p:spPr>
            <a:xfrm>
              <a:off x="4759380" y="1962682"/>
              <a:ext cx="134580" cy="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24" name="Straight Connector 23">
              <a:extLst>
                <a:ext uri="{FF2B5EF4-FFF2-40B4-BE49-F238E27FC236}">
                  <a16:creationId xmlns:a16="http://schemas.microsoft.com/office/drawing/2014/main" id="{8CE8DD49-92F4-425B-A3C0-CC1DD8471F92}"/>
                </a:ext>
              </a:extLst>
            </p:cNvPr>
            <p:cNvCxnSpPr>
              <a:cxnSpLocks/>
            </p:cNvCxnSpPr>
            <p:nvPr/>
          </p:nvCxnSpPr>
          <p:spPr>
            <a:xfrm>
              <a:off x="4759380" y="2123458"/>
              <a:ext cx="143160" cy="0"/>
            </a:xfrm>
            <a:prstGeom prst="line">
              <a:avLst/>
            </a:prstGeom>
            <a:ln>
              <a:solidFill>
                <a:srgbClr val="00FF00"/>
              </a:solidFill>
            </a:ln>
          </p:spPr>
          <p:style>
            <a:lnRef idx="3">
              <a:schemeClr val="accent4"/>
            </a:lnRef>
            <a:fillRef idx="0">
              <a:schemeClr val="accent4"/>
            </a:fillRef>
            <a:effectRef idx="2">
              <a:schemeClr val="accent4"/>
            </a:effectRef>
            <a:fontRef idx="minor">
              <a:schemeClr val="tx1"/>
            </a:fontRef>
          </p:style>
        </p:cxnSp>
        <p:cxnSp>
          <p:nvCxnSpPr>
            <p:cNvPr id="25" name="Straight Connector 24">
              <a:extLst>
                <a:ext uri="{FF2B5EF4-FFF2-40B4-BE49-F238E27FC236}">
                  <a16:creationId xmlns:a16="http://schemas.microsoft.com/office/drawing/2014/main" id="{13C77ABF-5B3B-4FC1-99A4-F1255F23374D}"/>
                </a:ext>
              </a:extLst>
            </p:cNvPr>
            <p:cNvCxnSpPr>
              <a:cxnSpLocks/>
            </p:cNvCxnSpPr>
            <p:nvPr/>
          </p:nvCxnSpPr>
          <p:spPr>
            <a:xfrm>
              <a:off x="4759380" y="2229366"/>
              <a:ext cx="151740" cy="0"/>
            </a:xfrm>
            <a:prstGeom prst="line">
              <a:avLst/>
            </a:prstGeom>
            <a:ln>
              <a:solidFill>
                <a:srgbClr val="FFC000"/>
              </a:solidFill>
            </a:ln>
          </p:spPr>
          <p:style>
            <a:lnRef idx="3">
              <a:schemeClr val="accent4"/>
            </a:lnRef>
            <a:fillRef idx="0">
              <a:schemeClr val="accent4"/>
            </a:fillRef>
            <a:effectRef idx="2">
              <a:schemeClr val="accent4"/>
            </a:effectRef>
            <a:fontRef idx="minor">
              <a:schemeClr val="tx1"/>
            </a:fontRef>
          </p:style>
        </p:cxnSp>
      </p:grpSp>
      <p:sp>
        <p:nvSpPr>
          <p:cNvPr id="20" name="TextBox 19">
            <a:extLst>
              <a:ext uri="{FF2B5EF4-FFF2-40B4-BE49-F238E27FC236}">
                <a16:creationId xmlns:a16="http://schemas.microsoft.com/office/drawing/2014/main" id="{D71EB943-9DCD-4879-A94A-F5E6D560F055}"/>
              </a:ext>
            </a:extLst>
          </p:cNvPr>
          <p:cNvSpPr txBox="1"/>
          <p:nvPr/>
        </p:nvSpPr>
        <p:spPr>
          <a:xfrm>
            <a:off x="5368423" y="5490934"/>
            <a:ext cx="2839461" cy="646331"/>
          </a:xfrm>
          <a:prstGeom prst="rect">
            <a:avLst/>
          </a:prstGeom>
          <a:noFill/>
        </p:spPr>
        <p:txBody>
          <a:bodyPr wrap="square" rtlCol="0">
            <a:spAutoFit/>
          </a:bodyPr>
          <a:lstStyle/>
          <a:p>
            <a:r>
              <a:rPr lang="en-AU" i="1" dirty="0">
                <a:solidFill>
                  <a:srgbClr val="00B050"/>
                </a:solidFill>
              </a:rPr>
              <a:t>~1.7x improvement in precision</a:t>
            </a:r>
          </a:p>
        </p:txBody>
      </p:sp>
      <p:sp>
        <p:nvSpPr>
          <p:cNvPr id="21" name="Rectangle 20">
            <a:extLst>
              <a:ext uri="{FF2B5EF4-FFF2-40B4-BE49-F238E27FC236}">
                <a16:creationId xmlns:a16="http://schemas.microsoft.com/office/drawing/2014/main" id="{911AB623-CCC0-40F3-875C-639B5F10C01F}"/>
              </a:ext>
            </a:extLst>
          </p:cNvPr>
          <p:cNvSpPr/>
          <p:nvPr/>
        </p:nvSpPr>
        <p:spPr>
          <a:xfrm>
            <a:off x="7296730" y="1181755"/>
            <a:ext cx="1499799" cy="646331"/>
          </a:xfrm>
          <a:prstGeom prst="rect">
            <a:avLst/>
          </a:prstGeom>
        </p:spPr>
        <p:txBody>
          <a:bodyPr wrap="square">
            <a:spAutoFit/>
          </a:bodyPr>
          <a:lstStyle/>
          <a:p>
            <a:pPr algn="r"/>
            <a:r>
              <a:rPr lang="en-AU" dirty="0">
                <a:solidFill>
                  <a:srgbClr val="C00000"/>
                </a:solidFill>
                <a:latin typeface="Calibri" panose="020F0502020204030204" pitchFamily="34" charset="0"/>
                <a:cs typeface="Calibri" panose="020F0502020204030204" pitchFamily="34" charset="0"/>
              </a:rPr>
              <a:t>Preliminary</a:t>
            </a:r>
          </a:p>
          <a:p>
            <a:endParaRPr lang="en-AU" dirty="0">
              <a:solidFill>
                <a:srgbClr val="0000FF"/>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2787D2F6-7D40-4593-B45E-C340394B4347}"/>
              </a:ext>
            </a:extLst>
          </p:cNvPr>
          <p:cNvSpPr txBox="1"/>
          <p:nvPr/>
        </p:nvSpPr>
        <p:spPr>
          <a:xfrm>
            <a:off x="347481" y="1503200"/>
            <a:ext cx="1031455" cy="461665"/>
          </a:xfrm>
          <a:prstGeom prst="rect">
            <a:avLst/>
          </a:prstGeom>
          <a:noFill/>
        </p:spPr>
        <p:txBody>
          <a:bodyPr wrap="square" rtlCol="0">
            <a:spAutoFit/>
          </a:bodyPr>
          <a:lstStyle/>
          <a:p>
            <a:r>
              <a:rPr lang="en-AU" sz="1200" i="1" dirty="0">
                <a:latin typeface="Calibri" panose="020F0502020204030204" pitchFamily="34" charset="0"/>
              </a:rPr>
              <a:t>Belle</a:t>
            </a:r>
          </a:p>
          <a:p>
            <a:r>
              <a:rPr lang="en-AU" sz="1200" i="1" dirty="0">
                <a:latin typeface="Calibri" panose="020F0502020204030204" pitchFamily="34" charset="0"/>
              </a:rPr>
              <a:t>Preliminary</a:t>
            </a:r>
          </a:p>
        </p:txBody>
      </p:sp>
      <p:sp>
        <p:nvSpPr>
          <p:cNvPr id="22" name="TextBox 21">
            <a:extLst>
              <a:ext uri="{FF2B5EF4-FFF2-40B4-BE49-F238E27FC236}">
                <a16:creationId xmlns:a16="http://schemas.microsoft.com/office/drawing/2014/main" id="{6D168987-D3A8-42D8-B7CC-A69CC54D0BFE}"/>
              </a:ext>
            </a:extLst>
          </p:cNvPr>
          <p:cNvSpPr txBox="1"/>
          <p:nvPr/>
        </p:nvSpPr>
        <p:spPr>
          <a:xfrm>
            <a:off x="2588293" y="1503200"/>
            <a:ext cx="1031455" cy="461665"/>
          </a:xfrm>
          <a:prstGeom prst="rect">
            <a:avLst/>
          </a:prstGeom>
          <a:noFill/>
        </p:spPr>
        <p:txBody>
          <a:bodyPr wrap="square" rtlCol="0">
            <a:spAutoFit/>
          </a:bodyPr>
          <a:lstStyle/>
          <a:p>
            <a:r>
              <a:rPr lang="en-AU" sz="1200" i="1" dirty="0">
                <a:latin typeface="Calibri" panose="020F0502020204030204" pitchFamily="34" charset="0"/>
              </a:rPr>
              <a:t>Belle</a:t>
            </a:r>
          </a:p>
          <a:p>
            <a:r>
              <a:rPr lang="en-AU" sz="1200" i="1" dirty="0">
                <a:latin typeface="Calibri" panose="020F0502020204030204" pitchFamily="34" charset="0"/>
              </a:rPr>
              <a:t>Preliminary</a:t>
            </a:r>
          </a:p>
        </p:txBody>
      </p:sp>
      <p:sp>
        <p:nvSpPr>
          <p:cNvPr id="27" name="TextBox 26">
            <a:extLst>
              <a:ext uri="{FF2B5EF4-FFF2-40B4-BE49-F238E27FC236}">
                <a16:creationId xmlns:a16="http://schemas.microsoft.com/office/drawing/2014/main" id="{14EC1433-BD5F-4AFE-869C-A122220FEF7D}"/>
              </a:ext>
            </a:extLst>
          </p:cNvPr>
          <p:cNvSpPr txBox="1"/>
          <p:nvPr/>
        </p:nvSpPr>
        <p:spPr>
          <a:xfrm>
            <a:off x="4938781" y="1492738"/>
            <a:ext cx="1031455" cy="461665"/>
          </a:xfrm>
          <a:prstGeom prst="rect">
            <a:avLst/>
          </a:prstGeom>
          <a:noFill/>
        </p:spPr>
        <p:txBody>
          <a:bodyPr wrap="square" rtlCol="0">
            <a:spAutoFit/>
          </a:bodyPr>
          <a:lstStyle/>
          <a:p>
            <a:r>
              <a:rPr lang="en-AU" sz="1200" i="1" dirty="0">
                <a:latin typeface="Calibri" panose="020F0502020204030204" pitchFamily="34" charset="0"/>
              </a:rPr>
              <a:t>Belle</a:t>
            </a:r>
          </a:p>
          <a:p>
            <a:r>
              <a:rPr lang="en-AU" sz="1200" i="1" dirty="0">
                <a:latin typeface="Calibri" panose="020F0502020204030204" pitchFamily="34" charset="0"/>
              </a:rPr>
              <a:t>Preliminary</a:t>
            </a:r>
          </a:p>
        </p:txBody>
      </p:sp>
      <p:sp>
        <p:nvSpPr>
          <p:cNvPr id="29" name="TextBox 28">
            <a:extLst>
              <a:ext uri="{FF2B5EF4-FFF2-40B4-BE49-F238E27FC236}">
                <a16:creationId xmlns:a16="http://schemas.microsoft.com/office/drawing/2014/main" id="{AB71230B-11C6-4AC9-89B0-1F07F129D762}"/>
              </a:ext>
            </a:extLst>
          </p:cNvPr>
          <p:cNvSpPr txBox="1"/>
          <p:nvPr/>
        </p:nvSpPr>
        <p:spPr>
          <a:xfrm>
            <a:off x="347480" y="3442624"/>
            <a:ext cx="1031455" cy="461665"/>
          </a:xfrm>
          <a:prstGeom prst="rect">
            <a:avLst/>
          </a:prstGeom>
          <a:noFill/>
        </p:spPr>
        <p:txBody>
          <a:bodyPr wrap="square" rtlCol="0">
            <a:spAutoFit/>
          </a:bodyPr>
          <a:lstStyle/>
          <a:p>
            <a:r>
              <a:rPr lang="en-AU" sz="1200" i="1" dirty="0">
                <a:latin typeface="Calibri" panose="020F0502020204030204" pitchFamily="34" charset="0"/>
              </a:rPr>
              <a:t>Belle</a:t>
            </a:r>
          </a:p>
          <a:p>
            <a:r>
              <a:rPr lang="en-AU" sz="1200" i="1" dirty="0">
                <a:latin typeface="Calibri" panose="020F0502020204030204" pitchFamily="34" charset="0"/>
              </a:rPr>
              <a:t>Preliminary</a:t>
            </a:r>
          </a:p>
        </p:txBody>
      </p:sp>
      <p:sp>
        <p:nvSpPr>
          <p:cNvPr id="30" name="TextBox 29">
            <a:extLst>
              <a:ext uri="{FF2B5EF4-FFF2-40B4-BE49-F238E27FC236}">
                <a16:creationId xmlns:a16="http://schemas.microsoft.com/office/drawing/2014/main" id="{C86B1375-D76A-4693-9113-EA0D203ED2DE}"/>
              </a:ext>
            </a:extLst>
          </p:cNvPr>
          <p:cNvSpPr txBox="1"/>
          <p:nvPr/>
        </p:nvSpPr>
        <p:spPr>
          <a:xfrm>
            <a:off x="3600114" y="3429005"/>
            <a:ext cx="1031455" cy="461665"/>
          </a:xfrm>
          <a:prstGeom prst="rect">
            <a:avLst/>
          </a:prstGeom>
          <a:noFill/>
        </p:spPr>
        <p:txBody>
          <a:bodyPr wrap="square" rtlCol="0">
            <a:spAutoFit/>
          </a:bodyPr>
          <a:lstStyle/>
          <a:p>
            <a:r>
              <a:rPr lang="en-AU" sz="1200" i="1" dirty="0">
                <a:latin typeface="Calibri" panose="020F0502020204030204" pitchFamily="34" charset="0"/>
              </a:rPr>
              <a:t>Belle</a:t>
            </a:r>
          </a:p>
          <a:p>
            <a:r>
              <a:rPr lang="en-AU" sz="1200" i="1" dirty="0">
                <a:latin typeface="Calibri" panose="020F0502020204030204" pitchFamily="34" charset="0"/>
              </a:rPr>
              <a:t>Preliminary</a:t>
            </a:r>
          </a:p>
        </p:txBody>
      </p:sp>
      <p:sp>
        <p:nvSpPr>
          <p:cNvPr id="31" name="TextBox 30">
            <a:extLst>
              <a:ext uri="{FF2B5EF4-FFF2-40B4-BE49-F238E27FC236}">
                <a16:creationId xmlns:a16="http://schemas.microsoft.com/office/drawing/2014/main" id="{519E5167-2C35-4D9B-9B2E-5F64855546EE}"/>
              </a:ext>
            </a:extLst>
          </p:cNvPr>
          <p:cNvSpPr txBox="1"/>
          <p:nvPr/>
        </p:nvSpPr>
        <p:spPr>
          <a:xfrm>
            <a:off x="4953334" y="3444889"/>
            <a:ext cx="1031455" cy="461665"/>
          </a:xfrm>
          <a:prstGeom prst="rect">
            <a:avLst/>
          </a:prstGeom>
          <a:noFill/>
        </p:spPr>
        <p:txBody>
          <a:bodyPr wrap="square" rtlCol="0">
            <a:spAutoFit/>
          </a:bodyPr>
          <a:lstStyle/>
          <a:p>
            <a:r>
              <a:rPr lang="en-AU" sz="1200" i="1" dirty="0">
                <a:latin typeface="Calibri" panose="020F0502020204030204" pitchFamily="34" charset="0"/>
              </a:rPr>
              <a:t>Belle</a:t>
            </a:r>
          </a:p>
          <a:p>
            <a:r>
              <a:rPr lang="en-AU" sz="1200" i="1" dirty="0">
                <a:latin typeface="Calibri" panose="020F0502020204030204" pitchFamily="34" charset="0"/>
              </a:rPr>
              <a:t>Preliminary</a:t>
            </a:r>
          </a:p>
        </p:txBody>
      </p:sp>
    </p:spTree>
    <p:extLst>
      <p:ext uri="{BB962C8B-B14F-4D97-AF65-F5344CB8AC3E}">
        <p14:creationId xmlns:p14="http://schemas.microsoft.com/office/powerpoint/2010/main" val="2143298473"/>
      </p:ext>
    </p:extLst>
  </p:cSld>
  <p:clrMapOvr>
    <a:masterClrMapping/>
  </p:clrMapOvr>
</p:sld>
</file>

<file path=ppt/theme/theme1.xml><?xml version="1.0" encoding="utf-8"?>
<a:theme xmlns:a="http://schemas.openxmlformats.org/drawingml/2006/main" name="Belle2">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elle2.potx" id="{402A2819-DCDE-4467-9792-3BAC028856D9}" vid="{C5E859F3-FB58-4F22-B429-74C6D761B3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Belle2</Template>
  <TotalTime>6488</TotalTime>
  <Words>3820</Words>
  <Application>Microsoft Office PowerPoint</Application>
  <PresentationFormat>On-screen Show (4:3)</PresentationFormat>
  <Paragraphs>529</Paragraphs>
  <Slides>30</Slides>
  <Notes>30</Notes>
  <HiddenSlides>1</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7" baseType="lpstr">
      <vt:lpstr>ＭＳ Ｐゴシック</vt:lpstr>
      <vt:lpstr>Arial</vt:lpstr>
      <vt:lpstr>Calibri</vt:lpstr>
      <vt:lpstr>Cambria Math</vt:lpstr>
      <vt:lpstr>Times New Roman</vt:lpstr>
      <vt:lpstr>Belle2</vt:lpstr>
      <vt:lpstr>Document</vt:lpstr>
      <vt:lpstr>Hadronic B Decays at Belle</vt:lpstr>
      <vt:lpstr>Contents</vt:lpstr>
      <vt:lpstr>Direct CP Violation</vt:lpstr>
      <vt:lpstr>Signal Reconstruction</vt:lpstr>
      <vt:lpstr>Continuum Suppression</vt:lpstr>
      <vt:lpstr>KEST PDF for 2D MC based models</vt:lpstr>
      <vt:lpstr>B^0→¯(D^0 ) π^0 and  B^+→¯(D^0 ) π^+</vt:lpstr>
      <vt:lpstr>B→¯(D^0 ) π Motivations</vt:lpstr>
      <vt:lpstr>B^+→¯(D^0 ) π^+ Result</vt:lpstr>
      <vt:lpstr>B^0→¯(D^0 ) π^0 Result</vt:lpstr>
      <vt:lpstr>B^0→K^- π^+ K_s Motivation</vt:lpstr>
      <vt:lpstr>B^0→K^- π^+ K_s Results</vt:lpstr>
      <vt:lpstr>B^0→K^- π^+ K_s Results</vt:lpstr>
      <vt:lpstr>B^0→pp ̅π^0 Motivation</vt:lpstr>
      <vt:lpstr>B^0→pp ̅π^0 Result</vt:lpstr>
      <vt:lpstr>B→pp ̅ππ Motivation</vt:lpstr>
      <vt:lpstr>B→pp ̅ππ Result</vt:lpstr>
      <vt:lpstr>Conclusion</vt:lpstr>
      <vt:lpstr>Thank You</vt:lpstr>
      <vt:lpstr>Backup</vt:lpstr>
      <vt:lpstr>π^0 Energy Correction</vt:lpstr>
      <vt:lpstr>Continuum Suppression Variables</vt:lpstr>
      <vt:lpstr>Wrong sign decays.</vt:lpstr>
      <vt:lpstr>Fitter</vt:lpstr>
      <vt:lpstr>PDF Modelling</vt:lpstr>
      <vt:lpstr>KEST PDF for 2D MC based models</vt:lpstr>
      <vt:lpstr>Calibration Factors</vt:lpstr>
      <vt:lpstr>GWM Calculations</vt:lpstr>
      <vt:lpstr>Systematic Uncertainties (B)</vt:lpstr>
      <vt:lpstr>Systematic Uncertainties (A_CP)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PhD 3 Year Progress Review</dc:title>
  <dc:creator>Tristan</dc:creator>
  <cp:lastModifiedBy>Tristan Bloomfield</cp:lastModifiedBy>
  <cp:revision>291</cp:revision>
  <dcterms:created xsi:type="dcterms:W3CDTF">2017-02-26T07:12:48Z</dcterms:created>
  <dcterms:modified xsi:type="dcterms:W3CDTF">2019-09-18T05:54:05Z</dcterms:modified>
</cp:coreProperties>
</file>