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268" r:id="rId4"/>
    <p:sldId id="267" r:id="rId5"/>
    <p:sldId id="269" r:id="rId6"/>
    <p:sldId id="274" r:id="rId7"/>
    <p:sldId id="270" r:id="rId8"/>
    <p:sldId id="272" r:id="rId9"/>
    <p:sldId id="275" r:id="rId10"/>
    <p:sldId id="276" r:id="rId11"/>
    <p:sldId id="277" r:id="rId12"/>
    <p:sldId id="278" r:id="rId13"/>
    <p:sldId id="27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E159C-8E2B-4FE8-B0A7-A0ECA5058567}" type="datetimeFigureOut">
              <a:rPr lang="de-DE" smtClean="0"/>
              <a:t>18.09.2019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5732-145B-4C4E-B911-D4E64E387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4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4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6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3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2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5732-145B-4C4E-B911-D4E64E387C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33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36E2-D6A0-402E-9D05-C4E5AC6B4D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7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FFBF1741-2752-433D-9013-9B281C2FF6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2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FFBF1741-2752-433D-9013-9B281C2FF6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9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2C84"/>
            </a:gs>
            <a:gs pos="48000">
              <a:srgbClr val="7D7D7D"/>
            </a:gs>
            <a:gs pos="97000">
              <a:srgbClr val="1D2F26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725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1741-2752-433D-9013-9B281C2FF6F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u2014.physik.rwth-aachen.d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468131" y="2191858"/>
            <a:ext cx="810427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lvl="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kumimoji="0" lang="de-DE" sz="32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Historical</a:t>
            </a:r>
            <a:r>
              <a:rPr kumimoji="0" lang="de-DE" sz="3200" b="1" i="0" u="none" strike="noStrike" kern="1200" cap="none" spc="0" normalizeH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City – </a:t>
            </a:r>
            <a:r>
              <a:rPr lang="de-DE" sz="3200" b="1" dirty="0" smtClean="0">
                <a:ln/>
                <a:solidFill>
                  <a:srgbClr val="A5A5A5"/>
                </a:solidFill>
                <a:latin typeface="Calibri" panose="020F0502020204030204"/>
              </a:rPr>
              <a:t>R</a:t>
            </a:r>
            <a:r>
              <a:rPr kumimoji="0" lang="de-DE" sz="3200" b="1" i="0" u="none" strike="noStrike" kern="1200" cap="none" spc="0" normalizeH="0" noProof="0" dirty="0" err="1" smtClean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oman</a:t>
            </a:r>
            <a:r>
              <a:rPr kumimoji="0" lang="de-DE" sz="3200" b="1" i="0" u="none" strike="noStrike" kern="1200" cap="none" spc="0" normalizeH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Origin</a:t>
            </a:r>
            <a:r>
              <a:rPr lang="de-DE" sz="3200" b="1" dirty="0" smtClean="0">
                <a:ln/>
                <a:solidFill>
                  <a:srgbClr val="A5A5A5"/>
                </a:solidFill>
              </a:rPr>
              <a:t> –</a:t>
            </a:r>
            <a:br>
              <a:rPr lang="de-DE" sz="3200" b="1" dirty="0" smtClean="0">
                <a:ln/>
                <a:solidFill>
                  <a:srgbClr val="A5A5A5"/>
                </a:solidFill>
              </a:rPr>
            </a:br>
            <a:r>
              <a:rPr lang="de-DE" sz="3200" b="1" dirty="0" smtClean="0">
                <a:ln/>
                <a:solidFill>
                  <a:srgbClr val="A5A5A5"/>
                </a:solidFill>
              </a:rPr>
              <a:t>German Capital 800 A.D.: Charles </a:t>
            </a:r>
            <a:r>
              <a:rPr lang="de-DE" sz="3200" b="1" dirty="0" err="1" smtClean="0">
                <a:ln/>
                <a:solidFill>
                  <a:srgbClr val="A5A5A5"/>
                </a:solidFill>
              </a:rPr>
              <a:t>the</a:t>
            </a:r>
            <a:r>
              <a:rPr lang="de-DE" sz="3200" b="1" dirty="0" smtClean="0">
                <a:ln/>
                <a:solidFill>
                  <a:srgbClr val="A5A5A5"/>
                </a:solidFill>
              </a:rPr>
              <a:t> Great</a:t>
            </a:r>
            <a:endParaRPr kumimoji="0" lang="de-DE" sz="2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200" b="1" dirty="0" err="1" smtClean="0">
                <a:ln/>
                <a:solidFill>
                  <a:srgbClr val="A5A5A5"/>
                </a:solidFill>
                <a:latin typeface="Calibri" panose="020F0502020204030204"/>
              </a:rPr>
              <a:t>Equestrian</a:t>
            </a:r>
            <a:r>
              <a:rPr lang="de-DE" sz="3200" b="1" dirty="0" smtClean="0">
                <a:ln/>
                <a:solidFill>
                  <a:srgbClr val="A5A5A5"/>
                </a:solidFill>
                <a:latin typeface="Calibri" panose="020F0502020204030204"/>
              </a:rPr>
              <a:t> Sport: CHIO</a:t>
            </a:r>
            <a:endParaRPr kumimoji="0" lang="de-DE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200" b="1" dirty="0" smtClean="0">
                <a:ln/>
                <a:solidFill>
                  <a:srgbClr val="A5A5A5"/>
                </a:solidFill>
                <a:latin typeface="Calibri" panose="020F0502020204030204"/>
              </a:rPr>
              <a:t>Technical University</a:t>
            </a:r>
            <a:endParaRPr kumimoji="0" lang="de-DE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75486" y="1378901"/>
            <a:ext cx="5008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err="1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Particlephysics</a:t>
            </a: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Aachen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09" y="-982951"/>
            <a:ext cx="9725891" cy="304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feld 3"/>
          <p:cNvSpPr txBox="1"/>
          <p:nvPr/>
        </p:nvSpPr>
        <p:spPr>
          <a:xfrm>
            <a:off x="147781" y="-65065"/>
            <a:ext cx="414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PIC 2020: Aachen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90" y="3491346"/>
            <a:ext cx="1797527" cy="22469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2" y="4922637"/>
            <a:ext cx="1874982" cy="8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1741-2752-433D-9013-9B281C2FF6F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87" y="3851786"/>
            <a:ext cx="3779960" cy="21262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6" y="1957985"/>
            <a:ext cx="4615257" cy="25987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87" y="1190435"/>
            <a:ext cx="3779960" cy="252815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6411" y="226947"/>
            <a:ext cx="2005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Excursion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4318" y="893674"/>
            <a:ext cx="28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propose</a:t>
            </a:r>
            <a:endParaRPr lang="de-DE" sz="2400" dirty="0" smtClean="0"/>
          </a:p>
          <a:p>
            <a:r>
              <a:rPr lang="de-DE" sz="2400" dirty="0" smtClean="0"/>
              <a:t>2 </a:t>
            </a:r>
            <a:r>
              <a:rPr lang="de-DE" sz="2400" dirty="0" err="1" smtClean="0"/>
              <a:t>shorter</a:t>
            </a:r>
            <a:r>
              <a:rPr lang="de-DE" sz="2400" dirty="0" smtClean="0"/>
              <a:t> (</a:t>
            </a:r>
            <a:r>
              <a:rPr lang="de-DE" sz="2400" dirty="0" err="1" smtClean="0"/>
              <a:t>local</a:t>
            </a:r>
            <a:r>
              <a:rPr lang="de-DE" sz="2400" dirty="0" smtClean="0"/>
              <a:t>) </a:t>
            </a:r>
            <a:r>
              <a:rPr lang="de-DE" sz="2400" dirty="0" err="1" smtClean="0"/>
              <a:t>visits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52246" y="4559255"/>
            <a:ext cx="417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Cathedral</a:t>
            </a:r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</a:t>
            </a:r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800 A.C.)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59116" y="6054457"/>
            <a:ext cx="237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</a:t>
            </a:r>
            <a:r>
              <a:rPr 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 </a:t>
            </a:r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6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1741-2752-433D-9013-9B281C2FF6F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3413" y="-85726"/>
            <a:ext cx="10410825" cy="69437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305793" y="0"/>
            <a:ext cx="42337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Surface Mining (</a:t>
            </a: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coal</a:t>
            </a:r>
            <a:r>
              <a:rPr lang="de-DE" sz="3600" b="1" dirty="0" smtClean="0">
                <a:ln/>
                <a:solidFill>
                  <a:srgbClr val="FFC000"/>
                </a:solidFill>
                <a:latin typeface="Calibri" panose="020F050202020403020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de-DE" sz="2400" b="1" i="0" u="none" strike="noStrike" kern="1200" cap="none" spc="0" normalizeH="0" noProof="0" dirty="0" smtClean="0">
                <a:ln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min. </a:t>
            </a:r>
            <a:r>
              <a:rPr kumimoji="0" lang="de-DE" sz="2400" b="1" i="0" u="none" strike="noStrike" kern="1200" cap="none" spc="0" normalizeH="0" noProof="0" dirty="0" err="1" smtClean="0">
                <a:ln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busride</a:t>
            </a:r>
            <a:endParaRPr kumimoji="0" lang="de-DE" sz="24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37" y="2834233"/>
            <a:ext cx="5565058" cy="3709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0551" y="1242450"/>
            <a:ext cx="5612990" cy="3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1741-2752-433D-9013-9B281C2FF6F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928687"/>
            <a:ext cx="8620125" cy="500062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93111" y="174202"/>
            <a:ext cx="2110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Timetable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1326" y="92361"/>
            <a:ext cx="1200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Ideas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836" y="1062182"/>
            <a:ext cx="79196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bg1"/>
                </a:solidFill>
              </a:rPr>
              <a:t>Excursion</a:t>
            </a:r>
            <a:r>
              <a:rPr lang="de-DE" sz="2400" dirty="0" smtClean="0">
                <a:solidFill>
                  <a:schemeClr val="bg1"/>
                </a:solidFill>
              </a:rPr>
              <a:t>(s): </a:t>
            </a:r>
            <a:r>
              <a:rPr lang="de-DE" sz="2400" dirty="0" err="1" smtClean="0">
                <a:solidFill>
                  <a:schemeClr val="bg1"/>
                </a:solidFill>
              </a:rPr>
              <a:t>Cathedral</a:t>
            </a:r>
            <a:r>
              <a:rPr lang="de-DE" sz="2400" dirty="0" smtClean="0">
                <a:solidFill>
                  <a:schemeClr val="bg1"/>
                </a:solidFill>
              </a:rPr>
              <a:t>, City </a:t>
            </a:r>
            <a:r>
              <a:rPr lang="de-DE" sz="2400" dirty="0" err="1" smtClean="0">
                <a:solidFill>
                  <a:schemeClr val="bg1"/>
                </a:solidFill>
              </a:rPr>
              <a:t>Walk</a:t>
            </a:r>
            <a:r>
              <a:rPr lang="de-DE" sz="2400" dirty="0" smtClean="0">
                <a:solidFill>
                  <a:schemeClr val="bg1"/>
                </a:solidFill>
              </a:rPr>
              <a:t>, Surface Mining (</a:t>
            </a:r>
            <a:r>
              <a:rPr lang="de-DE" sz="2400" dirty="0" err="1" smtClean="0">
                <a:solidFill>
                  <a:schemeClr val="bg1"/>
                </a:solidFill>
              </a:rPr>
              <a:t>bus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trip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bg1"/>
                </a:solidFill>
              </a:rPr>
              <a:t>Stipends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for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students</a:t>
            </a:r>
            <a:r>
              <a:rPr lang="de-DE" sz="2400" dirty="0" smtClean="0">
                <a:solidFill>
                  <a:schemeClr val="bg1"/>
                </a:solidFill>
              </a:rPr>
              <a:t> (</a:t>
            </a:r>
            <a:r>
              <a:rPr lang="de-DE" sz="2400" dirty="0" err="1" smtClean="0">
                <a:solidFill>
                  <a:schemeClr val="bg1"/>
                </a:solidFill>
              </a:rPr>
              <a:t>increase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general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fee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bg1"/>
                </a:solidFill>
              </a:rPr>
              <a:t>Satelite</a:t>
            </a:r>
            <a:r>
              <a:rPr lang="de-DE" sz="2400" dirty="0" smtClean="0">
                <a:solidFill>
                  <a:schemeClr val="bg1"/>
                </a:solidFill>
              </a:rPr>
              <a:t> Meetings </a:t>
            </a:r>
            <a:r>
              <a:rPr lang="de-DE" sz="2400" dirty="0" err="1" smtClean="0">
                <a:solidFill>
                  <a:schemeClr val="bg1"/>
                </a:solidFill>
              </a:rPr>
              <a:t>to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increase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participation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973782" y="3617272"/>
            <a:ext cx="1930400" cy="2438400"/>
            <a:chOff x="5777345" y="3324664"/>
            <a:chExt cx="1930400" cy="24384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45" y="3324664"/>
              <a:ext cx="1930400" cy="24384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508557" y="5172364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thanks</a:t>
              </a:r>
              <a:endPara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4" y="3324664"/>
            <a:ext cx="1822704" cy="273100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12417" y="6040608"/>
            <a:ext cx="203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Claudia Cüster-Weiger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25" y="0"/>
            <a:ext cx="6158730" cy="5142857"/>
          </a:xfrm>
          <a:prstGeom prst="ellipse">
            <a:avLst/>
          </a:prstGeom>
          <a:effectLst>
            <a:outerShdw blurRad="50800" dist="139700" dir="2700000" algn="tl" rotWithShape="0">
              <a:schemeClr val="accent2">
                <a:lumMod val="75000"/>
                <a:alpha val="40000"/>
              </a:schemeClr>
            </a:outerShdw>
            <a:softEdge rad="127000"/>
          </a:effectLst>
        </p:spPr>
      </p:pic>
      <p:sp>
        <p:nvSpPr>
          <p:cNvPr id="10" name="Rechteck 9"/>
          <p:cNvSpPr/>
          <p:nvPr/>
        </p:nvSpPr>
        <p:spPr>
          <a:xfrm>
            <a:off x="293852" y="104282"/>
            <a:ext cx="3768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36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City </a:t>
            </a:r>
            <a:r>
              <a:rPr kumimoji="0" lang="de-DE" sz="3600" b="1" i="0" u="none" strike="noStrike" kern="1200" cap="none" spc="0" normalizeH="0" noProof="0" dirty="0" err="1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36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Aachen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gelmäßiges Fünfeck 1"/>
          <p:cNvSpPr/>
          <p:nvPr/>
        </p:nvSpPr>
        <p:spPr>
          <a:xfrm>
            <a:off x="5957454" y="2802338"/>
            <a:ext cx="249381" cy="217954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8799" y="1025236"/>
            <a:ext cx="4445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In </a:t>
            </a:r>
            <a:r>
              <a:rPr lang="de-DE" sz="2400" dirty="0" err="1" smtClean="0">
                <a:solidFill>
                  <a:schemeClr val="bg1"/>
                </a:solidFill>
              </a:rPr>
              <a:t>the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Euregio</a:t>
            </a:r>
            <a:r>
              <a:rPr lang="de-DE" sz="2400" dirty="0" smtClean="0">
                <a:solidFill>
                  <a:schemeClr val="bg1"/>
                </a:solidFill>
              </a:rPr>
              <a:t>:</a:t>
            </a:r>
            <a:br>
              <a:rPr lang="de-DE" sz="2400" dirty="0" smtClean="0">
                <a:solidFill>
                  <a:schemeClr val="bg1"/>
                </a:solidFill>
              </a:rPr>
            </a:br>
            <a:r>
              <a:rPr lang="de-DE" sz="2400" dirty="0" err="1" smtClean="0">
                <a:solidFill>
                  <a:schemeClr val="bg1"/>
                </a:solidFill>
              </a:rPr>
              <a:t>Belgium</a:t>
            </a:r>
            <a:r>
              <a:rPr lang="de-DE" sz="2400" dirty="0" smtClean="0">
                <a:solidFill>
                  <a:schemeClr val="bg1"/>
                </a:solidFill>
              </a:rPr>
              <a:t>-</a:t>
            </a:r>
            <a:r>
              <a:rPr lang="de-DE" sz="2400" dirty="0" err="1" smtClean="0">
                <a:solidFill>
                  <a:schemeClr val="bg1"/>
                </a:solidFill>
              </a:rPr>
              <a:t>Netherlands</a:t>
            </a:r>
            <a:r>
              <a:rPr lang="de-DE" sz="2400" dirty="0" smtClean="0">
                <a:solidFill>
                  <a:schemeClr val="bg1"/>
                </a:solidFill>
              </a:rPr>
              <a:t>-Germany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240.000 </a:t>
            </a:r>
            <a:r>
              <a:rPr lang="de-DE" sz="2400" dirty="0" err="1" smtClean="0">
                <a:solidFill>
                  <a:schemeClr val="bg1"/>
                </a:solidFill>
              </a:rPr>
              <a:t>people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living</a:t>
            </a:r>
            <a:r>
              <a:rPr lang="de-DE" sz="2400" dirty="0" smtClean="0">
                <a:solidFill>
                  <a:schemeClr val="bg1"/>
                </a:solidFill>
              </a:rPr>
              <a:t> in Aachen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Historical </a:t>
            </a:r>
            <a:r>
              <a:rPr lang="de-DE" sz="2400" dirty="0" err="1" smtClean="0">
                <a:solidFill>
                  <a:schemeClr val="bg1"/>
                </a:solidFill>
              </a:rPr>
              <a:t>city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center</a:t>
            </a:r>
            <a:r>
              <a:rPr lang="de-DE" sz="2400" dirty="0">
                <a:solidFill>
                  <a:schemeClr val="bg1"/>
                </a:solidFill>
              </a:rPr>
              <a:t/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 smtClean="0">
                <a:solidFill>
                  <a:schemeClr val="bg1"/>
                </a:solidFill>
              </a:rPr>
              <a:t>(</a:t>
            </a:r>
            <a:r>
              <a:rPr lang="de-DE" sz="2400" dirty="0" err="1" smtClean="0">
                <a:solidFill>
                  <a:schemeClr val="bg1"/>
                </a:solidFill>
              </a:rPr>
              <a:t>pedestrian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area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5636" y="4027055"/>
            <a:ext cx="4923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International Airports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bg1"/>
                </a:solidFill>
              </a:rPr>
              <a:t>Frankfurt (1h40 / 2h30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train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bg1"/>
                </a:solidFill>
              </a:rPr>
              <a:t>Brussels</a:t>
            </a:r>
            <a:r>
              <a:rPr lang="de-DE" sz="2400" dirty="0" smtClean="0">
                <a:solidFill>
                  <a:schemeClr val="bg1"/>
                </a:solidFill>
              </a:rPr>
              <a:t> (2h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train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bg1"/>
                </a:solidFill>
              </a:rPr>
              <a:t>Düsseldorf (1h40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train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bg1"/>
                </a:solidFill>
              </a:rPr>
              <a:t>Cologne (1h30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train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bg1"/>
                </a:solidFill>
              </a:rPr>
              <a:t>Aachen/Maastricht (30 min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bus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-695216"/>
            <a:ext cx="9282545" cy="3003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7" y="-56115"/>
            <a:ext cx="1450109" cy="6307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6094" y="2483316"/>
            <a:ext cx="7441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bg1"/>
                </a:solidFill>
              </a:rPr>
              <a:t>Largest</a:t>
            </a:r>
            <a:r>
              <a:rPr lang="de-DE" sz="3200" dirty="0" smtClean="0">
                <a:solidFill>
                  <a:schemeClr val="bg1"/>
                </a:solidFill>
              </a:rPr>
              <a:t> Technical University in Germany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German Ivy League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45.000 </a:t>
            </a:r>
            <a:r>
              <a:rPr lang="de-DE" sz="3200" dirty="0" err="1" smtClean="0">
                <a:solidFill>
                  <a:schemeClr val="bg1"/>
                </a:solidFill>
              </a:rPr>
              <a:t>Students</a:t>
            </a:r>
            <a:r>
              <a:rPr lang="de-DE" sz="3200" dirty="0" smtClean="0">
                <a:solidFill>
                  <a:schemeClr val="bg1"/>
                </a:solidFill>
              </a:rPr>
              <a:t> (8.000 international)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Focus Engineering &amp; Nat.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bg1"/>
                </a:solidFill>
              </a:rPr>
              <a:t>250 </a:t>
            </a:r>
            <a:r>
              <a:rPr lang="de-DE" sz="3200" dirty="0" err="1" smtClean="0">
                <a:solidFill>
                  <a:schemeClr val="bg1"/>
                </a:solidFill>
              </a:rPr>
              <a:t>new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students</a:t>
            </a:r>
            <a:r>
              <a:rPr lang="de-DE" sz="3200" dirty="0" smtClean="0">
                <a:solidFill>
                  <a:schemeClr val="bg1"/>
                </a:solidFill>
              </a:rPr>
              <a:t> in </a:t>
            </a:r>
            <a:r>
              <a:rPr lang="de-DE" sz="3200" dirty="0" err="1" smtClean="0">
                <a:solidFill>
                  <a:schemeClr val="bg1"/>
                </a:solidFill>
              </a:rPr>
              <a:t>Physics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each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354"/>
            <a:ext cx="9144000" cy="51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92" y="-912145"/>
            <a:ext cx="9467774" cy="27118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chteck 7"/>
          <p:cNvSpPr/>
          <p:nvPr/>
        </p:nvSpPr>
        <p:spPr>
          <a:xfrm>
            <a:off x="2023388" y="1378901"/>
            <a:ext cx="5112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err="1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err="1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Aachen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272" y="2189018"/>
            <a:ext cx="5801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bg1"/>
                </a:solidFill>
              </a:rPr>
              <a:t>Approx</a:t>
            </a:r>
            <a:r>
              <a:rPr lang="de-DE" sz="2400" dirty="0" smtClean="0">
                <a:solidFill>
                  <a:schemeClr val="bg1"/>
                </a:solidFill>
              </a:rPr>
              <a:t>. 200 </a:t>
            </a:r>
            <a:r>
              <a:rPr lang="de-DE" sz="2400" dirty="0" err="1" smtClean="0">
                <a:solidFill>
                  <a:schemeClr val="bg1"/>
                </a:solidFill>
              </a:rPr>
              <a:t>Scientists</a:t>
            </a:r>
            <a:r>
              <a:rPr lang="de-DE" sz="2400" dirty="0" smtClean="0">
                <a:solidFill>
                  <a:schemeClr val="bg1"/>
                </a:solidFill>
              </a:rPr>
              <a:t> / 5 </a:t>
            </a:r>
            <a:r>
              <a:rPr lang="de-DE" sz="2400" dirty="0" err="1" smtClean="0">
                <a:solidFill>
                  <a:schemeClr val="bg1"/>
                </a:solidFill>
              </a:rPr>
              <a:t>chairs</a:t>
            </a:r>
            <a:endParaRPr lang="de-D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Stefan Schael: AMS, </a:t>
            </a:r>
            <a:r>
              <a:rPr lang="de-DE" sz="2400" dirty="0" err="1" smtClean="0">
                <a:solidFill>
                  <a:schemeClr val="bg1"/>
                </a:solidFill>
              </a:rPr>
              <a:t>LHCb</a:t>
            </a:r>
            <a:endParaRPr lang="de-D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Thomas Hebbeker: CMS, </a:t>
            </a:r>
            <a:r>
              <a:rPr lang="de-DE" sz="2400" dirty="0" err="1" smtClean="0">
                <a:solidFill>
                  <a:schemeClr val="bg1"/>
                </a:solidFill>
              </a:rPr>
              <a:t>Auger</a:t>
            </a:r>
            <a:r>
              <a:rPr lang="de-DE" sz="2400" dirty="0" smtClean="0">
                <a:solidFill>
                  <a:schemeClr val="bg1"/>
                </a:solidFill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</a:rPr>
              <a:t>MadMax</a:t>
            </a:r>
            <a:endParaRPr lang="de-D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Achim Stahl: CMS, Neutrinos, proton-EDM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Michael Krämer: </a:t>
            </a:r>
            <a:r>
              <a:rPr lang="de-DE" sz="2400" dirty="0" err="1" smtClean="0">
                <a:solidFill>
                  <a:schemeClr val="bg1"/>
                </a:solidFill>
              </a:rPr>
              <a:t>Theory</a:t>
            </a:r>
            <a:endParaRPr lang="de-D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Julien Lesgourgues: </a:t>
            </a:r>
            <a:r>
              <a:rPr lang="de-DE" sz="2400" dirty="0" err="1" smtClean="0">
                <a:solidFill>
                  <a:schemeClr val="bg1"/>
                </a:solidFill>
              </a:rPr>
              <a:t>Cosmology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7" y="2054707"/>
            <a:ext cx="2822093" cy="28220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8" y="4631653"/>
            <a:ext cx="3122985" cy="20217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1" y="4631653"/>
            <a:ext cx="3472873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78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388941" y="0"/>
            <a:ext cx="1395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Venue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135418" y="646331"/>
            <a:ext cx="1514764" cy="785305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449278" y="646331"/>
            <a:ext cx="2669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Conference </a:t>
            </a:r>
            <a:r>
              <a:rPr lang="de-DE" dirty="0" err="1" smtClean="0"/>
              <a:t>Rooms</a:t>
            </a:r>
            <a:endParaRPr lang="de-DE" dirty="0" smtClean="0"/>
          </a:p>
          <a:p>
            <a:r>
              <a:rPr lang="de-DE" dirty="0" smtClean="0"/>
              <a:t>Max. 120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Large </a:t>
            </a:r>
            <a:r>
              <a:rPr lang="de-DE" dirty="0" err="1" smtClean="0"/>
              <a:t>foyer</a:t>
            </a:r>
            <a:endParaRPr lang="de-DE" dirty="0" smtClean="0"/>
          </a:p>
          <a:p>
            <a:r>
              <a:rPr lang="de-DE" dirty="0" smtClean="0"/>
              <a:t>Coffee </a:t>
            </a:r>
            <a:r>
              <a:rPr lang="de-DE" dirty="0" err="1" smtClean="0"/>
              <a:t>shop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8918" y="5406783"/>
            <a:ext cx="8296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>
                <a:solidFill>
                  <a:schemeClr val="bg1"/>
                </a:solidFill>
              </a:rPr>
              <a:t>Int. Workshop on Tau </a:t>
            </a:r>
            <a:r>
              <a:rPr lang="de-DE" dirty="0" err="1" smtClean="0">
                <a:solidFill>
                  <a:schemeClr val="bg1"/>
                </a:solidFill>
              </a:rPr>
              <a:t>Lepton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Physics</a:t>
            </a:r>
            <a:r>
              <a:rPr lang="de-DE" dirty="0">
                <a:solidFill>
                  <a:schemeClr val="bg1"/>
                </a:solidFill>
              </a:rPr>
              <a:t>,</a:t>
            </a:r>
            <a:r>
              <a:rPr lang="de-DE" dirty="0" smtClean="0">
                <a:solidFill>
                  <a:schemeClr val="bg1"/>
                </a:solidFill>
              </a:rPr>
              <a:t> 2014: Conference </a:t>
            </a:r>
            <a:r>
              <a:rPr lang="de-DE" dirty="0" err="1" smtClean="0">
                <a:solidFill>
                  <a:schemeClr val="bg1"/>
                </a:solidFill>
              </a:rPr>
              <a:t>fee</a:t>
            </a:r>
            <a:r>
              <a:rPr lang="de-DE" dirty="0" smtClean="0">
                <a:solidFill>
                  <a:schemeClr val="bg1"/>
                </a:solidFill>
              </a:rPr>
              <a:t> was 290,-€ + 60,-€ (</a:t>
            </a:r>
            <a:r>
              <a:rPr lang="de-DE" dirty="0" err="1" smtClean="0">
                <a:solidFill>
                  <a:schemeClr val="bg1"/>
                </a:solidFill>
              </a:rPr>
              <a:t>dinner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de-DE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de-DE" dirty="0" smtClean="0">
                <a:solidFill>
                  <a:schemeClr val="bg1"/>
                </a:solidFill>
                <a:hlinkClick r:id="rId4"/>
              </a:rPr>
              <a:t>tau2014.physik.rwth-aachen.de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1741-2752-433D-9013-9B281C2FF6F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5" y="904568"/>
            <a:ext cx="9149745" cy="519143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57400" y="59799"/>
            <a:ext cx="5367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Google‘s</a:t>
            </a: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view</a:t>
            </a: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of</a:t>
            </a: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the</a:t>
            </a: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de-DE" sz="3600" b="1" noProof="0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venue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0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3" y="1736444"/>
            <a:ext cx="4088244" cy="30661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35" y="1736443"/>
            <a:ext cx="4385118" cy="30661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7237" y="1274778"/>
            <a:ext cx="325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Hotel </a:t>
            </a:r>
            <a:r>
              <a:rPr lang="de-DE" sz="2400" dirty="0" err="1" smtClean="0">
                <a:solidFill>
                  <a:schemeClr val="bg1"/>
                </a:solidFill>
              </a:rPr>
              <a:t>ibis</a:t>
            </a:r>
            <a:r>
              <a:rPr lang="de-DE" sz="2400" dirty="0" smtClean="0">
                <a:solidFill>
                  <a:schemeClr val="bg1"/>
                </a:solidFill>
              </a:rPr>
              <a:t> Hauptbahnhof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78581" y="1274778"/>
            <a:ext cx="304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Hotel </a:t>
            </a:r>
            <a:r>
              <a:rPr lang="de-DE" sz="2400" dirty="0" err="1" smtClean="0">
                <a:solidFill>
                  <a:schemeClr val="bg1"/>
                </a:solidFill>
              </a:rPr>
              <a:t>ibis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Marschiertor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2296" y="4802626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128 </a:t>
            </a:r>
            <a:r>
              <a:rPr lang="de-DE" dirty="0" err="1" smtClean="0">
                <a:solidFill>
                  <a:schemeClr val="bg1"/>
                </a:solidFill>
              </a:rPr>
              <a:t>rooms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1593" y="4802626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104 </a:t>
            </a:r>
            <a:r>
              <a:rPr lang="de-DE" dirty="0" err="1" smtClean="0">
                <a:solidFill>
                  <a:schemeClr val="bg1"/>
                </a:solidFill>
              </a:rPr>
              <a:t>rooms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71154" y="147782"/>
            <a:ext cx="3412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n/>
                <a:solidFill>
                  <a:srgbClr val="FFC000"/>
                </a:solidFill>
                <a:latin typeface="Calibri" panose="020F0502020204030204"/>
              </a:rPr>
              <a:t>Hotels in Aachen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35120" y="5245529"/>
            <a:ext cx="325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</a:t>
            </a:r>
            <a:r>
              <a:rPr lang="de-DE" dirty="0" err="1" smtClean="0">
                <a:solidFill>
                  <a:schemeClr val="bg1"/>
                </a:solidFill>
              </a:rPr>
              <a:t>round</a:t>
            </a:r>
            <a:r>
              <a:rPr lang="de-DE" dirty="0" smtClean="0">
                <a:solidFill>
                  <a:schemeClr val="bg1"/>
                </a:solidFill>
              </a:rPr>
              <a:t> 80€ per </a:t>
            </a:r>
            <a:r>
              <a:rPr lang="de-DE" dirty="0" err="1" smtClean="0">
                <a:solidFill>
                  <a:schemeClr val="bg1"/>
                </a:solidFill>
              </a:rPr>
              <a:t>night</a:t>
            </a:r>
            <a:r>
              <a:rPr lang="de-DE" dirty="0" smtClean="0">
                <a:solidFill>
                  <a:schemeClr val="bg1"/>
                </a:solidFill>
              </a:rPr>
              <a:t> + breakfast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3250"/>
            </a:gs>
            <a:gs pos="97000">
              <a:srgbClr val="14325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844" y="0"/>
            <a:ext cx="12623832" cy="6924675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F1741-2752-433D-9013-9B281C2FF6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Achim Stahl, April 2017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38100" y="214457"/>
            <a:ext cx="1998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noProof="0" dirty="0" smtClean="0">
                <a:ln/>
                <a:solidFill>
                  <a:srgbClr val="FFC000"/>
                </a:solidFill>
                <a:latin typeface="Calibri" panose="020F0502020204030204"/>
              </a:rPr>
              <a:t>Locations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57975" y="6488667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14975" y="6304001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41167" y="5827751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8"/>
          <p:cNvSpPr txBox="1"/>
          <p:nvPr/>
        </p:nvSpPr>
        <p:spPr>
          <a:xfrm rot="19080335">
            <a:off x="3614849" y="1646276"/>
            <a:ext cx="12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 rot="2290459">
            <a:off x="4029076" y="79042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37748" y="2433005"/>
            <a:ext cx="15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491940" y="5514975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491940" y="514564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m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7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April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1741-2752-433D-9013-9B281C2FF6F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056709" y="59799"/>
            <a:ext cx="3368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n/>
                <a:solidFill>
                  <a:srgbClr val="FFC000"/>
                </a:solidFill>
                <a:latin typeface="Calibri" panose="020F0502020204030204"/>
              </a:rPr>
              <a:t>Travel </a:t>
            </a:r>
            <a:r>
              <a:rPr lang="de-DE" sz="3600" b="1" dirty="0" err="1" smtClean="0">
                <a:ln/>
                <a:solidFill>
                  <a:srgbClr val="FFC000"/>
                </a:solidFill>
                <a:latin typeface="Calibri" panose="020F0502020204030204"/>
              </a:rPr>
              <a:t>to</a:t>
            </a:r>
            <a:r>
              <a:rPr lang="de-DE" sz="3600" b="1" dirty="0" smtClean="0">
                <a:ln/>
                <a:solidFill>
                  <a:srgbClr val="FFC000"/>
                </a:solidFill>
                <a:latin typeface="Calibri" panose="020F0502020204030204"/>
              </a:rPr>
              <a:t> Aachen</a:t>
            </a:r>
            <a:endParaRPr kumimoji="0" lang="de-DE" sz="3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220063" y="2672582"/>
            <a:ext cx="2458066" cy="14945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Aachen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658463" y="3706761"/>
            <a:ext cx="1936955" cy="11061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Airport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Cologne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1:40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61701" y="5099817"/>
            <a:ext cx="1936955" cy="11061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Airport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Frankfurt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1:40/2:00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658463" y="1302774"/>
            <a:ext cx="1936955" cy="11061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Airport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Düsseldorf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1:40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119754" y="3993688"/>
            <a:ext cx="1936955" cy="11061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Airport</a:t>
            </a:r>
          </a:p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Brussels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:00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20445" y="2812026"/>
            <a:ext cx="1936955" cy="11061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2:40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77645" y="456304"/>
            <a:ext cx="1936955" cy="11061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London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4:00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Pfeil nach unten 13"/>
          <p:cNvSpPr/>
          <p:nvPr/>
        </p:nvSpPr>
        <p:spPr>
          <a:xfrm rot="2583113">
            <a:off x="5247832" y="1980237"/>
            <a:ext cx="452284" cy="1219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rot="7864658">
            <a:off x="5337995" y="3616963"/>
            <a:ext cx="452284" cy="54727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 rot="9515380">
            <a:off x="5771063" y="4034171"/>
            <a:ext cx="452284" cy="1219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13677598">
            <a:off x="2907538" y="3566673"/>
            <a:ext cx="452284" cy="91097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 rot="16593936">
            <a:off x="2410531" y="2638456"/>
            <a:ext cx="452284" cy="15141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 rot="18947607">
            <a:off x="2958495" y="946445"/>
            <a:ext cx="452284" cy="265861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251586" y="2047565"/>
            <a:ext cx="1936955" cy="11061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Airport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Aachen/Maastricht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0</a:t>
            </a:r>
            <a:r>
              <a:rPr lang="de-DE" sz="1600" dirty="0" smtClean="0">
                <a:solidFill>
                  <a:schemeClr val="tx1"/>
                </a:solidFill>
              </a:rPr>
              <a:t>:30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bus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Bildschirmpräsentation (4:3)</PresentationFormat>
  <Paragraphs>121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Comic Sans MS</vt:lpstr>
      <vt:lpstr>Wingdings</vt:lpstr>
      <vt:lpstr>6_Office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21</cp:revision>
  <dcterms:created xsi:type="dcterms:W3CDTF">2018-09-10T12:08:56Z</dcterms:created>
  <dcterms:modified xsi:type="dcterms:W3CDTF">2019-09-18T09:04:50Z</dcterms:modified>
</cp:coreProperties>
</file>