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4" r:id="rId2"/>
    <p:sldId id="371" r:id="rId3"/>
    <p:sldId id="374" r:id="rId4"/>
    <p:sldId id="369" r:id="rId5"/>
    <p:sldId id="372" r:id="rId6"/>
    <p:sldId id="260" r:id="rId7"/>
    <p:sldId id="348" r:id="rId8"/>
    <p:sldId id="331" r:id="rId9"/>
    <p:sldId id="347" r:id="rId10"/>
    <p:sldId id="373" r:id="rId11"/>
    <p:sldId id="362" r:id="rId12"/>
    <p:sldId id="366" r:id="rId13"/>
    <p:sldId id="368" r:id="rId14"/>
    <p:sldId id="351" r:id="rId15"/>
    <p:sldId id="340" r:id="rId16"/>
    <p:sldId id="350" r:id="rId17"/>
    <p:sldId id="349" r:id="rId18"/>
    <p:sldId id="322" r:id="rId19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CC"/>
    <a:srgbClr val="CCCC00"/>
    <a:srgbClr val="FF6600"/>
    <a:srgbClr val="FF3300"/>
    <a:srgbClr val="993366"/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5755" autoAdjust="0"/>
  </p:normalViewPr>
  <p:slideViewPr>
    <p:cSldViewPr>
      <p:cViewPr varScale="1">
        <p:scale>
          <a:sx n="76" d="100"/>
          <a:sy n="76" d="100"/>
        </p:scale>
        <p:origin x="972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 smtClean="0"/>
              <a:t>按一下以編輯母片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89BB325-D41B-4DEF-9190-3864EFA7DA9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DCD65-A2DA-4B3F-8732-0FD23033AB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46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056B1-0F48-4E17-8B18-93F1DE49C8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825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BDB6-13B3-4389-AECB-3AFBB04D63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750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C2A0-C53B-4AD6-B448-70D168538F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900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05E1-0D69-49F0-8753-95F4957D21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54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BB99-23FF-4913-B640-36203A8A50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813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B6A1-A4EC-4096-8562-D10D432AB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72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A04B5-0599-46E3-9A32-4E3179D170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16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D25F1-3D3B-45CD-BC32-69CE35A97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784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114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1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708B2-EC8D-4A86-95BD-31595B27CBD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7572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E584A-B697-42FC-B82F-D026027A1D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722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4A7F-05CD-4E07-B399-C2C82B9AB2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693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smtClean="0"/>
              <a:t>2019/8/6</a:t>
            </a: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86D46C-C44C-439A-B46B-5C6BE078C4C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1124744"/>
            <a:ext cx="91440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5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zh-TW" altLang="en-US" sz="5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en-US" altLang="zh-TW" sz="3600" dirty="0" smtClean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105" name="Line 5"/>
          <p:cNvSpPr>
            <a:spLocks noChangeShapeType="1"/>
          </p:cNvSpPr>
          <p:nvPr/>
        </p:nvSpPr>
        <p:spPr bwMode="auto">
          <a:xfrm>
            <a:off x="1116013" y="2996952"/>
            <a:ext cx="7072313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157913" y="115888"/>
            <a:ext cx="2879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1400" dirty="0">
                <a:solidFill>
                  <a:srgbClr val="660033"/>
                </a:solidFill>
                <a:latin typeface="Calligraph421 BT" pitchFamily="66" charset="0"/>
                <a:ea typeface="華康少女文字W3" pitchFamily="81" charset="-120"/>
                <a:cs typeface="Times New Roman" panose="02020603050405020304" pitchFamily="18" charset="0"/>
              </a:rPr>
              <a:t>Department of Physics, NTU</a:t>
            </a:r>
            <a:endParaRPr kumimoji="0" lang="en-US" altLang="zh-TW" sz="1400" dirty="0">
              <a:latin typeface="Calibri" panose="020F0502020204030204" pitchFamily="34" charset="0"/>
              <a:ea typeface="華康少女文字W3" pitchFamily="81" charset="-120"/>
              <a:cs typeface="Times New Roman" panose="02020603050405020304" pitchFamily="18" charset="0"/>
            </a:endParaRPr>
          </a:p>
        </p:txBody>
      </p:sp>
      <p:sp>
        <p:nvSpPr>
          <p:cNvPr id="4100" name="Line 7"/>
          <p:cNvSpPr>
            <a:spLocks noChangeShapeType="1"/>
          </p:cNvSpPr>
          <p:nvPr/>
        </p:nvSpPr>
        <p:spPr bwMode="auto">
          <a:xfrm>
            <a:off x="6300788" y="981075"/>
            <a:ext cx="2681287" cy="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6300788" y="260350"/>
            <a:ext cx="272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fr-FR" sz="4000">
                <a:solidFill>
                  <a:srgbClr val="993366"/>
                </a:solidFill>
                <a:latin typeface="Calibri" panose="020F0502020204030204" pitchFamily="34" charset="0"/>
                <a:ea typeface="金梅海報書法字形" pitchFamily="49" charset="-120"/>
              </a:rPr>
              <a:t>臺大物理系</a:t>
            </a:r>
            <a:endParaRPr kumimoji="0" lang="zh-TW" altLang="en-US" sz="4000">
              <a:solidFill>
                <a:srgbClr val="993366"/>
              </a:solidFill>
              <a:latin typeface="Calibri" panose="020F0502020204030204" pitchFamily="34" charset="0"/>
              <a:ea typeface="金梅海報書法字形" pitchFamily="49" charset="-120"/>
            </a:endParaRPr>
          </a:p>
        </p:txBody>
      </p:sp>
      <p:graphicFrame>
        <p:nvGraphicFramePr>
          <p:cNvPr id="4102" name="Object 9"/>
          <p:cNvGraphicFramePr>
            <a:graphicFrameLocks noChangeAspect="1"/>
          </p:cNvGraphicFramePr>
          <p:nvPr/>
        </p:nvGraphicFramePr>
        <p:xfrm>
          <a:off x="0" y="0"/>
          <a:ext cx="914400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r:id="rId4" imgW="12180952" imgH="1857143" progId="">
                  <p:embed/>
                </p:oleObj>
              </mc:Choice>
              <mc:Fallback>
                <p:oleObj r:id="rId4" imgW="12180952" imgH="1857143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403648" y="357301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59931" y="3140968"/>
            <a:ext cx="7128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zh-TW" sz="2800" dirty="0" err="1" smtClean="0">
                <a:latin typeface="Times New Roman" panose="02020603050405020304" pitchFamily="18" charset="0"/>
              </a:rPr>
              <a:t>Paoti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Chang</a:t>
            </a:r>
            <a:endParaRPr lang="en-US" altLang="zh-TW" sz="280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</a:rPr>
              <a:t>September 17</a:t>
            </a:r>
            <a:r>
              <a:rPr lang="en-US" altLang="zh-TW" sz="2800" baseline="30000" dirty="0" smtClean="0">
                <a:latin typeface="Times New Roman" panose="02020603050405020304" pitchFamily="18" charset="0"/>
              </a:rPr>
              <a:t>th</a:t>
            </a:r>
            <a:r>
              <a:rPr lang="en-US" altLang="zh-TW" sz="2800" dirty="0" smtClean="0">
                <a:latin typeface="Times New Roman" panose="02020603050405020304" pitchFamily="18" charset="0"/>
              </a:rPr>
              <a:t>, 2019</a:t>
            </a:r>
          </a:p>
          <a:p>
            <a:pPr algn="ctr"/>
            <a:r>
              <a:rPr lang="en-US" altLang="zh-TW" sz="2800" dirty="0" smtClean="0">
                <a:latin typeface="Times New Roman" panose="02020603050405020304" pitchFamily="18" charset="0"/>
              </a:rPr>
              <a:t>The Symposium on Physics in collisions </a:t>
            </a:r>
            <a:endParaRPr lang="en-US" altLang="zh-TW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1635995" y="1268760"/>
            <a:ext cx="6464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National Taiwan University</a:t>
            </a:r>
          </a:p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and </a:t>
            </a:r>
          </a:p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Department of Physics 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736525" cy="2664296"/>
          </a:xfrm>
          <a:prstGeom prst="rect">
            <a:avLst/>
          </a:prstGeom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55650" y="261466"/>
            <a:ext cx="7632700" cy="503238"/>
            <a:chOff x="112" y="-17"/>
            <a:chExt cx="2314" cy="317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112" y="0"/>
              <a:ext cx="22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dirty="0" smtClean="0">
                  <a:latin typeface="Times New Roman" panose="02020603050405020304" pitchFamily="18" charset="0"/>
                </a:rPr>
                <a:t> </a:t>
              </a:r>
              <a:endParaRPr lang="zh-TW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58" y="-17"/>
              <a:ext cx="2268" cy="291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400" b="1" dirty="0" smtClean="0">
                  <a:solidFill>
                    <a:srgbClr val="336600"/>
                  </a:solidFill>
                  <a:latin typeface="Times New Roman" panose="02020603050405020304" pitchFamily="18" charset="0"/>
                </a:rPr>
                <a:t>Leong Cosmology Building</a:t>
              </a:r>
              <a:endParaRPr lang="en-US" altLang="zh-TW" sz="2400" b="1" dirty="0">
                <a:solidFill>
                  <a:srgbClr val="3366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9" y="4337900"/>
            <a:ext cx="3174705" cy="211545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29" y="4337900"/>
            <a:ext cx="4211960" cy="236922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60" y="1155230"/>
            <a:ext cx="3036372" cy="3051890"/>
          </a:xfrm>
          <a:prstGeom prst="rect">
            <a:avLst/>
          </a:prstGeom>
        </p:spPr>
      </p:pic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986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378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85389"/>
              </p:ext>
            </p:extLst>
          </p:nvPr>
        </p:nvGraphicFramePr>
        <p:xfrm>
          <a:off x="395288" y="980728"/>
          <a:ext cx="8421687" cy="5461837"/>
        </p:xfrm>
        <a:graphic>
          <a:graphicData uri="http://schemas.openxmlformats.org/drawingml/2006/table">
            <a:tbl>
              <a:tblPr/>
              <a:tblGrid>
                <a:gridCol w="3240087">
                  <a:extLst>
                    <a:ext uri="{9D8B030D-6E8A-4147-A177-3AD203B41FA5}">
                      <a16:colId xmlns:a16="http://schemas.microsoft.com/office/drawing/2014/main" val="176654747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30671725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91621008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2077614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22944722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98673127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644375517"/>
                    </a:ext>
                  </a:extLst>
                </a:gridCol>
              </a:tblGrid>
              <a:tr h="719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Years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班別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2014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2015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2016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2017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2018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2019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62445"/>
                  </a:ext>
                </a:extLst>
              </a:tr>
              <a:tr h="7065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Undergraduate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290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282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039901"/>
                  </a:ext>
                </a:extLst>
              </a:tr>
              <a:tr h="709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Master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255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939212"/>
                  </a:ext>
                </a:extLst>
              </a:tr>
              <a:tr h="730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Doctoral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114299"/>
                  </a:ext>
                </a:extLst>
              </a:tr>
              <a:tr h="735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including International Students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690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678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648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636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678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644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133214"/>
                  </a:ext>
                </a:extLst>
              </a:tr>
              <a:tr h="579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Full-time Faculty 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49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46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47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64042"/>
                  </a:ext>
                </a:extLst>
              </a:tr>
              <a:tr h="5791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Adjunct Professor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14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14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7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15668"/>
                  </a:ext>
                </a:extLst>
              </a:tr>
              <a:tr h="458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802121"/>
                  </a:ext>
                </a:extLst>
              </a:tr>
            </a:tbl>
          </a:graphicData>
        </a:graphic>
      </p:graphicFrame>
      <p:grpSp>
        <p:nvGrpSpPr>
          <p:cNvPr id="10317" name="Group 114"/>
          <p:cNvGrpSpPr>
            <a:grpSpLocks/>
          </p:cNvGrpSpPr>
          <p:nvPr/>
        </p:nvGrpSpPr>
        <p:grpSpPr bwMode="auto">
          <a:xfrm>
            <a:off x="108121" y="-26986"/>
            <a:ext cx="4608513" cy="503238"/>
            <a:chOff x="-114" y="-17"/>
            <a:chExt cx="2903" cy="317"/>
          </a:xfrm>
        </p:grpSpPr>
        <p:grpSp>
          <p:nvGrpSpPr>
            <p:cNvPr id="10318" name="Group 115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10321" name="Line 116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22" name="Line 117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320" name="Text Box 119"/>
            <p:cNvSpPr txBox="1">
              <a:spLocks noChangeArrowheads="1"/>
            </p:cNvSpPr>
            <p:nvPr/>
          </p:nvSpPr>
          <p:spPr bwMode="auto">
            <a:xfrm>
              <a:off x="-114" y="-17"/>
              <a:ext cx="29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400" b="1" dirty="0" smtClean="0">
                  <a:solidFill>
                    <a:srgbClr val="336600"/>
                  </a:solidFill>
                  <a:latin typeface="Times New Roman" panose="02020603050405020304" pitchFamily="18" charset="0"/>
                </a:rPr>
                <a:t>Number of </a:t>
              </a:r>
              <a:r>
                <a:rPr lang="en-US" altLang="zh-TW" sz="2400" b="1" dirty="0" smtClean="0">
                  <a:solidFill>
                    <a:srgbClr val="336600"/>
                  </a:solidFill>
                  <a:latin typeface="Times New Roman" panose="02020603050405020304" pitchFamily="18" charset="0"/>
                </a:rPr>
                <a:t>Students and Faculty </a:t>
              </a:r>
              <a:r>
                <a:rPr lang="en-US" altLang="zh-TW" sz="2400" dirty="0" smtClean="0">
                  <a:latin typeface="Times New Roman" panose="02020603050405020304" pitchFamily="18" charset="0"/>
                </a:rPr>
                <a:t> </a:t>
              </a:r>
              <a:endParaRPr lang="en-US" altLang="zh-TW" sz="24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257" name="Group 921"/>
          <p:cNvGraphicFramePr>
            <a:graphicFrameLocks noGrp="1"/>
          </p:cNvGraphicFramePr>
          <p:nvPr/>
        </p:nvGraphicFramePr>
        <p:xfrm>
          <a:off x="5219700" y="908050"/>
          <a:ext cx="3816350" cy="5821608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3979475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66271363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804267766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65177024"/>
                    </a:ext>
                  </a:extLst>
                </a:gridCol>
              </a:tblGrid>
              <a:tr h="640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Department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By Country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Physics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Astrophysics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Applied Physics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742603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204373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Hong Kong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22393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Macao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0196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Philippines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64283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Vietnam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18565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Malaysia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26159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Indonesia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34703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India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162230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Nepal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333246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Pakistan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71766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Japan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511586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Austria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50433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93862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68221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United States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154300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80324"/>
                  </a:ext>
                </a:extLst>
              </a:tr>
              <a:tr h="304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8" marB="45718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547048"/>
                  </a:ext>
                </a:extLst>
              </a:tr>
            </a:tbl>
          </a:graphicData>
        </a:graphic>
      </p:graphicFrame>
      <p:grpSp>
        <p:nvGrpSpPr>
          <p:cNvPr id="11364" name="Group 154"/>
          <p:cNvGrpSpPr>
            <a:grpSpLocks/>
          </p:cNvGrpSpPr>
          <p:nvPr/>
        </p:nvGrpSpPr>
        <p:grpSpPr bwMode="auto">
          <a:xfrm>
            <a:off x="252413" y="44424"/>
            <a:ext cx="3600450" cy="546101"/>
            <a:chOff x="158" y="-44"/>
            <a:chExt cx="2268" cy="344"/>
          </a:xfrm>
        </p:grpSpPr>
        <p:grpSp>
          <p:nvGrpSpPr>
            <p:cNvPr id="11443" name="Group 155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11446" name="Line 156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47" name="Line 157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sz="24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445" name="Text Box 159"/>
            <p:cNvSpPr txBox="1">
              <a:spLocks noChangeArrowheads="1"/>
            </p:cNvSpPr>
            <p:nvPr/>
          </p:nvSpPr>
          <p:spPr bwMode="auto">
            <a:xfrm>
              <a:off x="158" y="-44"/>
              <a:ext cx="22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400" b="1" dirty="0">
                  <a:solidFill>
                    <a:srgbClr val="336600"/>
                  </a:solidFill>
                  <a:latin typeface="Times New Roman" panose="02020603050405020304" pitchFamily="18" charset="0"/>
                </a:rPr>
                <a:t>International Students</a:t>
              </a:r>
              <a:r>
                <a:rPr lang="en-US" altLang="zh-TW" sz="2400" dirty="0">
                  <a:latin typeface="Times New Roman" panose="02020603050405020304" pitchFamily="18" charset="0"/>
                </a:rPr>
                <a:t> </a:t>
              </a:r>
            </a:p>
          </p:txBody>
        </p:sp>
      </p:grpSp>
      <p:graphicFrame>
        <p:nvGraphicFramePr>
          <p:cNvPr id="143247" name="Group 911"/>
          <p:cNvGraphicFramePr>
            <a:graphicFrameLocks noGrp="1"/>
          </p:cNvGraphicFramePr>
          <p:nvPr/>
        </p:nvGraphicFramePr>
        <p:xfrm>
          <a:off x="107950" y="908050"/>
          <a:ext cx="4926013" cy="5840447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3610128075"/>
                    </a:ext>
                  </a:extLst>
                </a:gridCol>
                <a:gridCol w="1370013">
                  <a:extLst>
                    <a:ext uri="{9D8B030D-6E8A-4147-A177-3AD203B41FA5}">
                      <a16:colId xmlns:a16="http://schemas.microsoft.com/office/drawing/2014/main" val="3506900489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1161754045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663005764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615736581"/>
                    </a:ext>
                  </a:extLst>
                </a:gridCol>
              </a:tblGrid>
              <a:tr h="585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Department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Admission by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Physics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Astrophysics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Applied Physics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716994"/>
                  </a:ext>
                </a:extLst>
              </a:tr>
              <a:tr h="426715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Foreign Students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Entrance Examination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28450"/>
                  </a:ext>
                </a:extLst>
              </a:tr>
              <a:tr h="3825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Exchange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35314"/>
                  </a:ext>
                </a:extLst>
              </a:tr>
              <a:tr h="4267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Individual Application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95327"/>
                  </a:ext>
                </a:extLst>
              </a:tr>
              <a:tr h="4267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School Recommendation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908407"/>
                  </a:ext>
                </a:extLst>
              </a:tr>
              <a:tr h="7619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Taiwan International Graduate Program (TIGP)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56087"/>
                  </a:ext>
                </a:extLst>
              </a:tr>
              <a:tr h="42671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Overseas Chinese Students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Entrance Examination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24313"/>
                  </a:ext>
                </a:extLst>
              </a:tr>
              <a:tr h="4267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Individual Application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112702"/>
                  </a:ext>
                </a:extLst>
              </a:tr>
              <a:tr h="4267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Registration and Placement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679027"/>
                  </a:ext>
                </a:extLst>
              </a:tr>
              <a:tr h="4267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School Recommendation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76230"/>
                  </a:ext>
                </a:extLst>
              </a:tr>
              <a:tr h="39210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Chinese Students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Exchange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0535"/>
                  </a:ext>
                </a:extLst>
              </a:tr>
              <a:tr h="4267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Individual Application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67550"/>
                  </a:ext>
                </a:extLst>
              </a:tr>
              <a:tr h="30479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9" marB="45719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525844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52413" y="117003"/>
            <a:ext cx="3600450" cy="647702"/>
            <a:chOff x="158" y="-108"/>
            <a:chExt cx="2268" cy="408"/>
          </a:xfrm>
        </p:grpSpPr>
        <p:grpSp>
          <p:nvGrpSpPr>
            <p:cNvPr id="21544" name="Group 3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21547" name="Line 4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8" name="Line 5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46" name="Text Box 7"/>
            <p:cNvSpPr txBox="1">
              <a:spLocks noChangeArrowheads="1"/>
            </p:cNvSpPr>
            <p:nvPr/>
          </p:nvSpPr>
          <p:spPr bwMode="auto">
            <a:xfrm>
              <a:off x="158" y="-108"/>
              <a:ext cx="226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 b="1" dirty="0">
                  <a:solidFill>
                    <a:srgbClr val="336600"/>
                  </a:solidFill>
                  <a:latin typeface="Times New Roman" panose="02020603050405020304" pitchFamily="18" charset="0"/>
                </a:rPr>
                <a:t>Scholarships</a:t>
              </a:r>
            </a:p>
          </p:txBody>
        </p:sp>
      </p:grpSp>
      <p:graphicFrame>
        <p:nvGraphicFramePr>
          <p:cNvPr id="144523" name="Group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7291"/>
              </p:ext>
            </p:extLst>
          </p:nvPr>
        </p:nvGraphicFramePr>
        <p:xfrm>
          <a:off x="179388" y="836712"/>
          <a:ext cx="8748712" cy="5465548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val="1540108012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4247304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3503414657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1724605369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1396401617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3325234957"/>
                    </a:ext>
                  </a:extLst>
                </a:gridCol>
              </a:tblGrid>
              <a:tr h="458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Sponsor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Name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Applicant 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Degree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Duration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Coverage and Amount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676951"/>
                  </a:ext>
                </a:extLst>
              </a:tr>
              <a:tr h="2312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Ministry of Education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MOE Taiwan Scholarship Program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Prospective Students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BS.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MS.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Ph.D.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 years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2 years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4 years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BS: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Tuition waiver + TWD 15,000 /mon.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Master and Ph.D.</a:t>
                      </a: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: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Tuition waiver +TWD 20,000/mon.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0864"/>
                  </a:ext>
                </a:extLst>
              </a:tr>
              <a:tr h="1348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Ministry of Foreign Affairs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MOFA Taiwan Scholarship Program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Prospective Students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BS.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MS.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Ph.D.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 years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2 years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4 years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TWD 30,000/mon. + round-trip ticket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050053"/>
                  </a:ext>
                </a:extLst>
              </a:tr>
              <a:tr h="912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Ministry of Science and Technology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MOST Taiwan Scholarship Program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Prospective Students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MS.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Ph.D.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 years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3 years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TWD 30,000/mon.</a:t>
                      </a: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71325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7"/>
          <p:cNvSpPr>
            <a:spLocks noChangeArrowheads="1"/>
          </p:cNvSpPr>
          <p:nvPr/>
        </p:nvSpPr>
        <p:spPr bwMode="auto">
          <a:xfrm>
            <a:off x="250825" y="4005263"/>
            <a:ext cx="8642350" cy="2736850"/>
          </a:xfrm>
          <a:prstGeom prst="rect">
            <a:avLst/>
          </a:prstGeom>
          <a:solidFill>
            <a:srgbClr val="FFFF99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2906" name="Group 2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32112816"/>
              </p:ext>
            </p:extLst>
          </p:nvPr>
        </p:nvGraphicFramePr>
        <p:xfrm>
          <a:off x="323850" y="3645024"/>
          <a:ext cx="8496300" cy="2787652"/>
        </p:xfrm>
        <a:graphic>
          <a:graphicData uri="http://schemas.openxmlformats.org/drawingml/2006/table">
            <a:tbl>
              <a:tblPr/>
              <a:tblGrid>
                <a:gridCol w="4248150">
                  <a:extLst>
                    <a:ext uri="{9D8B030D-6E8A-4147-A177-3AD203B41FA5}">
                      <a16:colId xmlns:a16="http://schemas.microsoft.com/office/drawing/2014/main" val="2542382731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3526534888"/>
                    </a:ext>
                  </a:extLst>
                </a:gridCol>
              </a:tblGrid>
              <a:tr h="401638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Main Laboratories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203684"/>
                  </a:ext>
                </a:extLst>
              </a:tr>
              <a:tr h="3889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String Theory Group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592342"/>
                  </a:ext>
                </a:extLst>
              </a:tr>
              <a:tr h="392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High Energy Physics Group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Semiconductor Laboratory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38151"/>
                  </a:ext>
                </a:extLst>
              </a:tr>
              <a:tr h="365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Magnetism and </a:t>
                      </a: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Spintronics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Laboratory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NanoMagnetism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Laboratory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276225"/>
                  </a:ext>
                </a:extLst>
              </a:tr>
              <a:tr h="620713">
                <a:tc>
                  <a:txBody>
                    <a:bodyPr/>
                    <a:lstStyle>
                      <a:lvl1pPr marL="180975" indent="-1809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1541463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94945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2357438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765425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322262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367982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413702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4594225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80975" marR="0" lvl="0" indent="-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Microscopic Biophysics and </a:t>
                      </a: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Biophotonics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Laboratory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0975" indent="-1809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80975" marR="0" lvl="0" indent="-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Photonics / Nano-Science &amp; Technology Laboratory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053415"/>
                  </a:ext>
                </a:extLst>
              </a:tr>
              <a:tr h="619125">
                <a:tc>
                  <a:txBody>
                    <a:bodyPr/>
                    <a:lstStyle>
                      <a:lvl1pPr marL="180975" indent="-1809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827088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235075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43063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80975" marR="0" lvl="0" indent="-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Superconductor and Low-Temperature Electronics Laboratory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0975" indent="-180975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827088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235075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43063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80975" marR="0" lvl="0" indent="-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．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Optoelectronics &amp; Medical Physics and Biomedical Engineering Laboratory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007139"/>
                  </a:ext>
                </a:extLst>
              </a:tr>
            </a:tbl>
          </a:graphicData>
        </a:graphic>
      </p:graphicFrame>
      <p:grpSp>
        <p:nvGrpSpPr>
          <p:cNvPr id="23568" name="Group 19"/>
          <p:cNvGrpSpPr>
            <a:grpSpLocks/>
          </p:cNvGrpSpPr>
          <p:nvPr/>
        </p:nvGrpSpPr>
        <p:grpSpPr bwMode="auto">
          <a:xfrm>
            <a:off x="252413" y="169590"/>
            <a:ext cx="3600450" cy="558800"/>
            <a:chOff x="158" y="-52"/>
            <a:chExt cx="2268" cy="352"/>
          </a:xfrm>
        </p:grpSpPr>
        <p:grpSp>
          <p:nvGrpSpPr>
            <p:cNvPr id="23569" name="Group 20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23572" name="Line 21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3" name="Line 22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571" name="Text Box 24"/>
            <p:cNvSpPr txBox="1">
              <a:spLocks noChangeArrowheads="1"/>
            </p:cNvSpPr>
            <p:nvPr/>
          </p:nvSpPr>
          <p:spPr bwMode="auto">
            <a:xfrm>
              <a:off x="158" y="-52"/>
              <a:ext cx="226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 b="1" dirty="0">
                  <a:solidFill>
                    <a:srgbClr val="336600"/>
                  </a:solidFill>
                  <a:latin typeface="Times New Roman" panose="02020603050405020304" pitchFamily="18" charset="0"/>
                </a:rPr>
                <a:t>Research Fields</a:t>
              </a:r>
            </a:p>
          </p:txBody>
        </p:sp>
      </p:grpSp>
      <p:graphicFrame>
        <p:nvGraphicFramePr>
          <p:cNvPr id="23555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84483240"/>
              </p:ext>
            </p:extLst>
          </p:nvPr>
        </p:nvGraphicFramePr>
        <p:xfrm>
          <a:off x="762000" y="882650"/>
          <a:ext cx="7967663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圖表" r:id="rId3" imgW="9683762" imgH="2749506" progId="Excel.Chart.8">
                  <p:embed/>
                </p:oleObj>
              </mc:Choice>
              <mc:Fallback>
                <p:oleObj name="圖表" r:id="rId3" imgW="9683762" imgH="2749506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82650"/>
                        <a:ext cx="7967663" cy="22621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FFFF99">
                            <a:alpha val="50000"/>
                          </a:srgbClr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5577" y="830039"/>
            <a:ext cx="4716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High Energy Experiment </a:t>
            </a:r>
          </a:p>
        </p:txBody>
      </p:sp>
      <p:graphicFrame>
        <p:nvGraphicFramePr>
          <p:cNvPr id="10350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20662"/>
              </p:ext>
            </p:extLst>
          </p:nvPr>
        </p:nvGraphicFramePr>
        <p:xfrm>
          <a:off x="250825" y="1196752"/>
          <a:ext cx="8713788" cy="4882446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13170151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585741946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val="81598557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1530817650"/>
                    </a:ext>
                  </a:extLst>
                </a:gridCol>
              </a:tblGrid>
              <a:tr h="840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Prof.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Chang,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Pao-Ti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Northeastern University (1994) 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Belle II/Belle, CMS 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787729"/>
                  </a:ext>
                </a:extLst>
              </a:tr>
              <a:tr h="80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Prof.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Hsiung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Yee Bob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Columbia University (1986)  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                                       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JUNO, 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KOTO,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Daya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Bay 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17496"/>
                  </a:ext>
                </a:extLst>
              </a:tr>
              <a:tr h="80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Prof.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Wang, Min-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Zu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University of Iowa (1993) 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Belle/Belle II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620254"/>
                  </a:ext>
                </a:extLst>
              </a:tr>
              <a:tr h="80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Prof.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Paganis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Stathes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University of Texas at Austin (1999)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CMS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34229"/>
                  </a:ext>
                </a:extLst>
              </a:tr>
              <a:tr h="80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Prof.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Chen, Kai-Feng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Ph. D., National Taiwan University (2005) 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CMS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10047"/>
                  </a:ext>
                </a:extLst>
              </a:tr>
              <a:tr h="8083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Assoc. Prof.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Lu, </a:t>
                      </a: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Rong-Shyang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Ph. D., National Taiwan University (2002) 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CMS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961502"/>
                  </a:ext>
                </a:extLst>
              </a:tr>
            </a:tbl>
          </a:graphicData>
        </a:graphic>
      </p:graphicFrame>
      <p:graphicFrame>
        <p:nvGraphicFramePr>
          <p:cNvPr id="10350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47026"/>
              </p:ext>
            </p:extLst>
          </p:nvPr>
        </p:nvGraphicFramePr>
        <p:xfrm>
          <a:off x="250825" y="6040328"/>
          <a:ext cx="8713788" cy="701040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404519755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3969169369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val="4052297793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797398246"/>
                    </a:ext>
                  </a:extLst>
                </a:gridCol>
              </a:tblGrid>
              <a:tr h="2873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Prof. 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Hou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, Wei-Shu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Ph. D., UC, Los Angeles (1985) 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CMS, Theory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259867"/>
                  </a:ext>
                </a:extLst>
              </a:tr>
            </a:tbl>
          </a:graphicData>
        </a:graphic>
      </p:graphicFrame>
      <p:grpSp>
        <p:nvGrpSpPr>
          <p:cNvPr id="27682" name="Group 54"/>
          <p:cNvGrpSpPr>
            <a:grpSpLocks/>
          </p:cNvGrpSpPr>
          <p:nvPr/>
        </p:nvGrpSpPr>
        <p:grpSpPr bwMode="auto">
          <a:xfrm>
            <a:off x="252413" y="189458"/>
            <a:ext cx="3600450" cy="523876"/>
            <a:chOff x="158" y="-17"/>
            <a:chExt cx="2268" cy="330"/>
          </a:xfrm>
        </p:grpSpPr>
        <p:grpSp>
          <p:nvGrpSpPr>
            <p:cNvPr id="27683" name="Group 55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27686" name="Line 56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87" name="Line 57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7685" name="Text Box 59"/>
            <p:cNvSpPr txBox="1">
              <a:spLocks noChangeArrowheads="1"/>
            </p:cNvSpPr>
            <p:nvPr/>
          </p:nvSpPr>
          <p:spPr bwMode="auto">
            <a:xfrm>
              <a:off x="158" y="-17"/>
              <a:ext cx="226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800" b="1" dirty="0">
                  <a:solidFill>
                    <a:srgbClr val="336600"/>
                  </a:solidFill>
                  <a:latin typeface="Times New Roman" panose="02020603050405020304" pitchFamily="18" charset="0"/>
                </a:rPr>
                <a:t>Research Fields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868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07657"/>
              </p:ext>
            </p:extLst>
          </p:nvPr>
        </p:nvGraphicFramePr>
        <p:xfrm>
          <a:off x="395288" y="1052513"/>
          <a:ext cx="8337550" cy="3208495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692278454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379390581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3224685962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715004159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157898452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556135527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1218393681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3020568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1753755346"/>
                    </a:ext>
                  </a:extLst>
                </a:gridCol>
              </a:tblGrid>
              <a:tr h="40314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Year 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2012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2013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2014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2015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2016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2018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2019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542957"/>
                  </a:ext>
                </a:extLst>
              </a:tr>
              <a:tr h="36822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Number </a:t>
                      </a: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of Faculty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46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49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48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46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45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241003"/>
                  </a:ext>
                </a:extLst>
              </a:tr>
              <a:tr h="36505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Number of SCI papers</a:t>
                      </a: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391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390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339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360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364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379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355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174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85242"/>
                  </a:ext>
                </a:extLst>
              </a:tr>
              <a:tr h="36505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 of  Citation (Total)</a:t>
                      </a: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 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19,145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11,618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11,102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8,977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5,406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4,347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1,828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138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72080"/>
                  </a:ext>
                </a:extLst>
              </a:tr>
              <a:tr h="36505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No. of Citation (Average)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48.96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29.79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32.75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24.94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14.85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11.47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5.15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0.79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17819"/>
                  </a:ext>
                </a:extLst>
              </a:tr>
              <a:tr h="3666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Impact Factor (Average)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4.64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4.47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4.61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4.63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4.77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5.07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5.52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58062"/>
                  </a:ext>
                </a:extLst>
              </a:tr>
              <a:tr h="487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Number of SCI papers in the top 15% of the Impact Factor</a:t>
                      </a: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277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260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135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191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261</a:t>
                      </a:r>
                      <a:endParaRPr kumimoji="1" lang="zh-TW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288</a:t>
                      </a:r>
                      <a:endParaRPr kumimoji="1" lang="zh-TW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157</a:t>
                      </a:r>
                      <a:endParaRPr kumimoji="1" lang="zh-TW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75311"/>
                  </a:ext>
                </a:extLst>
              </a:tr>
              <a:tr h="487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827088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235075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43063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Number of SCI papers in the top 40% of the Impact Factor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68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61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136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84</a:t>
                      </a: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50</a:t>
                      </a:r>
                      <a:endParaRPr kumimoji="1" lang="zh-TW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36</a:t>
                      </a:r>
                      <a:endParaRPr kumimoji="1" lang="zh-TW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143</a:t>
                      </a:r>
                      <a:endParaRPr kumimoji="1" lang="zh-TW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1" lang="zh-TW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19735"/>
                  </a:ext>
                </a:extLst>
              </a:tr>
            </a:tbl>
          </a:graphicData>
        </a:graphic>
      </p:graphicFrame>
      <p:grpSp>
        <p:nvGrpSpPr>
          <p:cNvPr id="30819" name="Group 112"/>
          <p:cNvGrpSpPr>
            <a:grpSpLocks/>
          </p:cNvGrpSpPr>
          <p:nvPr/>
        </p:nvGrpSpPr>
        <p:grpSpPr bwMode="auto">
          <a:xfrm>
            <a:off x="382552" y="405482"/>
            <a:ext cx="3181336" cy="503238"/>
            <a:chOff x="158" y="-17"/>
            <a:chExt cx="2606" cy="317"/>
          </a:xfrm>
        </p:grpSpPr>
        <p:grpSp>
          <p:nvGrpSpPr>
            <p:cNvPr id="30821" name="Group 113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30824" name="Line 114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25" name="Line 115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0823" name="Text Box 117"/>
            <p:cNvSpPr txBox="1">
              <a:spLocks noChangeArrowheads="1"/>
            </p:cNvSpPr>
            <p:nvPr/>
          </p:nvSpPr>
          <p:spPr bwMode="auto">
            <a:xfrm>
              <a:off x="158" y="-17"/>
              <a:ext cx="26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400" b="1" dirty="0" smtClean="0">
                  <a:solidFill>
                    <a:srgbClr val="336600"/>
                  </a:solidFill>
                  <a:latin typeface="Times New Roman" panose="02020603050405020304" pitchFamily="18" charset="0"/>
                </a:rPr>
                <a:t>Research Achievement</a:t>
              </a:r>
              <a:endParaRPr lang="en-US" altLang="zh-TW" sz="2400" b="1" dirty="0">
                <a:solidFill>
                  <a:srgbClr val="3366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820" name="Rectangle 479"/>
          <p:cNvSpPr>
            <a:spLocks noChangeArrowheads="1"/>
          </p:cNvSpPr>
          <p:nvPr/>
        </p:nvSpPr>
        <p:spPr bwMode="auto">
          <a:xfrm>
            <a:off x="395288" y="4508500"/>
            <a:ext cx="8353425" cy="212365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>
                <a:solidFill>
                  <a:srgbClr val="FF66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★</a:t>
            </a:r>
            <a:r>
              <a:rPr lang="ja-JP" altLang="zh-TW" sz="1400" b="1" dirty="0">
                <a:solidFill>
                  <a:srgbClr val="FF66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zh-TW" sz="1400" b="1" dirty="0">
                <a:latin typeface="Times New Roman" panose="02020603050405020304" pitchFamily="18" charset="0"/>
              </a:rPr>
              <a:t>QS World University Rankings by Subject  (Physics &amp; Astronomy)</a:t>
            </a:r>
            <a:r>
              <a:rPr lang="zh-TW" altLang="en-US" sz="1400" b="1" dirty="0">
                <a:latin typeface="Times New Roman" panose="02020603050405020304" pitchFamily="18" charset="0"/>
              </a:rPr>
              <a:t>：</a:t>
            </a:r>
            <a:r>
              <a:rPr lang="en-US" altLang="zh-TW" sz="1400" b="1" dirty="0">
                <a:latin typeface="Times New Roman" panose="02020603050405020304" pitchFamily="18" charset="0"/>
              </a:rPr>
              <a:t>#51~100</a:t>
            </a:r>
            <a:r>
              <a:rPr lang="zh-TW" altLang="en-US" sz="1400" b="1" dirty="0">
                <a:latin typeface="Times New Roman" panose="02020603050405020304" pitchFamily="18" charset="0"/>
              </a:rPr>
              <a:t>（</a:t>
            </a:r>
            <a:r>
              <a:rPr lang="en-US" altLang="zh-TW" sz="1400" b="1" dirty="0">
                <a:latin typeface="Times New Roman" panose="02020603050405020304" pitchFamily="18" charset="0"/>
              </a:rPr>
              <a:t>2013 &amp; 2014</a:t>
            </a:r>
            <a:r>
              <a:rPr lang="zh-TW" altLang="en-US" sz="1400" b="1" dirty="0">
                <a:latin typeface="Times New Roman" panose="02020603050405020304" pitchFamily="18" charset="0"/>
              </a:rPr>
              <a:t>）</a:t>
            </a:r>
            <a:r>
              <a:rPr lang="en-US" altLang="zh-TW" sz="1400" b="1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400" b="1" dirty="0">
                <a:latin typeface="Times New Roman" panose="02020603050405020304" pitchFamily="18" charset="0"/>
              </a:rPr>
              <a:t>　</a:t>
            </a:r>
            <a:r>
              <a:rPr lang="zh-TW" altLang="en-US" sz="1400" dirty="0">
                <a:latin typeface="Times New Roman" panose="02020603050405020304" pitchFamily="18" charset="0"/>
              </a:rPr>
              <a:t> </a:t>
            </a:r>
            <a:r>
              <a:rPr lang="en-US" altLang="zh-TW" sz="1400" b="1" dirty="0">
                <a:latin typeface="Times New Roman" panose="02020603050405020304" pitchFamily="18" charset="0"/>
              </a:rPr>
              <a:t>#50</a:t>
            </a:r>
            <a:r>
              <a:rPr lang="zh-TW" altLang="en-US" sz="1400" b="1" dirty="0">
                <a:latin typeface="Times New Roman" panose="02020603050405020304" pitchFamily="18" charset="0"/>
              </a:rPr>
              <a:t>（</a:t>
            </a:r>
            <a:r>
              <a:rPr lang="en-US" altLang="zh-TW" sz="1400" b="1" dirty="0">
                <a:latin typeface="Times New Roman" panose="02020603050405020304" pitchFamily="18" charset="0"/>
              </a:rPr>
              <a:t>2015</a:t>
            </a:r>
            <a:r>
              <a:rPr lang="zh-TW" altLang="en-US" sz="1400" b="1" dirty="0">
                <a:latin typeface="Times New Roman" panose="02020603050405020304" pitchFamily="18" charset="0"/>
              </a:rPr>
              <a:t>）</a:t>
            </a:r>
            <a:r>
              <a:rPr lang="en-US" altLang="zh-TW" sz="1400" b="1" dirty="0">
                <a:latin typeface="Times New Roman" panose="02020603050405020304" pitchFamily="18" charset="0"/>
              </a:rPr>
              <a:t>, #47</a:t>
            </a:r>
            <a:r>
              <a:rPr lang="zh-TW" altLang="en-US" sz="1400" b="1" dirty="0">
                <a:latin typeface="Times New Roman" panose="02020603050405020304" pitchFamily="18" charset="0"/>
              </a:rPr>
              <a:t>（</a:t>
            </a:r>
            <a:r>
              <a:rPr lang="en-US" altLang="zh-TW" sz="1400" b="1" dirty="0">
                <a:latin typeface="Times New Roman" panose="02020603050405020304" pitchFamily="18" charset="0"/>
              </a:rPr>
              <a:t>2016</a:t>
            </a:r>
            <a:r>
              <a:rPr lang="zh-TW" altLang="en-US" sz="1400" b="1" dirty="0">
                <a:latin typeface="Times New Roman" panose="02020603050405020304" pitchFamily="18" charset="0"/>
              </a:rPr>
              <a:t>）</a:t>
            </a:r>
            <a:r>
              <a:rPr lang="en-US" altLang="zh-TW" sz="1400" b="1" dirty="0">
                <a:latin typeface="Times New Roman" panose="02020603050405020304" pitchFamily="18" charset="0"/>
              </a:rPr>
              <a:t>, #37</a:t>
            </a:r>
            <a:r>
              <a:rPr lang="zh-TW" altLang="en-US" sz="1400" b="1" dirty="0">
                <a:latin typeface="Times New Roman" panose="02020603050405020304" pitchFamily="18" charset="0"/>
              </a:rPr>
              <a:t>（</a:t>
            </a:r>
            <a:r>
              <a:rPr lang="en-US" altLang="zh-TW" sz="1400" b="1" dirty="0">
                <a:latin typeface="Times New Roman" panose="02020603050405020304" pitchFamily="18" charset="0"/>
              </a:rPr>
              <a:t>2017</a:t>
            </a:r>
            <a:r>
              <a:rPr lang="zh-TW" altLang="en-US" sz="1400" b="1" dirty="0">
                <a:latin typeface="Times New Roman" panose="02020603050405020304" pitchFamily="18" charset="0"/>
              </a:rPr>
              <a:t>）</a:t>
            </a:r>
            <a:r>
              <a:rPr lang="en-US" altLang="zh-TW" sz="1400" b="1" dirty="0">
                <a:latin typeface="Times New Roman" panose="02020603050405020304" pitchFamily="18" charset="0"/>
              </a:rPr>
              <a:t>, 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#34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2018</a:t>
            </a:r>
            <a:r>
              <a:rPr lang="zh-TW" altLang="en-US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TW" sz="1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zh-TW" sz="1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zh-TW" sz="1400" b="1" dirty="0">
                <a:latin typeface="Times New Roman" panose="02020603050405020304" pitchFamily="18" charset="0"/>
              </a:rPr>
              <a:t> Number of SCI papers per year increase in recent years, since 2011 over 330 papers per year.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 b="1" dirty="0">
                <a:solidFill>
                  <a:srgbClr val="FF66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★</a:t>
            </a:r>
            <a:r>
              <a:rPr lang="en-US" altLang="zh-TW" sz="1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 The average of impact factor in recent years is above 4.80, and the average number of papers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400" b="1" dirty="0">
                <a:latin typeface="Times New Roman" panose="02020603050405020304" pitchFamily="18" charset="0"/>
              </a:rPr>
              <a:t>　</a:t>
            </a:r>
            <a:r>
              <a:rPr lang="zh-TW" altLang="en-US" sz="1400" dirty="0">
                <a:latin typeface="Times New Roman" panose="02020603050405020304" pitchFamily="18" charset="0"/>
              </a:rPr>
              <a:t> </a:t>
            </a:r>
            <a:r>
              <a:rPr lang="en-US" altLang="zh-TW" sz="1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with impact factor in the top 15% category is more than 220.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400" b="1" dirty="0">
                <a:latin typeface="Times New Roman" panose="02020603050405020304" pitchFamily="18" charset="0"/>
              </a:rPr>
              <a:t>　</a:t>
            </a:r>
            <a:r>
              <a:rPr lang="zh-TW" altLang="en-US" sz="1400" dirty="0">
                <a:latin typeface="Times New Roman" panose="02020603050405020304" pitchFamily="18" charset="0"/>
              </a:rPr>
              <a:t> </a:t>
            </a:r>
            <a:r>
              <a:rPr lang="en-US" altLang="zh-TW" sz="1400" b="1" dirty="0">
                <a:latin typeface="Times New Roman" panose="02020603050405020304" pitchFamily="18" charset="0"/>
                <a:ea typeface="MS PGothic" panose="020B0600070205080204" pitchFamily="34" charset="-128"/>
              </a:rPr>
              <a:t>(about 62% of the total papers in recent 5 years.)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"/>
          <p:cNvGrpSpPr>
            <a:grpSpLocks/>
          </p:cNvGrpSpPr>
          <p:nvPr/>
        </p:nvGrpSpPr>
        <p:grpSpPr bwMode="auto">
          <a:xfrm>
            <a:off x="4067175" y="404813"/>
            <a:ext cx="4732338" cy="2874962"/>
            <a:chOff x="2779" y="0"/>
            <a:chExt cx="2981" cy="1811"/>
          </a:xfrm>
        </p:grpSpPr>
        <p:grpSp>
          <p:nvGrpSpPr>
            <p:cNvPr id="34825" name="Group 4"/>
            <p:cNvGrpSpPr>
              <a:grpSpLocks/>
            </p:cNvGrpSpPr>
            <p:nvPr/>
          </p:nvGrpSpPr>
          <p:grpSpPr bwMode="auto">
            <a:xfrm>
              <a:off x="2779" y="0"/>
              <a:ext cx="2981" cy="558"/>
              <a:chOff x="2779" y="0"/>
              <a:chExt cx="2981" cy="558"/>
            </a:xfrm>
          </p:grpSpPr>
          <p:sp>
            <p:nvSpPr>
              <p:cNvPr id="34832" name="Text Box 5"/>
              <p:cNvSpPr txBox="1">
                <a:spLocks noChangeArrowheads="1"/>
              </p:cNvSpPr>
              <p:nvPr/>
            </p:nvSpPr>
            <p:spPr bwMode="auto">
              <a:xfrm>
                <a:off x="3596" y="0"/>
                <a:ext cx="2164" cy="36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DDDDDD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3200" dirty="0">
                    <a:solidFill>
                      <a:srgbClr val="00517A"/>
                    </a:solidFill>
                    <a:latin typeface="Times New Roman" panose="02020603050405020304" pitchFamily="18" charset="0"/>
                    <a:ea typeface="金梅海報書法字形" pitchFamily="49" charset="-120"/>
                  </a:rPr>
                  <a:t>物理學系暨研究所</a:t>
                </a:r>
              </a:p>
            </p:txBody>
          </p:sp>
          <p:sp>
            <p:nvSpPr>
              <p:cNvPr id="114694" name="Text Box 6"/>
              <p:cNvSpPr txBox="1">
                <a:spLocks noChangeArrowheads="1"/>
              </p:cNvSpPr>
              <p:nvPr/>
            </p:nvSpPr>
            <p:spPr bwMode="auto">
              <a:xfrm>
                <a:off x="2779" y="346"/>
                <a:ext cx="298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TW" sz="1600" b="1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empus Sans ITC" panose="04020404030D07020202" pitchFamily="82" charset="0"/>
                  </a:rPr>
                  <a:t>Department of Physics / Graduate Institute of Physics</a:t>
                </a:r>
              </a:p>
            </p:txBody>
          </p:sp>
        </p:grpSp>
        <p:grpSp>
          <p:nvGrpSpPr>
            <p:cNvPr id="34826" name="Group 7"/>
            <p:cNvGrpSpPr>
              <a:grpSpLocks/>
            </p:cNvGrpSpPr>
            <p:nvPr/>
          </p:nvGrpSpPr>
          <p:grpSpPr bwMode="auto">
            <a:xfrm>
              <a:off x="3811" y="618"/>
              <a:ext cx="1949" cy="558"/>
              <a:chOff x="3811" y="0"/>
              <a:chExt cx="1949" cy="558"/>
            </a:xfrm>
          </p:grpSpPr>
          <p:sp>
            <p:nvSpPr>
              <p:cNvPr id="34830" name="Text Box 8"/>
              <p:cNvSpPr txBox="1">
                <a:spLocks noChangeArrowheads="1"/>
              </p:cNvSpPr>
              <p:nvPr/>
            </p:nvSpPr>
            <p:spPr bwMode="auto">
              <a:xfrm>
                <a:off x="3852" y="0"/>
                <a:ext cx="1908" cy="36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DDDDDD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3200" dirty="0">
                    <a:solidFill>
                      <a:srgbClr val="00517A"/>
                    </a:solidFill>
                    <a:latin typeface="Times New Roman" panose="02020603050405020304" pitchFamily="18" charset="0"/>
                    <a:ea typeface="金梅海報書法字形" pitchFamily="49" charset="-120"/>
                  </a:rPr>
                  <a:t>天文物理研究所</a:t>
                </a:r>
              </a:p>
            </p:txBody>
          </p:sp>
          <p:sp>
            <p:nvSpPr>
              <p:cNvPr id="114697" name="Text Box 9"/>
              <p:cNvSpPr txBox="1">
                <a:spLocks noChangeArrowheads="1"/>
              </p:cNvSpPr>
              <p:nvPr/>
            </p:nvSpPr>
            <p:spPr bwMode="auto">
              <a:xfrm>
                <a:off x="3811" y="346"/>
                <a:ext cx="194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TW" sz="1600" b="1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empus Sans ITC" panose="04020404030D07020202" pitchFamily="82" charset="0"/>
                  </a:rPr>
                  <a:t>Graduate Institute of Astrophysics</a:t>
                </a:r>
              </a:p>
            </p:txBody>
          </p:sp>
        </p:grpSp>
        <p:grpSp>
          <p:nvGrpSpPr>
            <p:cNvPr id="34827" name="Group 10"/>
            <p:cNvGrpSpPr>
              <a:grpSpLocks/>
            </p:cNvGrpSpPr>
            <p:nvPr/>
          </p:nvGrpSpPr>
          <p:grpSpPr bwMode="auto">
            <a:xfrm>
              <a:off x="3659" y="1253"/>
              <a:ext cx="2101" cy="558"/>
              <a:chOff x="3659" y="0"/>
              <a:chExt cx="2101" cy="558"/>
            </a:xfrm>
          </p:grpSpPr>
          <p:sp>
            <p:nvSpPr>
              <p:cNvPr id="34828" name="Text Box 11"/>
              <p:cNvSpPr txBox="1">
                <a:spLocks noChangeArrowheads="1"/>
              </p:cNvSpPr>
              <p:nvPr/>
            </p:nvSpPr>
            <p:spPr bwMode="auto">
              <a:xfrm>
                <a:off x="3852" y="0"/>
                <a:ext cx="1908" cy="36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DDDDDD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3200" dirty="0">
                    <a:solidFill>
                      <a:srgbClr val="00517A"/>
                    </a:solidFill>
                    <a:latin typeface="Times New Roman" panose="02020603050405020304" pitchFamily="18" charset="0"/>
                    <a:ea typeface="金梅海報書法字形" pitchFamily="49" charset="-120"/>
                  </a:rPr>
                  <a:t>應用物理研究所</a:t>
                </a:r>
              </a:p>
            </p:txBody>
          </p:sp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3659" y="346"/>
                <a:ext cx="21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TW" sz="1600" b="1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empus Sans ITC" panose="04020404030D07020202" pitchFamily="82" charset="0"/>
                  </a:rPr>
                  <a:t>Graduate Institute of Applied Physics</a:t>
                </a:r>
              </a:p>
            </p:txBody>
          </p:sp>
        </p:grpSp>
      </p:grpSp>
      <p:sp>
        <p:nvSpPr>
          <p:cNvPr id="34819" name="Text Box 13"/>
          <p:cNvSpPr txBox="1">
            <a:spLocks noChangeArrowheads="1"/>
          </p:cNvSpPr>
          <p:nvPr/>
        </p:nvSpPr>
        <p:spPr bwMode="auto">
          <a:xfrm>
            <a:off x="1547813" y="3571875"/>
            <a:ext cx="324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800" b="1">
                <a:solidFill>
                  <a:srgbClr val="FF6600"/>
                </a:solidFill>
                <a:latin typeface="Tekton Pro" pitchFamily="34" charset="0"/>
              </a:rPr>
              <a:t>Thank you so much</a:t>
            </a:r>
          </a:p>
        </p:txBody>
      </p:sp>
      <p:sp>
        <p:nvSpPr>
          <p:cNvPr id="34820" name="Text Box 14"/>
          <p:cNvSpPr txBox="1">
            <a:spLocks noChangeArrowheads="1"/>
          </p:cNvSpPr>
          <p:nvPr/>
        </p:nvSpPr>
        <p:spPr bwMode="auto">
          <a:xfrm>
            <a:off x="1547813" y="1844675"/>
            <a:ext cx="3232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0" dirty="0">
                <a:solidFill>
                  <a:srgbClr val="003366"/>
                </a:solidFill>
                <a:latin typeface="Times New Roman" panose="02020603050405020304" pitchFamily="18" charset="0"/>
                <a:ea typeface="金梅鋼筆個性字形" pitchFamily="49" charset="-120"/>
              </a:rPr>
              <a:t>謝謝</a:t>
            </a:r>
          </a:p>
        </p:txBody>
      </p:sp>
      <p:grpSp>
        <p:nvGrpSpPr>
          <p:cNvPr id="34821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23" name="Picture 2" descr="NEW_BA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3" r="9131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57" t="15511" r="4427" b="42693"/>
            <a:stretch>
              <a:fillRect/>
            </a:stretch>
          </p:blipFill>
          <p:spPr bwMode="auto">
            <a:xfrm>
              <a:off x="0" y="0"/>
              <a:ext cx="5760" cy="2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822" name="Picture 16" descr="logoN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9036050" y="0"/>
            <a:ext cx="1079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graphicFrame>
        <p:nvGraphicFramePr>
          <p:cNvPr id="3175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606516"/>
              </p:ext>
            </p:extLst>
          </p:nvPr>
        </p:nvGraphicFramePr>
        <p:xfrm>
          <a:off x="-53975" y="5556"/>
          <a:ext cx="9144000" cy="684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圖表" r:id="rId3" imgW="10601325" imgH="8096250" progId="Excel.Chart.8">
                  <p:embed/>
                </p:oleObj>
              </mc:Choice>
              <mc:Fallback>
                <p:oleObj name="圖表" r:id="rId3" imgW="10601325" imgH="8096250" progId="Excel.Char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975" y="5556"/>
                        <a:ext cx="9144000" cy="684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Taiwan University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Predecessor: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Taihoku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Imperial University</a:t>
            </a: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Funded in 1928</a:t>
            </a:r>
            <a:r>
              <a:rPr lang="en-US" altLang="zh-TW" sz="2800" dirty="0"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cs typeface="Times New Roman" panose="02020603050405020304" pitchFamily="18" charset="0"/>
              </a:rPr>
              <a:t>with 2 colleges and 59 students  </a:t>
            </a:r>
            <a:endParaRPr lang="en-US" altLang="zh-TW" sz="2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and Politics 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 Science and Agriculture 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Lecture in Department of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1106127" cy="1106127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B05E1-0D69-49F0-8753-95F4957D218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32770" name="Picture 2" descr="https://www.ntu.edu.tw/english/images/photo/151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5395"/>
            <a:ext cx="3061816" cy="216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www.ntu.edu.tw/english/images/photo/1515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97563"/>
            <a:ext cx="2867679" cy="20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687144" y="6165304"/>
            <a:ext cx="126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Main gate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835696" y="6156012"/>
            <a:ext cx="194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Panoramic view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583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Taiwan University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November,1945 </a:t>
            </a:r>
          </a:p>
          <a:p>
            <a:pPr marL="0" indent="0">
              <a:buNone/>
            </a:pP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cs typeface="Times New Roman" panose="02020603050405020304" pitchFamily="18" charset="0"/>
              </a:rPr>
              <a:t>  </a:t>
            </a:r>
            <a:r>
              <a:rPr lang="en-US" altLang="zh-TW" sz="2600" dirty="0" smtClean="0">
                <a:cs typeface="Times New Roman" panose="02020603050405020304" pitchFamily="18" charset="0"/>
              </a:rPr>
              <a:t>Six colleges, 22 departments and 179 students in 1</a:t>
            </a:r>
            <a:r>
              <a:rPr lang="en-US" altLang="zh-TW" sz="2600" baseline="30000" dirty="0" smtClean="0">
                <a:cs typeface="Times New Roman" panose="02020603050405020304" pitchFamily="18" charset="0"/>
              </a:rPr>
              <a:t>st</a:t>
            </a:r>
            <a:r>
              <a:rPr lang="en-US" altLang="zh-TW" sz="2600" dirty="0" smtClean="0">
                <a:cs typeface="Times New Roman" panose="02020603050405020304" pitchFamily="18" charset="0"/>
              </a:rPr>
              <a:t> year</a:t>
            </a:r>
          </a:p>
          <a:p>
            <a:r>
              <a:rPr lang="en-US" altLang="zh-TW" dirty="0" smtClean="0">
                <a:cs typeface="Times New Roman" panose="02020603050405020304" pitchFamily="18" charset="0"/>
              </a:rPr>
              <a:t>NTU now</a:t>
            </a:r>
            <a:endParaRPr lang="en-US" altLang="zh-TW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prestigious and largest in Taiwan</a:t>
            </a: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colleges, 56 departments, 112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graduate </a:t>
            </a:r>
            <a:r>
              <a:rPr lang="en-US" altLang="zh-TW" sz="2800" dirty="0" smtClean="0">
                <a:cs typeface="Times New Roman" panose="02020603050405020304" pitchFamily="18" charset="0"/>
              </a:rPr>
              <a:t>institute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17000 undergrad. students, 15000 graduate students </a:t>
            </a: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Occupied area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34000 ha</a:t>
            </a:r>
            <a:r>
              <a:rPr lang="en-US" altLang="zh-TW" sz="2800" dirty="0" smtClean="0">
                <a:cs typeface="Times New Roman" panose="02020603050405020304" pitchFamily="18" charset="0"/>
              </a:rPr>
              <a:t>,</a:t>
            </a:r>
            <a:r>
              <a:rPr lang="en-US" altLang="zh-TW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~1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of the Taiwan land</a:t>
            </a:r>
            <a:endParaRPr lang="en-US" altLang="zh-TW" sz="28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-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Research 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cs typeface="Times New Roman" panose="02020603050405020304" pitchFamily="18" charset="0"/>
              </a:rPr>
              <a:t>Department of physics was funded in 1946.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1106127" cy="1106127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B05E1-0D69-49F0-8753-95F4957D218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831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403648" y="5777388"/>
            <a:ext cx="2811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</a:p>
          <a:p>
            <a:pPr lvl="0"/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Arakatsu </a:t>
            </a:r>
            <a:r>
              <a:rPr lang="zh-TW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Bunsaku</a:t>
            </a:r>
            <a:r>
              <a:rPr lang="zh-TW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259632" y="980728"/>
            <a:ext cx="7039829" cy="5431715"/>
            <a:chOff x="1259632" y="1196752"/>
            <a:chExt cx="7039829" cy="543171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4811" y="1196752"/>
              <a:ext cx="4084650" cy="5431715"/>
            </a:xfrm>
            <a:prstGeom prst="rect">
              <a:avLst/>
            </a:prstGeom>
          </p:spPr>
        </p:pic>
        <p:grpSp>
          <p:nvGrpSpPr>
            <p:cNvPr id="9" name="群組 8"/>
            <p:cNvGrpSpPr/>
            <p:nvPr/>
          </p:nvGrpSpPr>
          <p:grpSpPr>
            <a:xfrm>
              <a:off x="1259632" y="1268760"/>
              <a:ext cx="2955179" cy="4752528"/>
              <a:chOff x="1259632" y="1268760"/>
              <a:chExt cx="2955179" cy="4752528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3648" y="2395401"/>
                <a:ext cx="2811163" cy="3625887"/>
              </a:xfrm>
              <a:prstGeom prst="rect">
                <a:avLst/>
              </a:prstGeom>
            </p:spPr>
          </p:pic>
          <p:sp>
            <p:nvSpPr>
              <p:cNvPr id="8" name="文字方塊 7"/>
              <p:cNvSpPr txBox="1"/>
              <p:nvPr/>
            </p:nvSpPr>
            <p:spPr>
              <a:xfrm>
                <a:off x="1259632" y="1268760"/>
                <a:ext cx="29551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July 25</a:t>
                </a:r>
                <a:r>
                  <a:rPr lang="en-US" altLang="zh-TW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,1934: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irst atom smash in Asia was done in the NTU campus  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文字方塊 10"/>
          <p:cNvSpPr txBox="1"/>
          <p:nvPr/>
        </p:nvSpPr>
        <p:spPr>
          <a:xfrm>
            <a:off x="1403648" y="26064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Accelerator in Asia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515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06326"/>
            <a:ext cx="3245387" cy="30668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22" y="3867664"/>
            <a:ext cx="3987113" cy="299033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03648" y="26064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Rebuild the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ccelerator in 1948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10" y="828009"/>
            <a:ext cx="4005336" cy="30040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467544" y="5361184"/>
                <a:ext cx="4080978" cy="145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Redo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sup>
                    </m:sSubSup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</m:t>
                        </m:r>
                      </m:e>
                      <m:sub>
                        <m:r>
                          <a:rPr lang="en-US" altLang="zh-TW" sz="2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TW" sz="2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bSup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→2</m:t>
                    </m:r>
                    <m:sSubSup>
                      <m:sSub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He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bSup>
                    <m: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TW" sz="2200" b="0" i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Publish ~30 papers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Inspire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educate</m:t>
                    </m:r>
                    <m: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students</m:t>
                    </m:r>
                  </m:oMath>
                </a14:m>
                <a:endParaRPr lang="en-US" altLang="zh-TW" sz="2200" b="0" i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Heritage hall  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TW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61184"/>
                <a:ext cx="4080978" cy="1452192"/>
              </a:xfrm>
              <a:prstGeom prst="rect">
                <a:avLst/>
              </a:prstGeom>
              <a:blipFill>
                <a:blip r:embed="rId5"/>
                <a:stretch>
                  <a:fillRect l="-1794" t="-2092" b="-75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33796" name="Picture 4" descr="Ota Yoritsu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0" y="801748"/>
            <a:ext cx="1044372" cy="143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979712" y="1196752"/>
            <a:ext cx="202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Ōta</a:t>
            </a:r>
            <a:r>
              <a:rPr lang="en-US" altLang="zh-TW" dirty="0"/>
              <a:t> </a:t>
            </a:r>
            <a:r>
              <a:rPr lang="en-US" altLang="zh-TW" dirty="0" err="1" smtClean="0"/>
              <a:t>Yoritsune</a:t>
            </a:r>
            <a:endParaRPr lang="en-US" altLang="zh-TW" dirty="0" smtClean="0"/>
          </a:p>
          <a:p>
            <a:r>
              <a:rPr lang="zh-TW" altLang="en-US" dirty="0" smtClean="0"/>
              <a:t>太田賴常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97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5003800" y="4508500"/>
            <a:ext cx="3024188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en-US" altLang="zh-TW" sz="20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Assoc</a:t>
            </a:r>
            <a:r>
              <a:rPr lang="en-US" altLang="zh-TW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iate </a:t>
            </a:r>
            <a:r>
              <a:rPr lang="en-US" altLang="zh-TW" b="1" dirty="0">
                <a:solidFill>
                  <a:srgbClr val="FF6600"/>
                </a:solidFill>
                <a:latin typeface="Times New Roman" panose="02020603050405020304" pitchFamily="18" charset="0"/>
              </a:rPr>
              <a:t>Chair</a:t>
            </a:r>
            <a:r>
              <a:rPr lang="en-US" altLang="zh-TW" dirty="0">
                <a:latin typeface="Times New Roman" panose="02020603050405020304" pitchFamily="18" charset="0"/>
              </a:rPr>
              <a:t> </a:t>
            </a:r>
            <a:endParaRPr lang="en-US" altLang="zh-TW" sz="2000" b="1" dirty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陳俊瑋　教授</a:t>
            </a:r>
          </a:p>
          <a:p>
            <a:pPr>
              <a:spcBef>
                <a:spcPct val="50000"/>
              </a:spcBef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Prof. 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Jiunn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-Wei Chen </a:t>
            </a:r>
          </a:p>
        </p:txBody>
      </p:sp>
      <p:pic>
        <p:nvPicPr>
          <p:cNvPr id="5123" name="Picture 9" descr="201312271734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2954337" cy="2954337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FFFF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971550" y="4508500"/>
            <a:ext cx="36004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Chair/Director</a:t>
            </a:r>
            <a:endParaRPr lang="en-US" altLang="zh-TW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張寶棣　教授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Times New Roman" panose="02020603050405020304" pitchFamily="18" charset="0"/>
              </a:rPr>
              <a:t>Prof. </a:t>
            </a:r>
            <a:r>
              <a:rPr lang="en-US" altLang="zh-TW" b="1" dirty="0" err="1">
                <a:latin typeface="Times New Roman" panose="02020603050405020304" pitchFamily="18" charset="0"/>
              </a:rPr>
              <a:t>Pao-Ti</a:t>
            </a:r>
            <a:r>
              <a:rPr lang="en-US" altLang="zh-TW" b="1" dirty="0">
                <a:latin typeface="Times New Roman" panose="02020603050405020304" pitchFamily="18" charset="0"/>
              </a:rPr>
              <a:t> Chang</a:t>
            </a:r>
          </a:p>
        </p:txBody>
      </p:sp>
      <p:grpSp>
        <p:nvGrpSpPr>
          <p:cNvPr id="5125" name="Group 24"/>
          <p:cNvGrpSpPr>
            <a:grpSpLocks/>
          </p:cNvGrpSpPr>
          <p:nvPr/>
        </p:nvGrpSpPr>
        <p:grpSpPr bwMode="auto">
          <a:xfrm>
            <a:off x="252413" y="872455"/>
            <a:ext cx="3600450" cy="468313"/>
            <a:chOff x="158" y="255"/>
            <a:chExt cx="2268" cy="295"/>
          </a:xfrm>
        </p:grpSpPr>
        <p:grpSp>
          <p:nvGrpSpPr>
            <p:cNvPr id="5127" name="Group 25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5130" name="Line 26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1" name="Line 27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29" name="Text Box 29"/>
            <p:cNvSpPr txBox="1">
              <a:spLocks noChangeArrowheads="1"/>
            </p:cNvSpPr>
            <p:nvPr/>
          </p:nvSpPr>
          <p:spPr bwMode="auto">
            <a:xfrm>
              <a:off x="158" y="300"/>
              <a:ext cx="2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 dirty="0" smtClean="0">
                  <a:latin typeface="Times New Roman" panose="02020603050405020304" pitchFamily="18" charset="0"/>
                </a:rPr>
                <a:t> </a:t>
              </a:r>
              <a:endParaRPr lang="en-US" altLang="zh-TW" sz="2000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5126" name="Picture 31" descr="20131227174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2954338" cy="2954337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FFFF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404664"/>
            <a:ext cx="339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</a:rPr>
              <a:t>  Chair/Director</a:t>
            </a: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3"/>
          <p:cNvSpPr>
            <a:spLocks noChangeArrowheads="1"/>
          </p:cNvSpPr>
          <p:nvPr/>
        </p:nvSpPr>
        <p:spPr bwMode="auto">
          <a:xfrm>
            <a:off x="179388" y="1065213"/>
            <a:ext cx="8785225" cy="5616575"/>
          </a:xfrm>
          <a:prstGeom prst="rect">
            <a:avLst/>
          </a:prstGeom>
          <a:solidFill>
            <a:srgbClr val="FFFF99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6147" name="Group 65"/>
          <p:cNvGrpSpPr>
            <a:grpSpLocks/>
          </p:cNvGrpSpPr>
          <p:nvPr/>
        </p:nvGrpSpPr>
        <p:grpSpPr bwMode="auto">
          <a:xfrm>
            <a:off x="179388" y="0"/>
            <a:ext cx="3673475" cy="873125"/>
            <a:chOff x="112" y="0"/>
            <a:chExt cx="2314" cy="550"/>
          </a:xfrm>
        </p:grpSpPr>
        <p:grpSp>
          <p:nvGrpSpPr>
            <p:cNvPr id="6170" name="Group 66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6173" name="Line 67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4" name="Line 68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171" name="Text Box 69"/>
            <p:cNvSpPr txBox="1">
              <a:spLocks noChangeArrowheads="1"/>
            </p:cNvSpPr>
            <p:nvPr/>
          </p:nvSpPr>
          <p:spPr bwMode="auto">
            <a:xfrm>
              <a:off x="112" y="0"/>
              <a:ext cx="2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6172" name="Text Box 70"/>
            <p:cNvSpPr txBox="1">
              <a:spLocks noChangeArrowheads="1"/>
            </p:cNvSpPr>
            <p:nvPr/>
          </p:nvSpPr>
          <p:spPr bwMode="auto">
            <a:xfrm>
              <a:off x="158" y="300"/>
              <a:ext cx="2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000" b="1" dirty="0">
                  <a:solidFill>
                    <a:srgbClr val="336600"/>
                  </a:solidFill>
                  <a:latin typeface="Times New Roman" panose="02020603050405020304" pitchFamily="18" charset="0"/>
                </a:rPr>
                <a:t>History</a:t>
              </a:r>
              <a:r>
                <a:rPr lang="en-US" altLang="zh-TW" sz="2000" dirty="0">
                  <a:latin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148" name="Text Box 58"/>
          <p:cNvSpPr txBox="1">
            <a:spLocks noChangeArrowheads="1"/>
          </p:cNvSpPr>
          <p:nvPr/>
        </p:nvSpPr>
        <p:spPr bwMode="auto">
          <a:xfrm>
            <a:off x="468313" y="1484313"/>
            <a:ext cx="2159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6600"/>
                </a:solidFill>
                <a:latin typeface="Times New Roman" panose="02020603050405020304" pitchFamily="18" charset="0"/>
              </a:rPr>
              <a:t>1946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 b="1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Department </a:t>
            </a:r>
            <a:r>
              <a:rPr lang="en-US" altLang="zh-TW" sz="1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of Physics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undergraduate program</a:t>
            </a:r>
          </a:p>
        </p:txBody>
      </p:sp>
      <p:sp>
        <p:nvSpPr>
          <p:cNvPr id="6149" name="Text Box 59"/>
          <p:cNvSpPr txBox="1">
            <a:spLocks noChangeArrowheads="1"/>
          </p:cNvSpPr>
          <p:nvPr/>
        </p:nvSpPr>
        <p:spPr bwMode="auto">
          <a:xfrm>
            <a:off x="2124075" y="4221088"/>
            <a:ext cx="230346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1200" b="1" dirty="0">
              <a:solidFill>
                <a:srgbClr val="003366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6600"/>
                </a:solidFill>
                <a:latin typeface="Times New Roman" panose="02020603050405020304" pitchFamily="18" charset="0"/>
              </a:rPr>
              <a:t>1960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200" b="1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1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Institute of Physics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master program</a:t>
            </a:r>
          </a:p>
        </p:txBody>
      </p:sp>
      <p:sp>
        <p:nvSpPr>
          <p:cNvPr id="6150" name="Text Box 60"/>
          <p:cNvSpPr txBox="1">
            <a:spLocks noChangeArrowheads="1"/>
          </p:cNvSpPr>
          <p:nvPr/>
        </p:nvSpPr>
        <p:spPr bwMode="auto">
          <a:xfrm>
            <a:off x="2627313" y="1484313"/>
            <a:ext cx="1944687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1200" b="1" dirty="0">
              <a:solidFill>
                <a:srgbClr val="003366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6600"/>
                </a:solidFill>
                <a:latin typeface="Times New Roman" panose="02020603050405020304" pitchFamily="18" charset="0"/>
              </a:rPr>
              <a:t>1969</a:t>
            </a:r>
            <a:endParaRPr lang="en-US" altLang="zh-TW" sz="1600" b="1" dirty="0">
              <a:solidFill>
                <a:srgbClr val="33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400" b="1" dirty="0" smtClean="0">
                <a:solidFill>
                  <a:srgbClr val="003366"/>
                </a:solidFill>
                <a:latin typeface="Times New Roman" panose="02020603050405020304" pitchFamily="18" charset="0"/>
              </a:rPr>
              <a:t>Institute of Physics </a:t>
            </a:r>
            <a:r>
              <a:rPr lang="en-US" altLang="zh-TW" sz="1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Ph.D. progra</a:t>
            </a:r>
            <a:r>
              <a:rPr lang="en-US" altLang="zh-TW" sz="12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6151" name="Text Box 61"/>
          <p:cNvSpPr txBox="1">
            <a:spLocks noChangeArrowheads="1"/>
          </p:cNvSpPr>
          <p:nvPr/>
        </p:nvSpPr>
        <p:spPr bwMode="auto">
          <a:xfrm>
            <a:off x="6732588" y="1484313"/>
            <a:ext cx="187166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1200" b="1" dirty="0">
              <a:solidFill>
                <a:srgbClr val="003366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1600" b="1" dirty="0" smtClean="0">
                <a:solidFill>
                  <a:srgbClr val="336600"/>
                </a:solidFill>
                <a:latin typeface="Times New Roman" panose="02020603050405020304" pitchFamily="18" charset="0"/>
              </a:rPr>
              <a:t>  2008</a:t>
            </a:r>
            <a:endParaRPr lang="en-US" altLang="zh-TW" sz="1600" b="1" dirty="0">
              <a:solidFill>
                <a:srgbClr val="3366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Graduate Institute of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 Applied Physics</a:t>
            </a:r>
          </a:p>
        </p:txBody>
      </p:sp>
      <p:sp>
        <p:nvSpPr>
          <p:cNvPr id="6152" name="Text Box 62"/>
          <p:cNvSpPr txBox="1">
            <a:spLocks noChangeArrowheads="1"/>
          </p:cNvSpPr>
          <p:nvPr/>
        </p:nvSpPr>
        <p:spPr bwMode="auto">
          <a:xfrm>
            <a:off x="4716463" y="1484313"/>
            <a:ext cx="187166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zh-TW" altLang="en-US" sz="1200" b="1" dirty="0">
              <a:solidFill>
                <a:srgbClr val="993366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1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2001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993366"/>
                </a:solidFill>
                <a:latin typeface="Times New Roman" panose="02020603050405020304" pitchFamily="18" charset="0"/>
              </a:rPr>
              <a:t>Moved in to CCMS &amp;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993366"/>
                </a:solidFill>
                <a:latin typeface="Times New Roman" panose="02020603050405020304" pitchFamily="18" charset="0"/>
              </a:rPr>
              <a:t>New Physics Building</a:t>
            </a:r>
          </a:p>
        </p:txBody>
      </p:sp>
      <p:sp>
        <p:nvSpPr>
          <p:cNvPr id="6153" name="Text Box 63"/>
          <p:cNvSpPr txBox="1">
            <a:spLocks noChangeArrowheads="1"/>
          </p:cNvSpPr>
          <p:nvPr/>
        </p:nvSpPr>
        <p:spPr bwMode="auto">
          <a:xfrm>
            <a:off x="4716463" y="4221088"/>
            <a:ext cx="208756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zh-TW" altLang="en-US" sz="1200" b="1" dirty="0">
              <a:solidFill>
                <a:srgbClr val="00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336600"/>
                </a:solidFill>
                <a:latin typeface="Times New Roman" panose="02020603050405020304" pitchFamily="18" charset="0"/>
              </a:rPr>
              <a:t>2003</a:t>
            </a:r>
            <a:endParaRPr lang="en-US" altLang="zh-TW" sz="1600" b="1" dirty="0">
              <a:solidFill>
                <a:srgbClr val="3366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Graduate Institute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003366"/>
                </a:solidFill>
                <a:latin typeface="Times New Roman" panose="02020603050405020304" pitchFamily="18" charset="0"/>
              </a:rPr>
              <a:t>of Astrophysics</a:t>
            </a:r>
          </a:p>
        </p:txBody>
      </p:sp>
      <p:sp>
        <p:nvSpPr>
          <p:cNvPr id="6154" name="Text Box 64"/>
          <p:cNvSpPr txBox="1">
            <a:spLocks noChangeArrowheads="1"/>
          </p:cNvSpPr>
          <p:nvPr/>
        </p:nvSpPr>
        <p:spPr bwMode="auto">
          <a:xfrm>
            <a:off x="7019354" y="4221088"/>
            <a:ext cx="208915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1200" b="1" dirty="0">
              <a:solidFill>
                <a:srgbClr val="9933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sz="1600" b="1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1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2010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993366"/>
                </a:solidFill>
                <a:latin typeface="Times New Roman" panose="02020603050405020304" pitchFamily="18" charset="0"/>
              </a:rPr>
              <a:t>Astronomy-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400" b="1" dirty="0">
                <a:solidFill>
                  <a:srgbClr val="993366"/>
                </a:solidFill>
                <a:latin typeface="Times New Roman" panose="02020603050405020304" pitchFamily="18" charset="0"/>
              </a:rPr>
              <a:t>Mathematics Building</a:t>
            </a:r>
          </a:p>
        </p:txBody>
      </p:sp>
      <p:sp>
        <p:nvSpPr>
          <p:cNvPr id="6155" name="AutoShape 71"/>
          <p:cNvSpPr>
            <a:spLocks noChangeArrowheads="1"/>
          </p:cNvSpPr>
          <p:nvPr/>
        </p:nvSpPr>
        <p:spPr bwMode="auto">
          <a:xfrm>
            <a:off x="395288" y="3430588"/>
            <a:ext cx="8280400" cy="647700"/>
          </a:xfrm>
          <a:prstGeom prst="notchedRightArrow">
            <a:avLst>
              <a:gd name="adj1" fmla="val 44787"/>
              <a:gd name="adj2" fmla="val 62264"/>
            </a:avLst>
          </a:prstGeom>
          <a:gradFill rotWithShape="1">
            <a:gsLst>
              <a:gs pos="0">
                <a:schemeClr val="accent1"/>
              </a:gs>
              <a:gs pos="100000">
                <a:srgbClr val="0099CC"/>
              </a:gs>
            </a:gsLst>
            <a:lin ang="0" scaled="1"/>
          </a:gra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56" name="Oval 73"/>
          <p:cNvSpPr>
            <a:spLocks noChangeArrowheads="1"/>
          </p:cNvSpPr>
          <p:nvPr/>
        </p:nvSpPr>
        <p:spPr bwMode="auto">
          <a:xfrm>
            <a:off x="758825" y="3646488"/>
            <a:ext cx="215900" cy="215900"/>
          </a:xfrm>
          <a:prstGeom prst="ellipse">
            <a:avLst/>
          </a:prstGeom>
          <a:solidFill>
            <a:srgbClr val="0066CC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57" name="Oval 74"/>
          <p:cNvSpPr>
            <a:spLocks noChangeArrowheads="1"/>
          </p:cNvSpPr>
          <p:nvPr/>
        </p:nvSpPr>
        <p:spPr bwMode="auto">
          <a:xfrm>
            <a:off x="2324100" y="3646488"/>
            <a:ext cx="215900" cy="215900"/>
          </a:xfrm>
          <a:prstGeom prst="ellipse">
            <a:avLst/>
          </a:prstGeom>
          <a:solidFill>
            <a:srgbClr val="0066CC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58" name="Oval 75"/>
          <p:cNvSpPr>
            <a:spLocks noChangeArrowheads="1"/>
          </p:cNvSpPr>
          <p:nvPr/>
        </p:nvSpPr>
        <p:spPr bwMode="auto">
          <a:xfrm>
            <a:off x="2809875" y="3646488"/>
            <a:ext cx="215900" cy="215900"/>
          </a:xfrm>
          <a:prstGeom prst="ellipse">
            <a:avLst/>
          </a:prstGeom>
          <a:solidFill>
            <a:srgbClr val="0066CC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59" name="Oval 76"/>
          <p:cNvSpPr>
            <a:spLocks noChangeArrowheads="1"/>
          </p:cNvSpPr>
          <p:nvPr/>
        </p:nvSpPr>
        <p:spPr bwMode="auto">
          <a:xfrm>
            <a:off x="6264275" y="3646488"/>
            <a:ext cx="215900" cy="215900"/>
          </a:xfrm>
          <a:prstGeom prst="ellipse">
            <a:avLst/>
          </a:prstGeom>
          <a:solidFill>
            <a:srgbClr val="FF3399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60" name="Oval 77"/>
          <p:cNvSpPr>
            <a:spLocks noChangeArrowheads="1"/>
          </p:cNvSpPr>
          <p:nvPr/>
        </p:nvSpPr>
        <p:spPr bwMode="auto">
          <a:xfrm>
            <a:off x="6480175" y="3646488"/>
            <a:ext cx="215900" cy="215900"/>
          </a:xfrm>
          <a:prstGeom prst="ellipse">
            <a:avLst/>
          </a:prstGeom>
          <a:solidFill>
            <a:srgbClr val="0066CC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b="1" dirty="0">
              <a:latin typeface="Times New Roman" panose="02020603050405020304" pitchFamily="18" charset="0"/>
            </a:endParaRPr>
          </a:p>
        </p:txBody>
      </p:sp>
      <p:sp>
        <p:nvSpPr>
          <p:cNvPr id="6161" name="Oval 78"/>
          <p:cNvSpPr>
            <a:spLocks noChangeArrowheads="1"/>
          </p:cNvSpPr>
          <p:nvPr/>
        </p:nvSpPr>
        <p:spPr bwMode="auto">
          <a:xfrm>
            <a:off x="7019925" y="3646488"/>
            <a:ext cx="215900" cy="215900"/>
          </a:xfrm>
          <a:prstGeom prst="ellipse">
            <a:avLst/>
          </a:prstGeom>
          <a:solidFill>
            <a:srgbClr val="0066CC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b="1" dirty="0">
              <a:latin typeface="Times New Roman" panose="02020603050405020304" pitchFamily="18" charset="0"/>
            </a:endParaRPr>
          </a:p>
        </p:txBody>
      </p:sp>
      <p:sp>
        <p:nvSpPr>
          <p:cNvPr id="6162" name="Oval 79"/>
          <p:cNvSpPr>
            <a:spLocks noChangeArrowheads="1"/>
          </p:cNvSpPr>
          <p:nvPr/>
        </p:nvSpPr>
        <p:spPr bwMode="auto">
          <a:xfrm>
            <a:off x="7235825" y="3646488"/>
            <a:ext cx="215900" cy="215900"/>
          </a:xfrm>
          <a:prstGeom prst="ellipse">
            <a:avLst/>
          </a:prstGeom>
          <a:solidFill>
            <a:srgbClr val="FF3399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b="1" dirty="0">
              <a:latin typeface="Times New Roman" panose="02020603050405020304" pitchFamily="18" charset="0"/>
            </a:endParaRPr>
          </a:p>
        </p:txBody>
      </p:sp>
      <p:sp>
        <p:nvSpPr>
          <p:cNvPr id="6163" name="Line 83"/>
          <p:cNvSpPr>
            <a:spLocks noChangeShapeType="1"/>
          </p:cNvSpPr>
          <p:nvPr/>
        </p:nvSpPr>
        <p:spPr bwMode="auto">
          <a:xfrm flipV="1">
            <a:off x="828675" y="3141663"/>
            <a:ext cx="0" cy="433387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64" name="Line 84"/>
          <p:cNvSpPr>
            <a:spLocks noChangeShapeType="1"/>
          </p:cNvSpPr>
          <p:nvPr/>
        </p:nvSpPr>
        <p:spPr bwMode="auto">
          <a:xfrm flipV="1">
            <a:off x="2916238" y="3141663"/>
            <a:ext cx="0" cy="433387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65" name="Line 85"/>
          <p:cNvSpPr>
            <a:spLocks noChangeShapeType="1"/>
          </p:cNvSpPr>
          <p:nvPr/>
        </p:nvSpPr>
        <p:spPr bwMode="auto">
          <a:xfrm flipV="1">
            <a:off x="6372225" y="3141663"/>
            <a:ext cx="0" cy="433387"/>
          </a:xfrm>
          <a:prstGeom prst="line">
            <a:avLst/>
          </a:prstGeom>
          <a:noFill/>
          <a:ln w="762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66" name="Line 86"/>
          <p:cNvSpPr>
            <a:spLocks noChangeShapeType="1"/>
          </p:cNvSpPr>
          <p:nvPr/>
        </p:nvSpPr>
        <p:spPr bwMode="auto">
          <a:xfrm flipV="1">
            <a:off x="7092950" y="3141663"/>
            <a:ext cx="0" cy="433387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67" name="Line 87"/>
          <p:cNvSpPr>
            <a:spLocks noChangeShapeType="1"/>
          </p:cNvSpPr>
          <p:nvPr/>
        </p:nvSpPr>
        <p:spPr bwMode="auto">
          <a:xfrm>
            <a:off x="2413000" y="3933825"/>
            <a:ext cx="0" cy="433388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68" name="Line 88"/>
          <p:cNvSpPr>
            <a:spLocks noChangeShapeType="1"/>
          </p:cNvSpPr>
          <p:nvPr/>
        </p:nvSpPr>
        <p:spPr bwMode="auto">
          <a:xfrm>
            <a:off x="6589713" y="3933825"/>
            <a:ext cx="0" cy="433388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6169" name="Line 89"/>
          <p:cNvSpPr>
            <a:spLocks noChangeShapeType="1"/>
          </p:cNvSpPr>
          <p:nvPr/>
        </p:nvSpPr>
        <p:spPr bwMode="auto">
          <a:xfrm>
            <a:off x="7380288" y="3933825"/>
            <a:ext cx="0" cy="433388"/>
          </a:xfrm>
          <a:prstGeom prst="line">
            <a:avLst/>
          </a:prstGeom>
          <a:noFill/>
          <a:ln w="762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051130-07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2760"/>
          <a:stretch>
            <a:fillRect/>
          </a:stretch>
        </p:blipFill>
        <p:spPr bwMode="auto">
          <a:xfrm>
            <a:off x="4643438" y="981075"/>
            <a:ext cx="4392612" cy="3249613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1" name="Group 20"/>
          <p:cNvGrpSpPr>
            <a:grpSpLocks/>
          </p:cNvGrpSpPr>
          <p:nvPr/>
        </p:nvGrpSpPr>
        <p:grpSpPr bwMode="auto">
          <a:xfrm>
            <a:off x="755650" y="281781"/>
            <a:ext cx="7632700" cy="842963"/>
            <a:chOff x="112" y="0"/>
            <a:chExt cx="2314" cy="531"/>
          </a:xfrm>
        </p:grpSpPr>
        <p:grpSp>
          <p:nvGrpSpPr>
            <p:cNvPr id="7179" name="Group 21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7182" name="Line 22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3" name="Line 23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180" name="Text Box 24"/>
            <p:cNvSpPr txBox="1">
              <a:spLocks noChangeArrowheads="1"/>
            </p:cNvSpPr>
            <p:nvPr/>
          </p:nvSpPr>
          <p:spPr bwMode="auto">
            <a:xfrm>
              <a:off x="112" y="0"/>
              <a:ext cx="2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TW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7181" name="Text Box 25"/>
            <p:cNvSpPr txBox="1">
              <a:spLocks noChangeArrowheads="1"/>
            </p:cNvSpPr>
            <p:nvPr/>
          </p:nvSpPr>
          <p:spPr bwMode="auto">
            <a:xfrm>
              <a:off x="158" y="300"/>
              <a:ext cx="2268" cy="231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zh-TW" b="1" dirty="0">
                <a:solidFill>
                  <a:srgbClr val="3366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7172" name="Picture 26" descr="DCP_07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4208" b="1257"/>
          <a:stretch>
            <a:fillRect/>
          </a:stretch>
        </p:blipFill>
        <p:spPr bwMode="auto">
          <a:xfrm>
            <a:off x="107950" y="981075"/>
            <a:ext cx="4392613" cy="3240088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32"/>
          <p:cNvGrpSpPr>
            <a:grpSpLocks/>
          </p:cNvGrpSpPr>
          <p:nvPr/>
        </p:nvGrpSpPr>
        <p:grpSpPr bwMode="auto">
          <a:xfrm>
            <a:off x="0" y="4941168"/>
            <a:ext cx="9140825" cy="1312863"/>
            <a:chOff x="0" y="2947"/>
            <a:chExt cx="5758" cy="827"/>
          </a:xfrm>
        </p:grpSpPr>
        <p:pic>
          <p:nvPicPr>
            <p:cNvPr id="7174" name="Picture 30" descr="img_194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3946" r="2960" b="5920"/>
            <a:stretch>
              <a:fillRect/>
            </a:stretch>
          </p:blipFill>
          <p:spPr bwMode="auto">
            <a:xfrm>
              <a:off x="0" y="2947"/>
              <a:ext cx="1152" cy="826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29" descr="img_197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6" b="9866"/>
            <a:stretch>
              <a:fillRect/>
            </a:stretch>
          </p:blipFill>
          <p:spPr bwMode="auto">
            <a:xfrm>
              <a:off x="1151" y="2947"/>
              <a:ext cx="1152" cy="827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28" descr="image03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r="5113"/>
            <a:stretch>
              <a:fillRect/>
            </a:stretch>
          </p:blipFill>
          <p:spPr bwMode="auto">
            <a:xfrm>
              <a:off x="2303" y="2947"/>
              <a:ext cx="1152" cy="827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7" name="Picture 27" descr="image03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r="3113"/>
            <a:stretch>
              <a:fillRect/>
            </a:stretch>
          </p:blipFill>
          <p:spPr bwMode="auto">
            <a:xfrm>
              <a:off x="3454" y="2947"/>
              <a:ext cx="1152" cy="827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31" descr="IMG_000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9" r="1431" b="1588"/>
            <a:stretch>
              <a:fillRect/>
            </a:stretch>
          </p:blipFill>
          <p:spPr bwMode="auto">
            <a:xfrm>
              <a:off x="4606" y="2947"/>
              <a:ext cx="1152" cy="827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1963753" y="159023"/>
            <a:ext cx="5216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TW" sz="24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Bldg. No. 2 &amp; Heritage Hall of Physics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B05E1-0D69-49F0-8753-95F4957D218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_0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4391025" cy="3248025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SCN0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391025" cy="3248025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755650" y="261466"/>
            <a:ext cx="7632700" cy="503238"/>
            <a:chOff x="112" y="-17"/>
            <a:chExt cx="2314" cy="317"/>
          </a:xfrm>
        </p:grpSpPr>
        <p:grpSp>
          <p:nvGrpSpPr>
            <p:cNvPr id="8211" name="Group 5"/>
            <p:cNvGrpSpPr>
              <a:grpSpLocks/>
            </p:cNvGrpSpPr>
            <p:nvPr/>
          </p:nvGrpSpPr>
          <p:grpSpPr bwMode="auto">
            <a:xfrm>
              <a:off x="158" y="255"/>
              <a:ext cx="2267" cy="45"/>
              <a:chOff x="68" y="663"/>
              <a:chExt cx="2585" cy="46"/>
            </a:xfrm>
          </p:grpSpPr>
          <p:sp>
            <p:nvSpPr>
              <p:cNvPr id="8214" name="Line 6"/>
              <p:cNvSpPr>
                <a:spLocks noChangeShapeType="1"/>
              </p:cNvSpPr>
              <p:nvPr/>
            </p:nvSpPr>
            <p:spPr bwMode="auto">
              <a:xfrm>
                <a:off x="68" y="663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5" name="Line 7"/>
              <p:cNvSpPr>
                <a:spLocks noChangeShapeType="1"/>
              </p:cNvSpPr>
              <p:nvPr/>
            </p:nvSpPr>
            <p:spPr bwMode="auto">
              <a:xfrm>
                <a:off x="113" y="709"/>
                <a:ext cx="2540" cy="0"/>
              </a:xfrm>
              <a:prstGeom prst="line">
                <a:avLst/>
              </a:prstGeom>
              <a:noFill/>
              <a:ln w="25400">
                <a:solidFill>
                  <a:srgbClr val="006699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212" name="Text Box 8"/>
            <p:cNvSpPr txBox="1">
              <a:spLocks noChangeArrowheads="1"/>
            </p:cNvSpPr>
            <p:nvPr/>
          </p:nvSpPr>
          <p:spPr bwMode="auto">
            <a:xfrm>
              <a:off x="112" y="0"/>
              <a:ext cx="22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dirty="0" smtClean="0">
                  <a:latin typeface="Times New Roman" panose="02020603050405020304" pitchFamily="18" charset="0"/>
                </a:rPr>
                <a:t> </a:t>
              </a:r>
              <a:endParaRPr lang="zh-TW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8213" name="Text Box 9"/>
            <p:cNvSpPr txBox="1">
              <a:spLocks noChangeArrowheads="1"/>
            </p:cNvSpPr>
            <p:nvPr/>
          </p:nvSpPr>
          <p:spPr bwMode="auto">
            <a:xfrm>
              <a:off x="158" y="-17"/>
              <a:ext cx="2268" cy="291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2400" b="1" dirty="0">
                  <a:solidFill>
                    <a:srgbClr val="336600"/>
                  </a:solidFill>
                  <a:latin typeface="Times New Roman" panose="02020603050405020304" pitchFamily="18" charset="0"/>
                </a:rPr>
                <a:t>New Physics Bldg. and Astronomy-Mathematics Bldg.</a:t>
              </a:r>
            </a:p>
          </p:txBody>
        </p:sp>
      </p:grpSp>
      <p:grpSp>
        <p:nvGrpSpPr>
          <p:cNvPr id="8197" name="Group 10"/>
          <p:cNvGrpSpPr>
            <a:grpSpLocks/>
          </p:cNvGrpSpPr>
          <p:nvPr/>
        </p:nvGrpSpPr>
        <p:grpSpPr bwMode="auto">
          <a:xfrm>
            <a:off x="11113" y="4365625"/>
            <a:ext cx="9132887" cy="1141413"/>
            <a:chOff x="0" y="2267"/>
            <a:chExt cx="5753" cy="719"/>
          </a:xfrm>
        </p:grpSpPr>
        <p:pic>
          <p:nvPicPr>
            <p:cNvPr id="8205" name="Picture 11" descr="DSCN06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67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2" descr="DSC080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2267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7" name="Picture 13" descr="DSC056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" y="2267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4" descr="DSC0799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" y="2267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9" name="Picture 15" descr="DSC0560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" y="2267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0" name="Picture 16" descr="DSC0800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" y="2267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8" name="Group 17"/>
          <p:cNvGrpSpPr>
            <a:grpSpLocks/>
          </p:cNvGrpSpPr>
          <p:nvPr/>
        </p:nvGrpSpPr>
        <p:grpSpPr bwMode="auto">
          <a:xfrm>
            <a:off x="11113" y="5589588"/>
            <a:ext cx="9132887" cy="1141412"/>
            <a:chOff x="0" y="3400"/>
            <a:chExt cx="5753" cy="719"/>
          </a:xfrm>
        </p:grpSpPr>
        <p:pic>
          <p:nvPicPr>
            <p:cNvPr id="8199" name="Picture 18" descr="DSC080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00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19" descr="DSC056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" y="3400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20" descr="DSC08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" y="3400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21" descr="DSC056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" y="3400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22" descr="DSC0800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" y="3400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23" descr="104演講聽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" y="3400"/>
              <a:ext cx="959" cy="719"/>
            </a:xfrm>
            <a:prstGeom prst="rect">
              <a:avLst/>
            </a:prstGeom>
            <a:noFill/>
            <a:ln w="127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FFFF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708B2-EC8D-4A86-95BD-31595B27CBDB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23432</TotalTime>
  <Words>946</Words>
  <Application>Microsoft Office PowerPoint</Application>
  <PresentationFormat>如螢幕大小 (4:3)</PresentationFormat>
  <Paragraphs>470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35" baseType="lpstr">
      <vt:lpstr>Calligraph421 BT</vt:lpstr>
      <vt:lpstr>MS PGothic</vt:lpstr>
      <vt:lpstr>Tekton Pro</vt:lpstr>
      <vt:lpstr>金梅海報書法字形</vt:lpstr>
      <vt:lpstr>金梅鋼筆個性字形</vt:lpstr>
      <vt:lpstr>華康少女文字W3</vt:lpstr>
      <vt:lpstr>新細明體</vt:lpstr>
      <vt:lpstr>標楷體</vt:lpstr>
      <vt:lpstr>Arial</vt:lpstr>
      <vt:lpstr>Calibri</vt:lpstr>
      <vt:lpstr>Cambria Math</vt:lpstr>
      <vt:lpstr>Symbol</vt:lpstr>
      <vt:lpstr>Tempus Sans ITC</vt:lpstr>
      <vt:lpstr>Times New Roman</vt:lpstr>
      <vt:lpstr>預設簡報設計</vt:lpstr>
      <vt:lpstr>Microsoft Excel 圖表</vt:lpstr>
      <vt:lpstr>圖表</vt:lpstr>
      <vt:lpstr>PowerPoint 簡報</vt:lpstr>
      <vt:lpstr>National Taiwan University</vt:lpstr>
      <vt:lpstr>National Taiwan University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Owner</dc:creator>
  <cp:lastModifiedBy>Windows User</cp:lastModifiedBy>
  <cp:revision>193</cp:revision>
  <dcterms:created xsi:type="dcterms:W3CDTF">2016-05-10T10:04:35Z</dcterms:created>
  <dcterms:modified xsi:type="dcterms:W3CDTF">2019-09-17T00:59:06Z</dcterms:modified>
</cp:coreProperties>
</file>